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575" r:id="rId5"/>
    <p:sldId id="577" r:id="rId6"/>
    <p:sldId id="573" r:id="rId7"/>
    <p:sldId id="576" r:id="rId8"/>
    <p:sldId id="603" r:id="rId9"/>
    <p:sldId id="583" r:id="rId10"/>
    <p:sldId id="604" r:id="rId11"/>
    <p:sldId id="445" r:id="rId12"/>
    <p:sldId id="605" r:id="rId13"/>
    <p:sldId id="606" r:id="rId14"/>
    <p:sldId id="607" r:id="rId15"/>
    <p:sldId id="468" r:id="rId16"/>
    <p:sldId id="474" r:id="rId17"/>
    <p:sldId id="475" r:id="rId18"/>
    <p:sldId id="377" r:id="rId19"/>
    <p:sldId id="380" r:id="rId20"/>
    <p:sldId id="385" r:id="rId21"/>
    <p:sldId id="608" r:id="rId22"/>
    <p:sldId id="609" r:id="rId23"/>
    <p:sldId id="610" r:id="rId24"/>
    <p:sldId id="611" r:id="rId25"/>
    <p:sldId id="1506" r:id="rId26"/>
    <p:sldId id="1502" r:id="rId27"/>
    <p:sldId id="1504" r:id="rId28"/>
    <p:sldId id="1503" r:id="rId29"/>
    <p:sldId id="612" r:id="rId30"/>
    <p:sldId id="1505" r:id="rId31"/>
    <p:sldId id="1605"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9ED5"/>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9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9D71C0-CC61-449A-BB8B-39BA041C8691}"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0FD710FF-8C4E-4722-930A-6F3F049D4EE9}">
      <dgm:prSet phldrT="[Text]"/>
      <dgm:spPr/>
      <dgm:t>
        <a:bodyPr/>
        <a:lstStyle/>
        <a:p>
          <a:pPr>
            <a:buNone/>
          </a:pPr>
          <a:r>
            <a:rPr lang="ru-RU" b="1" dirty="0"/>
            <a:t>Инвестиции роста</a:t>
          </a:r>
          <a:endParaRPr lang="en-US" dirty="0"/>
        </a:p>
        <a:p>
          <a:pPr>
            <a:buNone/>
          </a:pPr>
          <a:r>
            <a:rPr lang="ru-RU" dirty="0"/>
            <a:t>Стратегическое развитие </a:t>
          </a:r>
          <a:r>
            <a:rPr lang="ru-RU"/>
            <a:t>текущего бизнеса</a:t>
          </a:r>
          <a:endParaRPr lang="en-US" dirty="0"/>
        </a:p>
      </dgm:t>
    </dgm:pt>
    <dgm:pt modelId="{685CC4B1-1F53-498B-9E7C-8806F77E4706}" type="parTrans" cxnId="{A6E7BF0F-7A7A-4321-A4FE-C9BC1CDCCDE0}">
      <dgm:prSet/>
      <dgm:spPr/>
      <dgm:t>
        <a:bodyPr/>
        <a:lstStyle/>
        <a:p>
          <a:endParaRPr lang="en-US"/>
        </a:p>
      </dgm:t>
    </dgm:pt>
    <dgm:pt modelId="{58FF5BC2-9B44-404E-9F6D-98094892A60F}" type="sibTrans" cxnId="{A6E7BF0F-7A7A-4321-A4FE-C9BC1CDCCDE0}">
      <dgm:prSet/>
      <dgm:spPr/>
      <dgm:t>
        <a:bodyPr/>
        <a:lstStyle/>
        <a:p>
          <a:endParaRPr lang="en-US"/>
        </a:p>
      </dgm:t>
    </dgm:pt>
    <dgm:pt modelId="{422A7D89-B25D-4BD7-87A2-B0CD17747572}">
      <dgm:prSet phldrT="[Text]"/>
      <dgm:spPr/>
      <dgm:t>
        <a:bodyPr/>
        <a:lstStyle/>
        <a:p>
          <a:pPr>
            <a:buNone/>
          </a:pPr>
          <a:r>
            <a:rPr lang="ru-RU" b="1" dirty="0"/>
            <a:t>Инвестиции в новые направления</a:t>
          </a:r>
          <a:r>
            <a:rPr lang="en-US" dirty="0"/>
            <a:t> </a:t>
          </a:r>
          <a:r>
            <a:rPr lang="ru-RU" dirty="0"/>
            <a:t>Исследование новых потенциальных направлений бизнеса</a:t>
          </a:r>
          <a:endParaRPr lang="en-US" dirty="0"/>
        </a:p>
      </dgm:t>
    </dgm:pt>
    <dgm:pt modelId="{BC1F231D-1D20-42A2-8821-3941E45C5D27}" type="parTrans" cxnId="{4E2902A9-993B-4431-94CF-0B7908CF5498}">
      <dgm:prSet/>
      <dgm:spPr/>
      <dgm:t>
        <a:bodyPr/>
        <a:lstStyle/>
        <a:p>
          <a:endParaRPr lang="en-US"/>
        </a:p>
      </dgm:t>
    </dgm:pt>
    <dgm:pt modelId="{B717D299-038C-4683-AF06-8AEE6ECA4892}" type="sibTrans" cxnId="{4E2902A9-993B-4431-94CF-0B7908CF5498}">
      <dgm:prSet/>
      <dgm:spPr/>
      <dgm:t>
        <a:bodyPr/>
        <a:lstStyle/>
        <a:p>
          <a:endParaRPr lang="en-US"/>
        </a:p>
      </dgm:t>
    </dgm:pt>
    <dgm:pt modelId="{3566F7D7-33CA-4281-B4DF-8E1195FD40E5}">
      <dgm:prSet phldrT="[Text]"/>
      <dgm:spPr/>
      <dgm:t>
        <a:bodyPr/>
        <a:lstStyle/>
        <a:p>
          <a:pPr>
            <a:buNone/>
          </a:pPr>
          <a:r>
            <a:rPr lang="ru-RU" b="1" dirty="0"/>
            <a:t>Инвестиции  развития</a:t>
          </a:r>
          <a:endParaRPr lang="en-US" dirty="0"/>
        </a:p>
        <a:p>
          <a:pPr>
            <a:buNone/>
          </a:pPr>
          <a:r>
            <a:rPr lang="ru-RU" dirty="0"/>
            <a:t>Дополнение и развитие существующей стратегии</a:t>
          </a:r>
          <a:endParaRPr lang="en-US" dirty="0"/>
        </a:p>
      </dgm:t>
    </dgm:pt>
    <dgm:pt modelId="{AFC1CD2A-BD0F-48A8-875F-EB93632517E8}" type="parTrans" cxnId="{E7A624EE-6314-401D-9293-6F25A62E46C0}">
      <dgm:prSet/>
      <dgm:spPr/>
      <dgm:t>
        <a:bodyPr/>
        <a:lstStyle/>
        <a:p>
          <a:endParaRPr lang="en-US"/>
        </a:p>
      </dgm:t>
    </dgm:pt>
    <dgm:pt modelId="{703C1FF3-E822-4E1D-B5EC-7372DD2FC246}" type="sibTrans" cxnId="{E7A624EE-6314-401D-9293-6F25A62E46C0}">
      <dgm:prSet/>
      <dgm:spPr/>
      <dgm:t>
        <a:bodyPr/>
        <a:lstStyle/>
        <a:p>
          <a:endParaRPr lang="en-US"/>
        </a:p>
      </dgm:t>
    </dgm:pt>
    <dgm:pt modelId="{5B6BE1AC-F11A-4ACE-9CE5-16EF471C67CD}">
      <dgm:prSet phldrT="[Text]"/>
      <dgm:spPr/>
      <dgm:t>
        <a:bodyPr/>
        <a:lstStyle/>
        <a:p>
          <a:pPr>
            <a:buNone/>
          </a:pPr>
          <a:r>
            <a:rPr lang="ru-RU" b="1" dirty="0"/>
            <a:t>Пассивные инвестиции</a:t>
          </a:r>
          <a:r>
            <a:rPr lang="ru-RU" dirty="0"/>
            <a:t> в приоритете  только финансовые результаты</a:t>
          </a:r>
          <a:endParaRPr lang="en-US" dirty="0"/>
        </a:p>
      </dgm:t>
    </dgm:pt>
    <dgm:pt modelId="{A56C9221-9DC4-415D-A798-6E5585CC2306}" type="parTrans" cxnId="{25CCC810-9AA3-423C-BAEF-B295C5A7B1DF}">
      <dgm:prSet/>
      <dgm:spPr/>
      <dgm:t>
        <a:bodyPr/>
        <a:lstStyle/>
        <a:p>
          <a:endParaRPr lang="en-US"/>
        </a:p>
      </dgm:t>
    </dgm:pt>
    <dgm:pt modelId="{7E9554A1-376B-4842-BAA7-022BA372B33D}" type="sibTrans" cxnId="{25CCC810-9AA3-423C-BAEF-B295C5A7B1DF}">
      <dgm:prSet/>
      <dgm:spPr/>
      <dgm:t>
        <a:bodyPr/>
        <a:lstStyle/>
        <a:p>
          <a:endParaRPr lang="en-US"/>
        </a:p>
      </dgm:t>
    </dgm:pt>
    <dgm:pt modelId="{F6253CCB-957F-4958-95C9-67AA275A876C}" type="pres">
      <dgm:prSet presAssocID="{F19D71C0-CC61-449A-BB8B-39BA041C8691}" presName="matrix" presStyleCnt="0">
        <dgm:presLayoutVars>
          <dgm:chMax val="1"/>
          <dgm:dir/>
          <dgm:resizeHandles val="exact"/>
        </dgm:presLayoutVars>
      </dgm:prSet>
      <dgm:spPr/>
    </dgm:pt>
    <dgm:pt modelId="{CC3EDFF4-5325-4904-9D38-E2EE0CED90F3}" type="pres">
      <dgm:prSet presAssocID="{F19D71C0-CC61-449A-BB8B-39BA041C8691}" presName="axisShape" presStyleLbl="bgShp" presStyleIdx="0" presStyleCnt="1"/>
      <dgm:spPr/>
    </dgm:pt>
    <dgm:pt modelId="{1B396653-0174-4608-AF3F-D8787BD54FE9}" type="pres">
      <dgm:prSet presAssocID="{F19D71C0-CC61-449A-BB8B-39BA041C8691}" presName="rect1" presStyleLbl="node1" presStyleIdx="0" presStyleCnt="4">
        <dgm:presLayoutVars>
          <dgm:chMax val="0"/>
          <dgm:chPref val="0"/>
          <dgm:bulletEnabled val="1"/>
        </dgm:presLayoutVars>
      </dgm:prSet>
      <dgm:spPr/>
    </dgm:pt>
    <dgm:pt modelId="{4AE90BB5-78A6-4919-AA93-7AB0F00A5AD8}" type="pres">
      <dgm:prSet presAssocID="{F19D71C0-CC61-449A-BB8B-39BA041C8691}" presName="rect2" presStyleLbl="node1" presStyleIdx="1" presStyleCnt="4">
        <dgm:presLayoutVars>
          <dgm:chMax val="0"/>
          <dgm:chPref val="0"/>
          <dgm:bulletEnabled val="1"/>
        </dgm:presLayoutVars>
      </dgm:prSet>
      <dgm:spPr/>
    </dgm:pt>
    <dgm:pt modelId="{6064E0F0-4F93-4EBC-863E-98D875253DAE}" type="pres">
      <dgm:prSet presAssocID="{F19D71C0-CC61-449A-BB8B-39BA041C8691}" presName="rect3" presStyleLbl="node1" presStyleIdx="2" presStyleCnt="4">
        <dgm:presLayoutVars>
          <dgm:chMax val="0"/>
          <dgm:chPref val="0"/>
          <dgm:bulletEnabled val="1"/>
        </dgm:presLayoutVars>
      </dgm:prSet>
      <dgm:spPr/>
    </dgm:pt>
    <dgm:pt modelId="{58ACEC3D-D857-4BD8-959D-A0D6EEFAD98B}" type="pres">
      <dgm:prSet presAssocID="{F19D71C0-CC61-449A-BB8B-39BA041C8691}" presName="rect4" presStyleLbl="node1" presStyleIdx="3" presStyleCnt="4">
        <dgm:presLayoutVars>
          <dgm:chMax val="0"/>
          <dgm:chPref val="0"/>
          <dgm:bulletEnabled val="1"/>
        </dgm:presLayoutVars>
      </dgm:prSet>
      <dgm:spPr/>
    </dgm:pt>
  </dgm:ptLst>
  <dgm:cxnLst>
    <dgm:cxn modelId="{A6E7BF0F-7A7A-4321-A4FE-C9BC1CDCCDE0}" srcId="{F19D71C0-CC61-449A-BB8B-39BA041C8691}" destId="{0FD710FF-8C4E-4722-930A-6F3F049D4EE9}" srcOrd="0" destOrd="0" parTransId="{685CC4B1-1F53-498B-9E7C-8806F77E4706}" sibTransId="{58FF5BC2-9B44-404E-9F6D-98094892A60F}"/>
    <dgm:cxn modelId="{25CCC810-9AA3-423C-BAEF-B295C5A7B1DF}" srcId="{F19D71C0-CC61-449A-BB8B-39BA041C8691}" destId="{5B6BE1AC-F11A-4ACE-9CE5-16EF471C67CD}" srcOrd="3" destOrd="0" parTransId="{A56C9221-9DC4-415D-A798-6E5585CC2306}" sibTransId="{7E9554A1-376B-4842-BAA7-022BA372B33D}"/>
    <dgm:cxn modelId="{61C0C915-0FB2-488B-9993-975C6B2CEED0}" type="presOf" srcId="{0FD710FF-8C4E-4722-930A-6F3F049D4EE9}" destId="{1B396653-0174-4608-AF3F-D8787BD54FE9}" srcOrd="0" destOrd="0" presId="urn:microsoft.com/office/officeart/2005/8/layout/matrix2"/>
    <dgm:cxn modelId="{95A4C31F-D86B-43E5-B23D-647E5AA768F8}" type="presOf" srcId="{422A7D89-B25D-4BD7-87A2-B0CD17747572}" destId="{4AE90BB5-78A6-4919-AA93-7AB0F00A5AD8}" srcOrd="0" destOrd="0" presId="urn:microsoft.com/office/officeart/2005/8/layout/matrix2"/>
    <dgm:cxn modelId="{3183D15F-5234-4822-8982-D1E99793F223}" type="presOf" srcId="{F19D71C0-CC61-449A-BB8B-39BA041C8691}" destId="{F6253CCB-957F-4958-95C9-67AA275A876C}" srcOrd="0" destOrd="0" presId="urn:microsoft.com/office/officeart/2005/8/layout/matrix2"/>
    <dgm:cxn modelId="{4E2902A9-993B-4431-94CF-0B7908CF5498}" srcId="{F19D71C0-CC61-449A-BB8B-39BA041C8691}" destId="{422A7D89-B25D-4BD7-87A2-B0CD17747572}" srcOrd="1" destOrd="0" parTransId="{BC1F231D-1D20-42A2-8821-3941E45C5D27}" sibTransId="{B717D299-038C-4683-AF06-8AEE6ECA4892}"/>
    <dgm:cxn modelId="{C34944B6-3270-4491-919E-87AD8B71466A}" type="presOf" srcId="{3566F7D7-33CA-4281-B4DF-8E1195FD40E5}" destId="{6064E0F0-4F93-4EBC-863E-98D875253DAE}" srcOrd="0" destOrd="0" presId="urn:microsoft.com/office/officeart/2005/8/layout/matrix2"/>
    <dgm:cxn modelId="{CD3936DE-936B-4D84-8512-C6B8242C75C8}" type="presOf" srcId="{5B6BE1AC-F11A-4ACE-9CE5-16EF471C67CD}" destId="{58ACEC3D-D857-4BD8-959D-A0D6EEFAD98B}" srcOrd="0" destOrd="0" presId="urn:microsoft.com/office/officeart/2005/8/layout/matrix2"/>
    <dgm:cxn modelId="{E7A624EE-6314-401D-9293-6F25A62E46C0}" srcId="{F19D71C0-CC61-449A-BB8B-39BA041C8691}" destId="{3566F7D7-33CA-4281-B4DF-8E1195FD40E5}" srcOrd="2" destOrd="0" parTransId="{AFC1CD2A-BD0F-48A8-875F-EB93632517E8}" sibTransId="{703C1FF3-E822-4E1D-B5EC-7372DD2FC246}"/>
    <dgm:cxn modelId="{2F15F763-80DE-425C-986D-DC0A1C9338E7}" type="presParOf" srcId="{F6253CCB-957F-4958-95C9-67AA275A876C}" destId="{CC3EDFF4-5325-4904-9D38-E2EE0CED90F3}" srcOrd="0" destOrd="0" presId="urn:microsoft.com/office/officeart/2005/8/layout/matrix2"/>
    <dgm:cxn modelId="{636D5006-5C1A-4B50-83BF-2DDC11B2403A}" type="presParOf" srcId="{F6253CCB-957F-4958-95C9-67AA275A876C}" destId="{1B396653-0174-4608-AF3F-D8787BD54FE9}" srcOrd="1" destOrd="0" presId="urn:microsoft.com/office/officeart/2005/8/layout/matrix2"/>
    <dgm:cxn modelId="{3D14323D-EBC0-4C09-B94C-8B790034037F}" type="presParOf" srcId="{F6253CCB-957F-4958-95C9-67AA275A876C}" destId="{4AE90BB5-78A6-4919-AA93-7AB0F00A5AD8}" srcOrd="2" destOrd="0" presId="urn:microsoft.com/office/officeart/2005/8/layout/matrix2"/>
    <dgm:cxn modelId="{BEE27B27-5671-4E6F-B95C-A573DE9330E6}" type="presParOf" srcId="{F6253CCB-957F-4958-95C9-67AA275A876C}" destId="{6064E0F0-4F93-4EBC-863E-98D875253DAE}" srcOrd="3" destOrd="0" presId="urn:microsoft.com/office/officeart/2005/8/layout/matrix2"/>
    <dgm:cxn modelId="{FAC0F0B4-3E2D-4347-97A8-98CFA6348D0E}" type="presParOf" srcId="{F6253CCB-957F-4958-95C9-67AA275A876C}" destId="{58ACEC3D-D857-4BD8-959D-A0D6EEFAD98B}"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B850D9-F086-43BF-A4C3-5503AEC4EA24}"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ru-RU"/>
        </a:p>
      </dgm:t>
    </dgm:pt>
    <dgm:pt modelId="{4D262A61-975A-4DB3-8343-BCA949968D7C}">
      <dgm:prSet phldrT="[Текст]"/>
      <dgm:spPr/>
      <dgm:t>
        <a:bodyPr/>
        <a:lstStyle/>
        <a:p>
          <a:r>
            <a:rPr lang="en-US" dirty="0"/>
            <a:t> </a:t>
          </a:r>
          <a:endParaRPr lang="ru-RU" dirty="0"/>
        </a:p>
      </dgm:t>
    </dgm:pt>
    <dgm:pt modelId="{2F8358F4-8C7B-4F91-9F93-3067DF92BE6D}" type="parTrans" cxnId="{2C3F823E-0A28-400A-BE11-9597B6411D6D}">
      <dgm:prSet/>
      <dgm:spPr/>
      <dgm:t>
        <a:bodyPr/>
        <a:lstStyle/>
        <a:p>
          <a:endParaRPr lang="ru-RU"/>
        </a:p>
      </dgm:t>
    </dgm:pt>
    <dgm:pt modelId="{516E4F6D-6C0C-407F-A3BC-698ABC59CF0E}" type="sibTrans" cxnId="{2C3F823E-0A28-400A-BE11-9597B6411D6D}">
      <dgm:prSet/>
      <dgm:spPr/>
      <dgm:t>
        <a:bodyPr/>
        <a:lstStyle/>
        <a:p>
          <a:endParaRPr lang="ru-RU"/>
        </a:p>
      </dgm:t>
    </dgm:pt>
    <dgm:pt modelId="{5D9DD1CC-9D2F-43F2-8BD3-E9E9587AECF7}">
      <dgm:prSet phldrT="[Текст]"/>
      <dgm:spPr/>
      <dgm:t>
        <a:bodyPr/>
        <a:lstStyle/>
        <a:p>
          <a:r>
            <a:rPr lang="en-US" dirty="0"/>
            <a:t>P</a:t>
          </a:r>
          <a:endParaRPr lang="ru-RU" dirty="0"/>
        </a:p>
      </dgm:t>
    </dgm:pt>
    <dgm:pt modelId="{080CBB03-3BFB-4D3A-AEDE-02C5B0791757}" type="parTrans" cxnId="{75BCFB69-C8C3-4B04-9A61-93124E55B486}">
      <dgm:prSet/>
      <dgm:spPr/>
      <dgm:t>
        <a:bodyPr/>
        <a:lstStyle/>
        <a:p>
          <a:endParaRPr lang="ru-RU"/>
        </a:p>
      </dgm:t>
    </dgm:pt>
    <dgm:pt modelId="{34DC578A-193F-47A6-8F50-243957405E3A}" type="sibTrans" cxnId="{75BCFB69-C8C3-4B04-9A61-93124E55B486}">
      <dgm:prSet/>
      <dgm:spPr/>
      <dgm:t>
        <a:bodyPr/>
        <a:lstStyle/>
        <a:p>
          <a:endParaRPr lang="ru-RU"/>
        </a:p>
      </dgm:t>
    </dgm:pt>
    <dgm:pt modelId="{E4F2438A-7B03-47F1-8B5C-7EC873E308ED}">
      <dgm:prSet phldrT="[Текст]"/>
      <dgm:spPr/>
      <dgm:t>
        <a:bodyPr/>
        <a:lstStyle/>
        <a:p>
          <a:r>
            <a:rPr lang="en-US" dirty="0"/>
            <a:t>E</a:t>
          </a:r>
          <a:endParaRPr lang="ru-RU" dirty="0"/>
        </a:p>
      </dgm:t>
    </dgm:pt>
    <dgm:pt modelId="{20347957-4A7B-4191-9EDA-E70E58C7D5E3}" type="parTrans" cxnId="{8E9B1657-3611-40B9-BCC8-8BAE38D4E951}">
      <dgm:prSet/>
      <dgm:spPr/>
      <dgm:t>
        <a:bodyPr/>
        <a:lstStyle/>
        <a:p>
          <a:endParaRPr lang="ru-RU"/>
        </a:p>
      </dgm:t>
    </dgm:pt>
    <dgm:pt modelId="{A8F48BEE-D8A9-4273-9408-9FBD4E8B93ED}" type="sibTrans" cxnId="{8E9B1657-3611-40B9-BCC8-8BAE38D4E951}">
      <dgm:prSet/>
      <dgm:spPr/>
      <dgm:t>
        <a:bodyPr/>
        <a:lstStyle/>
        <a:p>
          <a:endParaRPr lang="ru-RU"/>
        </a:p>
      </dgm:t>
    </dgm:pt>
    <dgm:pt modelId="{B80F1B86-FF03-480C-BB75-97BCCBFD7141}">
      <dgm:prSet phldrT="[Текст]"/>
      <dgm:spPr/>
      <dgm:t>
        <a:bodyPr/>
        <a:lstStyle/>
        <a:p>
          <a:r>
            <a:rPr lang="en-US" dirty="0"/>
            <a:t>S</a:t>
          </a:r>
          <a:endParaRPr lang="ru-RU" dirty="0"/>
        </a:p>
      </dgm:t>
    </dgm:pt>
    <dgm:pt modelId="{39902EB6-0C27-4F3A-AFDC-F57634C41E7A}" type="parTrans" cxnId="{C0B86170-7E4C-4564-A38C-86EFB7057F8E}">
      <dgm:prSet/>
      <dgm:spPr/>
      <dgm:t>
        <a:bodyPr/>
        <a:lstStyle/>
        <a:p>
          <a:endParaRPr lang="ru-RU"/>
        </a:p>
      </dgm:t>
    </dgm:pt>
    <dgm:pt modelId="{125E4DC8-0A5E-4F05-85F2-E396F18F7E4F}" type="sibTrans" cxnId="{C0B86170-7E4C-4564-A38C-86EFB7057F8E}">
      <dgm:prSet/>
      <dgm:spPr/>
      <dgm:t>
        <a:bodyPr/>
        <a:lstStyle/>
        <a:p>
          <a:endParaRPr lang="ru-RU"/>
        </a:p>
      </dgm:t>
    </dgm:pt>
    <dgm:pt modelId="{DCC38518-033C-41A0-B0BA-B475413277C7}">
      <dgm:prSet phldrT="[Текст]"/>
      <dgm:spPr/>
      <dgm:t>
        <a:bodyPr/>
        <a:lstStyle/>
        <a:p>
          <a:r>
            <a:rPr lang="en-US"/>
            <a:t>T</a:t>
          </a:r>
          <a:endParaRPr lang="ru-RU"/>
        </a:p>
      </dgm:t>
    </dgm:pt>
    <dgm:pt modelId="{B43B766C-3E32-4CB0-8F98-C56C38C4DE3E}" type="parTrans" cxnId="{1D98FDF4-3FEC-454B-8F18-61B0AE597F40}">
      <dgm:prSet/>
      <dgm:spPr/>
      <dgm:t>
        <a:bodyPr/>
        <a:lstStyle/>
        <a:p>
          <a:endParaRPr lang="ru-RU"/>
        </a:p>
      </dgm:t>
    </dgm:pt>
    <dgm:pt modelId="{CA471974-2F50-4283-AC18-DC291CF4A4AE}" type="sibTrans" cxnId="{1D98FDF4-3FEC-454B-8F18-61B0AE597F40}">
      <dgm:prSet/>
      <dgm:spPr/>
      <dgm:t>
        <a:bodyPr/>
        <a:lstStyle/>
        <a:p>
          <a:endParaRPr lang="ru-RU"/>
        </a:p>
      </dgm:t>
    </dgm:pt>
    <dgm:pt modelId="{F2090222-3179-465A-8020-3EC7D5AB82C5}">
      <dgm:prSet/>
      <dgm:spPr/>
      <dgm:t>
        <a:bodyPr/>
        <a:lstStyle/>
        <a:p>
          <a:r>
            <a:rPr lang="en-US" dirty="0"/>
            <a:t>E</a:t>
          </a:r>
          <a:endParaRPr lang="ru-RU" dirty="0"/>
        </a:p>
      </dgm:t>
    </dgm:pt>
    <dgm:pt modelId="{FF6B6CB3-8E47-423C-B512-50CA37B3B48A}" type="parTrans" cxnId="{0F2572C5-59DA-4352-A68A-E3B3B379D33A}">
      <dgm:prSet/>
      <dgm:spPr/>
      <dgm:t>
        <a:bodyPr/>
        <a:lstStyle/>
        <a:p>
          <a:endParaRPr lang="ru-RU"/>
        </a:p>
      </dgm:t>
    </dgm:pt>
    <dgm:pt modelId="{060A96E6-E5C3-4973-B503-6DE9BAE0C1D7}" type="sibTrans" cxnId="{0F2572C5-59DA-4352-A68A-E3B3B379D33A}">
      <dgm:prSet/>
      <dgm:spPr/>
      <dgm:t>
        <a:bodyPr/>
        <a:lstStyle/>
        <a:p>
          <a:endParaRPr lang="ru-RU"/>
        </a:p>
      </dgm:t>
    </dgm:pt>
    <dgm:pt modelId="{D18FD7A6-2874-492E-994B-F3B5FF7F6EE8}">
      <dgm:prSet/>
      <dgm:spPr/>
      <dgm:t>
        <a:bodyPr/>
        <a:lstStyle/>
        <a:p>
          <a:r>
            <a:rPr lang="en-US" dirty="0"/>
            <a:t>L</a:t>
          </a:r>
          <a:endParaRPr lang="ru-RU" dirty="0"/>
        </a:p>
      </dgm:t>
    </dgm:pt>
    <dgm:pt modelId="{E4F3D0B3-3CCC-45E2-8ECB-9DA3F51BB322}" type="parTrans" cxnId="{5DCF94C3-534A-4D3E-AD39-FB1F07785189}">
      <dgm:prSet/>
      <dgm:spPr/>
      <dgm:t>
        <a:bodyPr/>
        <a:lstStyle/>
        <a:p>
          <a:endParaRPr lang="ru-RU"/>
        </a:p>
      </dgm:t>
    </dgm:pt>
    <dgm:pt modelId="{1822BEEC-2AC4-40BF-9A19-FF76DF49355C}" type="sibTrans" cxnId="{5DCF94C3-534A-4D3E-AD39-FB1F07785189}">
      <dgm:prSet/>
      <dgm:spPr/>
      <dgm:t>
        <a:bodyPr/>
        <a:lstStyle/>
        <a:p>
          <a:endParaRPr lang="ru-RU"/>
        </a:p>
      </dgm:t>
    </dgm:pt>
    <dgm:pt modelId="{F4DD24F5-2BCB-4080-B0C6-CE07F4DEE935}" type="pres">
      <dgm:prSet presAssocID="{D4B850D9-F086-43BF-A4C3-5503AEC4EA24}" presName="composite" presStyleCnt="0">
        <dgm:presLayoutVars>
          <dgm:chMax val="1"/>
          <dgm:dir/>
          <dgm:resizeHandles val="exact"/>
        </dgm:presLayoutVars>
      </dgm:prSet>
      <dgm:spPr/>
    </dgm:pt>
    <dgm:pt modelId="{FE3089EB-42D3-49DF-A83A-5C8F56A29F84}" type="pres">
      <dgm:prSet presAssocID="{D4B850D9-F086-43BF-A4C3-5503AEC4EA24}" presName="radial" presStyleCnt="0">
        <dgm:presLayoutVars>
          <dgm:animLvl val="ctr"/>
        </dgm:presLayoutVars>
      </dgm:prSet>
      <dgm:spPr/>
    </dgm:pt>
    <dgm:pt modelId="{60EDDB61-0C09-4FA7-B712-E410F57526E2}" type="pres">
      <dgm:prSet presAssocID="{4D262A61-975A-4DB3-8343-BCA949968D7C}" presName="centerShape" presStyleLbl="vennNode1" presStyleIdx="0" presStyleCnt="7"/>
      <dgm:spPr/>
    </dgm:pt>
    <dgm:pt modelId="{8C4AF594-DFDB-4F84-9C34-C933D78710EC}" type="pres">
      <dgm:prSet presAssocID="{5D9DD1CC-9D2F-43F2-8BD3-E9E9587AECF7}" presName="node" presStyleLbl="vennNode1" presStyleIdx="1" presStyleCnt="7">
        <dgm:presLayoutVars>
          <dgm:bulletEnabled val="1"/>
        </dgm:presLayoutVars>
      </dgm:prSet>
      <dgm:spPr/>
    </dgm:pt>
    <dgm:pt modelId="{1156A522-E898-4C9C-8004-E162E42E5307}" type="pres">
      <dgm:prSet presAssocID="{E4F2438A-7B03-47F1-8B5C-7EC873E308ED}" presName="node" presStyleLbl="vennNode1" presStyleIdx="2" presStyleCnt="7">
        <dgm:presLayoutVars>
          <dgm:bulletEnabled val="1"/>
        </dgm:presLayoutVars>
      </dgm:prSet>
      <dgm:spPr/>
    </dgm:pt>
    <dgm:pt modelId="{0C925E80-0AA4-4BD5-A070-7C2AE7B68865}" type="pres">
      <dgm:prSet presAssocID="{B80F1B86-FF03-480C-BB75-97BCCBFD7141}" presName="node" presStyleLbl="vennNode1" presStyleIdx="3" presStyleCnt="7">
        <dgm:presLayoutVars>
          <dgm:bulletEnabled val="1"/>
        </dgm:presLayoutVars>
      </dgm:prSet>
      <dgm:spPr/>
    </dgm:pt>
    <dgm:pt modelId="{21CC7951-A7CE-4C31-9742-EA009614DF6A}" type="pres">
      <dgm:prSet presAssocID="{DCC38518-033C-41A0-B0BA-B475413277C7}" presName="node" presStyleLbl="vennNode1" presStyleIdx="4" presStyleCnt="7">
        <dgm:presLayoutVars>
          <dgm:bulletEnabled val="1"/>
        </dgm:presLayoutVars>
      </dgm:prSet>
      <dgm:spPr/>
    </dgm:pt>
    <dgm:pt modelId="{DA268415-3113-493B-A3CC-D2C9EFC9ECF0}" type="pres">
      <dgm:prSet presAssocID="{F2090222-3179-465A-8020-3EC7D5AB82C5}" presName="node" presStyleLbl="vennNode1" presStyleIdx="5" presStyleCnt="7">
        <dgm:presLayoutVars>
          <dgm:bulletEnabled val="1"/>
        </dgm:presLayoutVars>
      </dgm:prSet>
      <dgm:spPr/>
    </dgm:pt>
    <dgm:pt modelId="{29C1BBBF-C97D-4EC9-9814-61FF982CA51F}" type="pres">
      <dgm:prSet presAssocID="{D18FD7A6-2874-492E-994B-F3B5FF7F6EE8}" presName="node" presStyleLbl="vennNode1" presStyleIdx="6" presStyleCnt="7">
        <dgm:presLayoutVars>
          <dgm:bulletEnabled val="1"/>
        </dgm:presLayoutVars>
      </dgm:prSet>
      <dgm:spPr/>
    </dgm:pt>
  </dgm:ptLst>
  <dgm:cxnLst>
    <dgm:cxn modelId="{EC321D37-D537-4A36-AD67-8A6A77ACF4EC}" type="presOf" srcId="{5D9DD1CC-9D2F-43F2-8BD3-E9E9587AECF7}" destId="{8C4AF594-DFDB-4F84-9C34-C933D78710EC}" srcOrd="0" destOrd="0" presId="urn:microsoft.com/office/officeart/2005/8/layout/radial3"/>
    <dgm:cxn modelId="{2C3F823E-0A28-400A-BE11-9597B6411D6D}" srcId="{D4B850D9-F086-43BF-A4C3-5503AEC4EA24}" destId="{4D262A61-975A-4DB3-8343-BCA949968D7C}" srcOrd="0" destOrd="0" parTransId="{2F8358F4-8C7B-4F91-9F93-3067DF92BE6D}" sibTransId="{516E4F6D-6C0C-407F-A3BC-698ABC59CF0E}"/>
    <dgm:cxn modelId="{BA16485F-317C-440A-997F-689A6B7B8300}" type="presOf" srcId="{4D262A61-975A-4DB3-8343-BCA949968D7C}" destId="{60EDDB61-0C09-4FA7-B712-E410F57526E2}" srcOrd="0" destOrd="0" presId="urn:microsoft.com/office/officeart/2005/8/layout/radial3"/>
    <dgm:cxn modelId="{A7577E47-BA9A-4A5D-8424-CD892048CC16}" type="presOf" srcId="{F2090222-3179-465A-8020-3EC7D5AB82C5}" destId="{DA268415-3113-493B-A3CC-D2C9EFC9ECF0}" srcOrd="0" destOrd="0" presId="urn:microsoft.com/office/officeart/2005/8/layout/radial3"/>
    <dgm:cxn modelId="{75BCFB69-C8C3-4B04-9A61-93124E55B486}" srcId="{4D262A61-975A-4DB3-8343-BCA949968D7C}" destId="{5D9DD1CC-9D2F-43F2-8BD3-E9E9587AECF7}" srcOrd="0" destOrd="0" parTransId="{080CBB03-3BFB-4D3A-AEDE-02C5B0791757}" sibTransId="{34DC578A-193F-47A6-8F50-243957405E3A}"/>
    <dgm:cxn modelId="{C0B86170-7E4C-4564-A38C-86EFB7057F8E}" srcId="{4D262A61-975A-4DB3-8343-BCA949968D7C}" destId="{B80F1B86-FF03-480C-BB75-97BCCBFD7141}" srcOrd="2" destOrd="0" parTransId="{39902EB6-0C27-4F3A-AFDC-F57634C41E7A}" sibTransId="{125E4DC8-0A5E-4F05-85F2-E396F18F7E4F}"/>
    <dgm:cxn modelId="{8E9B1657-3611-40B9-BCC8-8BAE38D4E951}" srcId="{4D262A61-975A-4DB3-8343-BCA949968D7C}" destId="{E4F2438A-7B03-47F1-8B5C-7EC873E308ED}" srcOrd="1" destOrd="0" parTransId="{20347957-4A7B-4191-9EDA-E70E58C7D5E3}" sibTransId="{A8F48BEE-D8A9-4273-9408-9FBD4E8B93ED}"/>
    <dgm:cxn modelId="{B69C5289-899E-4F62-8968-3F84DD17EA90}" type="presOf" srcId="{B80F1B86-FF03-480C-BB75-97BCCBFD7141}" destId="{0C925E80-0AA4-4BD5-A070-7C2AE7B68865}" srcOrd="0" destOrd="0" presId="urn:microsoft.com/office/officeart/2005/8/layout/radial3"/>
    <dgm:cxn modelId="{9EB72292-64EB-45F4-B916-63D9050AB98A}" type="presOf" srcId="{D4B850D9-F086-43BF-A4C3-5503AEC4EA24}" destId="{F4DD24F5-2BCB-4080-B0C6-CE07F4DEE935}" srcOrd="0" destOrd="0" presId="urn:microsoft.com/office/officeart/2005/8/layout/radial3"/>
    <dgm:cxn modelId="{CCA505AC-20D7-4A75-9E1A-D119830D0279}" type="presOf" srcId="{E4F2438A-7B03-47F1-8B5C-7EC873E308ED}" destId="{1156A522-E898-4C9C-8004-E162E42E5307}" srcOrd="0" destOrd="0" presId="urn:microsoft.com/office/officeart/2005/8/layout/radial3"/>
    <dgm:cxn modelId="{5A8A3EB7-28F1-4DA5-A1FA-C80AF3D5F858}" type="presOf" srcId="{D18FD7A6-2874-492E-994B-F3B5FF7F6EE8}" destId="{29C1BBBF-C97D-4EC9-9814-61FF982CA51F}" srcOrd="0" destOrd="0" presId="urn:microsoft.com/office/officeart/2005/8/layout/radial3"/>
    <dgm:cxn modelId="{5DCF94C3-534A-4D3E-AD39-FB1F07785189}" srcId="{4D262A61-975A-4DB3-8343-BCA949968D7C}" destId="{D18FD7A6-2874-492E-994B-F3B5FF7F6EE8}" srcOrd="5" destOrd="0" parTransId="{E4F3D0B3-3CCC-45E2-8ECB-9DA3F51BB322}" sibTransId="{1822BEEC-2AC4-40BF-9A19-FF76DF49355C}"/>
    <dgm:cxn modelId="{0F2572C5-59DA-4352-A68A-E3B3B379D33A}" srcId="{4D262A61-975A-4DB3-8343-BCA949968D7C}" destId="{F2090222-3179-465A-8020-3EC7D5AB82C5}" srcOrd="4" destOrd="0" parTransId="{FF6B6CB3-8E47-423C-B512-50CA37B3B48A}" sibTransId="{060A96E6-E5C3-4973-B503-6DE9BAE0C1D7}"/>
    <dgm:cxn modelId="{B7DB0EC8-B976-463D-BCDC-0BE0EEDD7200}" type="presOf" srcId="{DCC38518-033C-41A0-B0BA-B475413277C7}" destId="{21CC7951-A7CE-4C31-9742-EA009614DF6A}" srcOrd="0" destOrd="0" presId="urn:microsoft.com/office/officeart/2005/8/layout/radial3"/>
    <dgm:cxn modelId="{1D98FDF4-3FEC-454B-8F18-61B0AE597F40}" srcId="{4D262A61-975A-4DB3-8343-BCA949968D7C}" destId="{DCC38518-033C-41A0-B0BA-B475413277C7}" srcOrd="3" destOrd="0" parTransId="{B43B766C-3E32-4CB0-8F98-C56C38C4DE3E}" sibTransId="{CA471974-2F50-4283-AC18-DC291CF4A4AE}"/>
    <dgm:cxn modelId="{BE211079-73CF-47BC-844E-B6EB16CA1A83}" type="presParOf" srcId="{F4DD24F5-2BCB-4080-B0C6-CE07F4DEE935}" destId="{FE3089EB-42D3-49DF-A83A-5C8F56A29F84}" srcOrd="0" destOrd="0" presId="urn:microsoft.com/office/officeart/2005/8/layout/radial3"/>
    <dgm:cxn modelId="{F7C27597-B06B-48D3-85B2-6873610643B0}" type="presParOf" srcId="{FE3089EB-42D3-49DF-A83A-5C8F56A29F84}" destId="{60EDDB61-0C09-4FA7-B712-E410F57526E2}" srcOrd="0" destOrd="0" presId="urn:microsoft.com/office/officeart/2005/8/layout/radial3"/>
    <dgm:cxn modelId="{7F31D24E-2FE1-4BA3-A129-A193AB0B9E34}" type="presParOf" srcId="{FE3089EB-42D3-49DF-A83A-5C8F56A29F84}" destId="{8C4AF594-DFDB-4F84-9C34-C933D78710EC}" srcOrd="1" destOrd="0" presId="urn:microsoft.com/office/officeart/2005/8/layout/radial3"/>
    <dgm:cxn modelId="{AD18E82C-73F1-4F0A-855C-053511EEFB0C}" type="presParOf" srcId="{FE3089EB-42D3-49DF-A83A-5C8F56A29F84}" destId="{1156A522-E898-4C9C-8004-E162E42E5307}" srcOrd="2" destOrd="0" presId="urn:microsoft.com/office/officeart/2005/8/layout/radial3"/>
    <dgm:cxn modelId="{40908776-8285-4F97-B602-F85FF62D4820}" type="presParOf" srcId="{FE3089EB-42D3-49DF-A83A-5C8F56A29F84}" destId="{0C925E80-0AA4-4BD5-A070-7C2AE7B68865}" srcOrd="3" destOrd="0" presId="urn:microsoft.com/office/officeart/2005/8/layout/radial3"/>
    <dgm:cxn modelId="{864C88F7-574F-4157-9731-2C360B5D48C3}" type="presParOf" srcId="{FE3089EB-42D3-49DF-A83A-5C8F56A29F84}" destId="{21CC7951-A7CE-4C31-9742-EA009614DF6A}" srcOrd="4" destOrd="0" presId="urn:microsoft.com/office/officeart/2005/8/layout/radial3"/>
    <dgm:cxn modelId="{E676B3C5-7CD8-4A49-8A2D-59FBFF60D203}" type="presParOf" srcId="{FE3089EB-42D3-49DF-A83A-5C8F56A29F84}" destId="{DA268415-3113-493B-A3CC-D2C9EFC9ECF0}" srcOrd="5" destOrd="0" presId="urn:microsoft.com/office/officeart/2005/8/layout/radial3"/>
    <dgm:cxn modelId="{6ADBFB79-8A4C-4FC5-864B-4155AA9E0A73}" type="presParOf" srcId="{FE3089EB-42D3-49DF-A83A-5C8F56A29F84}" destId="{29C1BBBF-C97D-4EC9-9814-61FF982CA51F}"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D7F384-E98B-4E96-9BDB-3CD3C7A0516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FAD87206-825D-4DB9-9873-CBFA2B2AAB8F}">
      <dgm:prSet phldrT="[Текст]"/>
      <dgm:spPr/>
      <dgm:t>
        <a:bodyPr/>
        <a:lstStyle/>
        <a:p>
          <a:r>
            <a:rPr lang="en-US" dirty="0"/>
            <a:t>S</a:t>
          </a:r>
          <a:endParaRPr lang="ru-RU" dirty="0"/>
        </a:p>
      </dgm:t>
    </dgm:pt>
    <dgm:pt modelId="{328C61C4-2AFC-4454-8FB5-DFC639A6F42D}" type="parTrans" cxnId="{B98CC60D-437B-41A2-8D26-2C433103D3CD}">
      <dgm:prSet/>
      <dgm:spPr/>
      <dgm:t>
        <a:bodyPr/>
        <a:lstStyle/>
        <a:p>
          <a:endParaRPr lang="ru-RU"/>
        </a:p>
      </dgm:t>
    </dgm:pt>
    <dgm:pt modelId="{5F2681DD-FF07-4E0C-BCEC-61D0769D28D3}" type="sibTrans" cxnId="{B98CC60D-437B-41A2-8D26-2C433103D3CD}">
      <dgm:prSet/>
      <dgm:spPr/>
      <dgm:t>
        <a:bodyPr/>
        <a:lstStyle/>
        <a:p>
          <a:endParaRPr lang="ru-RU"/>
        </a:p>
      </dgm:t>
    </dgm:pt>
    <dgm:pt modelId="{1CFA936F-C814-4790-B699-C21BCD0A993A}">
      <dgm:prSet phldrT="[Текст]"/>
      <dgm:spPr/>
      <dgm:t>
        <a:bodyPr/>
        <a:lstStyle/>
        <a:p>
          <a:r>
            <a:rPr lang="en-US" dirty="0"/>
            <a:t>O</a:t>
          </a:r>
          <a:endParaRPr lang="ru-RU" dirty="0"/>
        </a:p>
      </dgm:t>
    </dgm:pt>
    <dgm:pt modelId="{75E3C231-8253-46F4-8480-564CAE832A44}" type="parTrans" cxnId="{0EE02C8E-516F-4347-8B40-E2E772960BFD}">
      <dgm:prSet/>
      <dgm:spPr/>
      <dgm:t>
        <a:bodyPr/>
        <a:lstStyle/>
        <a:p>
          <a:endParaRPr lang="ru-RU"/>
        </a:p>
      </dgm:t>
    </dgm:pt>
    <dgm:pt modelId="{7E3DCC84-EBC5-4B1D-9461-AC846A2B9515}" type="sibTrans" cxnId="{0EE02C8E-516F-4347-8B40-E2E772960BFD}">
      <dgm:prSet/>
      <dgm:spPr/>
      <dgm:t>
        <a:bodyPr/>
        <a:lstStyle/>
        <a:p>
          <a:endParaRPr lang="ru-RU"/>
        </a:p>
      </dgm:t>
    </dgm:pt>
    <dgm:pt modelId="{7143C3F4-32AB-4624-8AE2-899D1ADB8842}">
      <dgm:prSet phldrT="[Текст]"/>
      <dgm:spPr/>
      <dgm:t>
        <a:bodyPr/>
        <a:lstStyle/>
        <a:p>
          <a:r>
            <a:rPr lang="en-US" dirty="0"/>
            <a:t>W</a:t>
          </a:r>
          <a:endParaRPr lang="ru-RU" dirty="0"/>
        </a:p>
      </dgm:t>
    </dgm:pt>
    <dgm:pt modelId="{7DEE2827-4550-4693-B45B-76B1932B75C5}" type="parTrans" cxnId="{7A024ED8-6A7C-4374-AE08-C21963637E28}">
      <dgm:prSet/>
      <dgm:spPr/>
      <dgm:t>
        <a:bodyPr/>
        <a:lstStyle/>
        <a:p>
          <a:endParaRPr lang="ru-RU"/>
        </a:p>
      </dgm:t>
    </dgm:pt>
    <dgm:pt modelId="{036FE040-AAE8-4157-BBC1-A0153D2764F5}" type="sibTrans" cxnId="{7A024ED8-6A7C-4374-AE08-C21963637E28}">
      <dgm:prSet/>
      <dgm:spPr/>
      <dgm:t>
        <a:bodyPr/>
        <a:lstStyle/>
        <a:p>
          <a:endParaRPr lang="ru-RU"/>
        </a:p>
      </dgm:t>
    </dgm:pt>
    <dgm:pt modelId="{13F46ED3-CF6B-40D9-B5B5-47BFD4A66EC3}">
      <dgm:prSet phldrT="[Текст]"/>
      <dgm:spPr/>
      <dgm:t>
        <a:bodyPr/>
        <a:lstStyle/>
        <a:p>
          <a:r>
            <a:rPr lang="en-US" dirty="0"/>
            <a:t>T</a:t>
          </a:r>
          <a:endParaRPr lang="ru-RU" dirty="0"/>
        </a:p>
      </dgm:t>
    </dgm:pt>
    <dgm:pt modelId="{313EEFFD-4D38-4DAC-BF41-B0AA398F35CC}" type="parTrans" cxnId="{48022245-8F29-4BCB-A883-3D708A775B72}">
      <dgm:prSet/>
      <dgm:spPr/>
      <dgm:t>
        <a:bodyPr/>
        <a:lstStyle/>
        <a:p>
          <a:endParaRPr lang="ru-RU"/>
        </a:p>
      </dgm:t>
    </dgm:pt>
    <dgm:pt modelId="{FF3095BE-2F33-44B3-B759-27FD61DA3C73}" type="sibTrans" cxnId="{48022245-8F29-4BCB-A883-3D708A775B72}">
      <dgm:prSet/>
      <dgm:spPr/>
      <dgm:t>
        <a:bodyPr/>
        <a:lstStyle/>
        <a:p>
          <a:endParaRPr lang="ru-RU"/>
        </a:p>
      </dgm:t>
    </dgm:pt>
    <dgm:pt modelId="{AF5B6519-CAE3-4FC9-8F09-E8EADDBE090E}" type="pres">
      <dgm:prSet presAssocID="{A4D7F384-E98B-4E96-9BDB-3CD3C7A05169}" presName="diagram" presStyleCnt="0">
        <dgm:presLayoutVars>
          <dgm:dir/>
          <dgm:resizeHandles val="exact"/>
        </dgm:presLayoutVars>
      </dgm:prSet>
      <dgm:spPr/>
    </dgm:pt>
    <dgm:pt modelId="{3FC79A4F-66E7-4A29-AEF7-2F6BEC268FD3}" type="pres">
      <dgm:prSet presAssocID="{FAD87206-825D-4DB9-9873-CBFA2B2AAB8F}" presName="node" presStyleLbl="node1" presStyleIdx="0" presStyleCnt="4">
        <dgm:presLayoutVars>
          <dgm:bulletEnabled val="1"/>
        </dgm:presLayoutVars>
      </dgm:prSet>
      <dgm:spPr/>
    </dgm:pt>
    <dgm:pt modelId="{6F2F5741-FA93-4BAE-B0D9-EDC89D7EB53A}" type="pres">
      <dgm:prSet presAssocID="{5F2681DD-FF07-4E0C-BCEC-61D0769D28D3}" presName="sibTrans" presStyleCnt="0"/>
      <dgm:spPr/>
    </dgm:pt>
    <dgm:pt modelId="{B97CE65C-01CD-4721-A80D-5B539E147A07}" type="pres">
      <dgm:prSet presAssocID="{1CFA936F-C814-4790-B699-C21BCD0A993A}" presName="node" presStyleLbl="node1" presStyleIdx="1" presStyleCnt="4">
        <dgm:presLayoutVars>
          <dgm:bulletEnabled val="1"/>
        </dgm:presLayoutVars>
      </dgm:prSet>
      <dgm:spPr/>
    </dgm:pt>
    <dgm:pt modelId="{7ACC09BA-A4C0-491E-B644-3100C01E6308}" type="pres">
      <dgm:prSet presAssocID="{7E3DCC84-EBC5-4B1D-9461-AC846A2B9515}" presName="sibTrans" presStyleCnt="0"/>
      <dgm:spPr/>
    </dgm:pt>
    <dgm:pt modelId="{52662723-74F2-4568-B82D-F3E572010F58}" type="pres">
      <dgm:prSet presAssocID="{7143C3F4-32AB-4624-8AE2-899D1ADB8842}" presName="node" presStyleLbl="node1" presStyleIdx="2" presStyleCnt="4">
        <dgm:presLayoutVars>
          <dgm:bulletEnabled val="1"/>
        </dgm:presLayoutVars>
      </dgm:prSet>
      <dgm:spPr/>
    </dgm:pt>
    <dgm:pt modelId="{2EB95D5E-EFCE-4C85-A07C-A2064E2066D9}" type="pres">
      <dgm:prSet presAssocID="{036FE040-AAE8-4157-BBC1-A0153D2764F5}" presName="sibTrans" presStyleCnt="0"/>
      <dgm:spPr/>
    </dgm:pt>
    <dgm:pt modelId="{15FE0E0A-0B36-4D1D-9854-64BB173F3CA0}" type="pres">
      <dgm:prSet presAssocID="{13F46ED3-CF6B-40D9-B5B5-47BFD4A66EC3}" presName="node" presStyleLbl="node1" presStyleIdx="3" presStyleCnt="4">
        <dgm:presLayoutVars>
          <dgm:bulletEnabled val="1"/>
        </dgm:presLayoutVars>
      </dgm:prSet>
      <dgm:spPr/>
    </dgm:pt>
  </dgm:ptLst>
  <dgm:cxnLst>
    <dgm:cxn modelId="{B98CC60D-437B-41A2-8D26-2C433103D3CD}" srcId="{A4D7F384-E98B-4E96-9BDB-3CD3C7A05169}" destId="{FAD87206-825D-4DB9-9873-CBFA2B2AAB8F}" srcOrd="0" destOrd="0" parTransId="{328C61C4-2AFC-4454-8FB5-DFC639A6F42D}" sibTransId="{5F2681DD-FF07-4E0C-BCEC-61D0769D28D3}"/>
    <dgm:cxn modelId="{050C3A26-2B30-421F-A0AF-E4D80D9ADCCA}" type="presOf" srcId="{FAD87206-825D-4DB9-9873-CBFA2B2AAB8F}" destId="{3FC79A4F-66E7-4A29-AEF7-2F6BEC268FD3}" srcOrd="0" destOrd="0" presId="urn:microsoft.com/office/officeart/2005/8/layout/default"/>
    <dgm:cxn modelId="{FE3D3529-5A1D-4D37-8668-19CE12A6FDF8}" type="presOf" srcId="{13F46ED3-CF6B-40D9-B5B5-47BFD4A66EC3}" destId="{15FE0E0A-0B36-4D1D-9854-64BB173F3CA0}" srcOrd="0" destOrd="0" presId="urn:microsoft.com/office/officeart/2005/8/layout/default"/>
    <dgm:cxn modelId="{F74DBA3D-EB3F-4A77-ABCA-0CF2C769167B}" type="presOf" srcId="{A4D7F384-E98B-4E96-9BDB-3CD3C7A05169}" destId="{AF5B6519-CAE3-4FC9-8F09-E8EADDBE090E}" srcOrd="0" destOrd="0" presId="urn:microsoft.com/office/officeart/2005/8/layout/default"/>
    <dgm:cxn modelId="{0DB4305D-8600-49DF-9066-700FD2A75E21}" type="presOf" srcId="{1CFA936F-C814-4790-B699-C21BCD0A993A}" destId="{B97CE65C-01CD-4721-A80D-5B539E147A07}" srcOrd="0" destOrd="0" presId="urn:microsoft.com/office/officeart/2005/8/layout/default"/>
    <dgm:cxn modelId="{48022245-8F29-4BCB-A883-3D708A775B72}" srcId="{A4D7F384-E98B-4E96-9BDB-3CD3C7A05169}" destId="{13F46ED3-CF6B-40D9-B5B5-47BFD4A66EC3}" srcOrd="3" destOrd="0" parTransId="{313EEFFD-4D38-4DAC-BF41-B0AA398F35CC}" sibTransId="{FF3095BE-2F33-44B3-B759-27FD61DA3C73}"/>
    <dgm:cxn modelId="{5AA4BF4E-ECE3-4CF1-BE23-16FB21F48EE5}" type="presOf" srcId="{7143C3F4-32AB-4624-8AE2-899D1ADB8842}" destId="{52662723-74F2-4568-B82D-F3E572010F58}" srcOrd="0" destOrd="0" presId="urn:microsoft.com/office/officeart/2005/8/layout/default"/>
    <dgm:cxn modelId="{0EE02C8E-516F-4347-8B40-E2E772960BFD}" srcId="{A4D7F384-E98B-4E96-9BDB-3CD3C7A05169}" destId="{1CFA936F-C814-4790-B699-C21BCD0A993A}" srcOrd="1" destOrd="0" parTransId="{75E3C231-8253-46F4-8480-564CAE832A44}" sibTransId="{7E3DCC84-EBC5-4B1D-9461-AC846A2B9515}"/>
    <dgm:cxn modelId="{7A024ED8-6A7C-4374-AE08-C21963637E28}" srcId="{A4D7F384-E98B-4E96-9BDB-3CD3C7A05169}" destId="{7143C3F4-32AB-4624-8AE2-899D1ADB8842}" srcOrd="2" destOrd="0" parTransId="{7DEE2827-4550-4693-B45B-76B1932B75C5}" sibTransId="{036FE040-AAE8-4157-BBC1-A0153D2764F5}"/>
    <dgm:cxn modelId="{BE8DBB3D-3C27-4E9C-968B-C85BEE27A43E}" type="presParOf" srcId="{AF5B6519-CAE3-4FC9-8F09-E8EADDBE090E}" destId="{3FC79A4F-66E7-4A29-AEF7-2F6BEC268FD3}" srcOrd="0" destOrd="0" presId="urn:microsoft.com/office/officeart/2005/8/layout/default"/>
    <dgm:cxn modelId="{A48BB1E8-81EE-4FC8-892A-BFD1A913928C}" type="presParOf" srcId="{AF5B6519-CAE3-4FC9-8F09-E8EADDBE090E}" destId="{6F2F5741-FA93-4BAE-B0D9-EDC89D7EB53A}" srcOrd="1" destOrd="0" presId="urn:microsoft.com/office/officeart/2005/8/layout/default"/>
    <dgm:cxn modelId="{1D761040-4F56-4092-A30A-829674F0B348}" type="presParOf" srcId="{AF5B6519-CAE3-4FC9-8F09-E8EADDBE090E}" destId="{B97CE65C-01CD-4721-A80D-5B539E147A07}" srcOrd="2" destOrd="0" presId="urn:microsoft.com/office/officeart/2005/8/layout/default"/>
    <dgm:cxn modelId="{FBA20517-9BFA-471D-8F69-3625621FF15B}" type="presParOf" srcId="{AF5B6519-CAE3-4FC9-8F09-E8EADDBE090E}" destId="{7ACC09BA-A4C0-491E-B644-3100C01E6308}" srcOrd="3" destOrd="0" presId="urn:microsoft.com/office/officeart/2005/8/layout/default"/>
    <dgm:cxn modelId="{FD9A5F8D-1371-469C-87C3-8306AAF81757}" type="presParOf" srcId="{AF5B6519-CAE3-4FC9-8F09-E8EADDBE090E}" destId="{52662723-74F2-4568-B82D-F3E572010F58}" srcOrd="4" destOrd="0" presId="urn:microsoft.com/office/officeart/2005/8/layout/default"/>
    <dgm:cxn modelId="{B6937AA5-F03A-4B13-91B4-D64F9FE26CE1}" type="presParOf" srcId="{AF5B6519-CAE3-4FC9-8F09-E8EADDBE090E}" destId="{2EB95D5E-EFCE-4C85-A07C-A2064E2066D9}" srcOrd="5" destOrd="0" presId="urn:microsoft.com/office/officeart/2005/8/layout/default"/>
    <dgm:cxn modelId="{55578444-E9FD-45EE-9ECA-0D5DC38790E0}" type="presParOf" srcId="{AF5B6519-CAE3-4FC9-8F09-E8EADDBE090E}" destId="{15FE0E0A-0B36-4D1D-9854-64BB173F3CA0}"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3EDFF4-5325-4904-9D38-E2EE0CED90F3}">
      <dsp:nvSpPr>
        <dsp:cNvPr id="0" name=""/>
        <dsp:cNvSpPr/>
      </dsp:nvSpPr>
      <dsp:spPr>
        <a:xfrm>
          <a:off x="652800" y="0"/>
          <a:ext cx="4536761" cy="453676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396653-0174-4608-AF3F-D8787BD54FE9}">
      <dsp:nvSpPr>
        <dsp:cNvPr id="0" name=""/>
        <dsp:cNvSpPr/>
      </dsp:nvSpPr>
      <dsp:spPr>
        <a:xfrm>
          <a:off x="947689" y="294889"/>
          <a:ext cx="1814704" cy="18147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1" kern="1200" dirty="0"/>
            <a:t>Инвестиции роста</a:t>
          </a:r>
          <a:endParaRPr lang="en-US" sz="1300" kern="1200" dirty="0"/>
        </a:p>
        <a:p>
          <a:pPr marL="0" lvl="0" indent="0" algn="ctr" defTabSz="577850">
            <a:lnSpc>
              <a:spcPct val="90000"/>
            </a:lnSpc>
            <a:spcBef>
              <a:spcPct val="0"/>
            </a:spcBef>
            <a:spcAft>
              <a:spcPct val="35000"/>
            </a:spcAft>
            <a:buNone/>
          </a:pPr>
          <a:r>
            <a:rPr lang="ru-RU" sz="1300" kern="1200" dirty="0"/>
            <a:t>Стратегическое развитие </a:t>
          </a:r>
          <a:r>
            <a:rPr lang="ru-RU" sz="1300" kern="1200"/>
            <a:t>текущего бизнеса</a:t>
          </a:r>
          <a:endParaRPr lang="en-US" sz="1300" kern="1200" dirty="0"/>
        </a:p>
      </dsp:txBody>
      <dsp:txXfrm>
        <a:off x="1036276" y="383476"/>
        <a:ext cx="1637530" cy="1637530"/>
      </dsp:txXfrm>
    </dsp:sp>
    <dsp:sp modelId="{4AE90BB5-78A6-4919-AA93-7AB0F00A5AD8}">
      <dsp:nvSpPr>
        <dsp:cNvPr id="0" name=""/>
        <dsp:cNvSpPr/>
      </dsp:nvSpPr>
      <dsp:spPr>
        <a:xfrm>
          <a:off x="3079967" y="294889"/>
          <a:ext cx="1814704" cy="18147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1" kern="1200" dirty="0"/>
            <a:t>Инвестиции в новые направления</a:t>
          </a:r>
          <a:r>
            <a:rPr lang="en-US" sz="1300" kern="1200" dirty="0"/>
            <a:t> </a:t>
          </a:r>
          <a:r>
            <a:rPr lang="ru-RU" sz="1300" kern="1200" dirty="0"/>
            <a:t>Исследование новых потенциальных направлений бизнеса</a:t>
          </a:r>
          <a:endParaRPr lang="en-US" sz="1300" kern="1200" dirty="0"/>
        </a:p>
      </dsp:txBody>
      <dsp:txXfrm>
        <a:off x="3168554" y="383476"/>
        <a:ext cx="1637530" cy="1637530"/>
      </dsp:txXfrm>
    </dsp:sp>
    <dsp:sp modelId="{6064E0F0-4F93-4EBC-863E-98D875253DAE}">
      <dsp:nvSpPr>
        <dsp:cNvPr id="0" name=""/>
        <dsp:cNvSpPr/>
      </dsp:nvSpPr>
      <dsp:spPr>
        <a:xfrm>
          <a:off x="947689" y="2427167"/>
          <a:ext cx="1814704" cy="18147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1" kern="1200" dirty="0"/>
            <a:t>Инвестиции  развития</a:t>
          </a:r>
          <a:endParaRPr lang="en-US" sz="1300" kern="1200" dirty="0"/>
        </a:p>
        <a:p>
          <a:pPr marL="0" lvl="0" indent="0" algn="ctr" defTabSz="577850">
            <a:lnSpc>
              <a:spcPct val="90000"/>
            </a:lnSpc>
            <a:spcBef>
              <a:spcPct val="0"/>
            </a:spcBef>
            <a:spcAft>
              <a:spcPct val="35000"/>
            </a:spcAft>
            <a:buNone/>
          </a:pPr>
          <a:r>
            <a:rPr lang="ru-RU" sz="1300" kern="1200" dirty="0"/>
            <a:t>Дополнение и развитие существующей стратегии</a:t>
          </a:r>
          <a:endParaRPr lang="en-US" sz="1300" kern="1200" dirty="0"/>
        </a:p>
      </dsp:txBody>
      <dsp:txXfrm>
        <a:off x="1036276" y="2515754"/>
        <a:ext cx="1637530" cy="1637530"/>
      </dsp:txXfrm>
    </dsp:sp>
    <dsp:sp modelId="{58ACEC3D-D857-4BD8-959D-A0D6EEFAD98B}">
      <dsp:nvSpPr>
        <dsp:cNvPr id="0" name=""/>
        <dsp:cNvSpPr/>
      </dsp:nvSpPr>
      <dsp:spPr>
        <a:xfrm>
          <a:off x="3079967" y="2427167"/>
          <a:ext cx="1814704" cy="18147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1" kern="1200" dirty="0"/>
            <a:t>Пассивные инвестиции</a:t>
          </a:r>
          <a:r>
            <a:rPr lang="ru-RU" sz="1300" kern="1200" dirty="0"/>
            <a:t> в приоритете  только финансовые результаты</a:t>
          </a:r>
          <a:endParaRPr lang="en-US" sz="1300" kern="1200" dirty="0"/>
        </a:p>
      </dsp:txBody>
      <dsp:txXfrm>
        <a:off x="3168554" y="2515754"/>
        <a:ext cx="1637530" cy="16375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DDB61-0C09-4FA7-B712-E410F57526E2}">
      <dsp:nvSpPr>
        <dsp:cNvPr id="0" name=""/>
        <dsp:cNvSpPr/>
      </dsp:nvSpPr>
      <dsp:spPr>
        <a:xfrm>
          <a:off x="3151956" y="1208856"/>
          <a:ext cx="3011537" cy="3011537"/>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endParaRPr lang="ru-RU" sz="6500" kern="1200" dirty="0"/>
        </a:p>
      </dsp:txBody>
      <dsp:txXfrm>
        <a:off x="3592985" y="1649885"/>
        <a:ext cx="2129479" cy="2129479"/>
      </dsp:txXfrm>
    </dsp:sp>
    <dsp:sp modelId="{8C4AF594-DFDB-4F84-9C34-C933D78710EC}">
      <dsp:nvSpPr>
        <dsp:cNvPr id="0" name=""/>
        <dsp:cNvSpPr/>
      </dsp:nvSpPr>
      <dsp:spPr>
        <a:xfrm>
          <a:off x="3904840" y="537"/>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dirty="0"/>
            <a:t>P</a:t>
          </a:r>
          <a:endParaRPr lang="ru-RU" sz="6400" kern="1200" dirty="0"/>
        </a:p>
      </dsp:txBody>
      <dsp:txXfrm>
        <a:off x="4125355" y="221052"/>
        <a:ext cx="1064738" cy="1064738"/>
      </dsp:txXfrm>
    </dsp:sp>
    <dsp:sp modelId="{1156A522-E898-4C9C-8004-E162E42E5307}">
      <dsp:nvSpPr>
        <dsp:cNvPr id="0" name=""/>
        <dsp:cNvSpPr/>
      </dsp:nvSpPr>
      <dsp:spPr>
        <a:xfrm>
          <a:off x="5603292" y="981139"/>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dirty="0"/>
            <a:t>E</a:t>
          </a:r>
          <a:endParaRPr lang="ru-RU" sz="6400" kern="1200" dirty="0"/>
        </a:p>
      </dsp:txBody>
      <dsp:txXfrm>
        <a:off x="5823807" y="1201654"/>
        <a:ext cx="1064738" cy="1064738"/>
      </dsp:txXfrm>
    </dsp:sp>
    <dsp:sp modelId="{0C925E80-0AA4-4BD5-A070-7C2AE7B68865}">
      <dsp:nvSpPr>
        <dsp:cNvPr id="0" name=""/>
        <dsp:cNvSpPr/>
      </dsp:nvSpPr>
      <dsp:spPr>
        <a:xfrm>
          <a:off x="5603292" y="2942342"/>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dirty="0"/>
            <a:t>S</a:t>
          </a:r>
          <a:endParaRPr lang="ru-RU" sz="6400" kern="1200" dirty="0"/>
        </a:p>
      </dsp:txBody>
      <dsp:txXfrm>
        <a:off x="5823807" y="3162857"/>
        <a:ext cx="1064738" cy="1064738"/>
      </dsp:txXfrm>
    </dsp:sp>
    <dsp:sp modelId="{21CC7951-A7CE-4C31-9742-EA009614DF6A}">
      <dsp:nvSpPr>
        <dsp:cNvPr id="0" name=""/>
        <dsp:cNvSpPr/>
      </dsp:nvSpPr>
      <dsp:spPr>
        <a:xfrm>
          <a:off x="3904840" y="3922943"/>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a:t>T</a:t>
          </a:r>
          <a:endParaRPr lang="ru-RU" sz="6400" kern="1200"/>
        </a:p>
      </dsp:txBody>
      <dsp:txXfrm>
        <a:off x="4125355" y="4143458"/>
        <a:ext cx="1064738" cy="1064738"/>
      </dsp:txXfrm>
    </dsp:sp>
    <dsp:sp modelId="{DA268415-3113-493B-A3CC-D2C9EFC9ECF0}">
      <dsp:nvSpPr>
        <dsp:cNvPr id="0" name=""/>
        <dsp:cNvSpPr/>
      </dsp:nvSpPr>
      <dsp:spPr>
        <a:xfrm>
          <a:off x="2206388" y="2942342"/>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dirty="0"/>
            <a:t>E</a:t>
          </a:r>
          <a:endParaRPr lang="ru-RU" sz="6400" kern="1200" dirty="0"/>
        </a:p>
      </dsp:txBody>
      <dsp:txXfrm>
        <a:off x="2426903" y="3162857"/>
        <a:ext cx="1064738" cy="1064738"/>
      </dsp:txXfrm>
    </dsp:sp>
    <dsp:sp modelId="{29C1BBBF-C97D-4EC9-9814-61FF982CA51F}">
      <dsp:nvSpPr>
        <dsp:cNvPr id="0" name=""/>
        <dsp:cNvSpPr/>
      </dsp:nvSpPr>
      <dsp:spPr>
        <a:xfrm>
          <a:off x="2206388" y="981139"/>
          <a:ext cx="1505768" cy="1505768"/>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r>
            <a:rPr lang="en-US" sz="6400" kern="1200" dirty="0"/>
            <a:t>L</a:t>
          </a:r>
          <a:endParaRPr lang="ru-RU" sz="6400" kern="1200" dirty="0"/>
        </a:p>
      </dsp:txBody>
      <dsp:txXfrm>
        <a:off x="2426903" y="1201654"/>
        <a:ext cx="1064738" cy="10647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C79A4F-66E7-4A29-AEF7-2F6BEC268FD3}">
      <dsp:nvSpPr>
        <dsp:cNvPr id="0" name=""/>
        <dsp:cNvSpPr/>
      </dsp:nvSpPr>
      <dsp:spPr>
        <a:xfrm>
          <a:off x="351" y="328271"/>
          <a:ext cx="1371880" cy="82312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S</a:t>
          </a:r>
          <a:endParaRPr lang="ru-RU" sz="3700" kern="1200" dirty="0"/>
        </a:p>
      </dsp:txBody>
      <dsp:txXfrm>
        <a:off x="351" y="328271"/>
        <a:ext cx="1371880" cy="823128"/>
      </dsp:txXfrm>
    </dsp:sp>
    <dsp:sp modelId="{B97CE65C-01CD-4721-A80D-5B539E147A07}">
      <dsp:nvSpPr>
        <dsp:cNvPr id="0" name=""/>
        <dsp:cNvSpPr/>
      </dsp:nvSpPr>
      <dsp:spPr>
        <a:xfrm>
          <a:off x="1509420" y="328271"/>
          <a:ext cx="1371880" cy="82312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O</a:t>
          </a:r>
          <a:endParaRPr lang="ru-RU" sz="3700" kern="1200" dirty="0"/>
        </a:p>
      </dsp:txBody>
      <dsp:txXfrm>
        <a:off x="1509420" y="328271"/>
        <a:ext cx="1371880" cy="823128"/>
      </dsp:txXfrm>
    </dsp:sp>
    <dsp:sp modelId="{52662723-74F2-4568-B82D-F3E572010F58}">
      <dsp:nvSpPr>
        <dsp:cNvPr id="0" name=""/>
        <dsp:cNvSpPr/>
      </dsp:nvSpPr>
      <dsp:spPr>
        <a:xfrm>
          <a:off x="351" y="1288588"/>
          <a:ext cx="1371880" cy="82312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W</a:t>
          </a:r>
          <a:endParaRPr lang="ru-RU" sz="3700" kern="1200" dirty="0"/>
        </a:p>
      </dsp:txBody>
      <dsp:txXfrm>
        <a:off x="351" y="1288588"/>
        <a:ext cx="1371880" cy="823128"/>
      </dsp:txXfrm>
    </dsp:sp>
    <dsp:sp modelId="{15FE0E0A-0B36-4D1D-9854-64BB173F3CA0}">
      <dsp:nvSpPr>
        <dsp:cNvPr id="0" name=""/>
        <dsp:cNvSpPr/>
      </dsp:nvSpPr>
      <dsp:spPr>
        <a:xfrm>
          <a:off x="1509420" y="1288588"/>
          <a:ext cx="1371880" cy="82312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T</a:t>
          </a:r>
          <a:endParaRPr lang="ru-RU" sz="3700" kern="1200" dirty="0"/>
        </a:p>
      </dsp:txBody>
      <dsp:txXfrm>
        <a:off x="1509420" y="1288588"/>
        <a:ext cx="1371880" cy="823128"/>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786DD7-CB5C-4016-B394-20767CBB1E36}" type="datetimeFigureOut">
              <a:rPr lang="ru-RU" smtClean="0"/>
              <a:t>27.06.2024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AC272A-2CB2-456F-86E6-18765F0E17DE}" type="slidenum">
              <a:rPr lang="ru-RU" smtClean="0"/>
              <a:t>‹#›</a:t>
            </a:fld>
            <a:endParaRPr lang="ru-RU"/>
          </a:p>
        </p:txBody>
      </p:sp>
    </p:spTree>
    <p:extLst>
      <p:ext uri="{BB962C8B-B14F-4D97-AF65-F5344CB8AC3E}">
        <p14:creationId xmlns:p14="http://schemas.microsoft.com/office/powerpoint/2010/main" val="1724907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b="1" dirty="0"/>
              <a:t>A. Driving Investments</a:t>
            </a:r>
            <a:r>
              <a:rPr lang="en-US" dirty="0"/>
              <a:t> Driving investments are pursued by CVCs for strategic alignment that is tightly linked between the investment company’s operations and the startup company that is being invested in. The purpose of this investing option is to advance the strategy of the current business. The CVC looks for key growth areas within the startup companies and then hopes to combine them with the company’s initiatives. Appropriately selected investing and alignment can benefit the investing company by furthering the corporate strategy. On the other hand, this could result in failure. Closely linked investments essentially roll into the current strategy in place. This would not be useful in dealing with already disruptive strategies in place, or in finding new ones when the investing company needs to update processes when trying to keep up with a changing environment. Thus, if CVCs are looking to “transcend current strategies and processes,” they would need to look to other investing strategies.</a:t>
            </a:r>
          </a:p>
          <a:p>
            <a:r>
              <a:rPr lang="en-US" b="1" dirty="0"/>
              <a:t>B. Enabling Investments</a:t>
            </a:r>
            <a:r>
              <a:rPr lang="en-US" dirty="0"/>
              <a:t> Enabling investments are also made for strategic purpose, but in this case they are not linked closely with the investing company’s operations. The thought process is that a tight link is not necessary for a successful investment to help the investing company to succeed. Although this may seem counterintuitive, the idea is to take advantage of complementary products. Enabling investments complement the strategy of the current business. Ideally, the popularity of the investments will help to create demand for the investing company’s products by stimulating the industry in which the products are used. The limits of enabling investments are that they will only be successful if they “capture a substantial portion of the market growth they stimulate”.</a:t>
            </a:r>
          </a:p>
          <a:p>
            <a:r>
              <a:rPr lang="en-US" b="1" dirty="0"/>
              <a:t>C. Emergent Investments</a:t>
            </a:r>
            <a:r>
              <a:rPr lang="en-US" dirty="0"/>
              <a:t> While Emergent investments do not promote current strategies, they do link tightly with the investing company’s operations. If the business environment or company’s strategy changes, the investment could become strategically valuable. This design helps create a sort of option strategy that is independent of financial returns. Emergent investments allow investing companies to explore new untapped markets that they are unable to enter due to their focus on the current markets they serve. Investment products can be sold in new markets to help gather vital information that could not be otherwise obtained. If the information looks promising, the company could look to shift towards this new direction. Emergent investments are initially made for financial gains but could ultimately result in strategic gains as well. On the contrary, if they do not prove to be important for the company strategy, they should be left untouched to generate whatever financial returns possible. In summary, emergent investments require “balancing financial discipline and strategic potential.”</a:t>
            </a:r>
          </a:p>
          <a:p>
            <a:r>
              <a:rPr lang="en-US" b="1" dirty="0"/>
              <a:t>D. Passive Investments</a:t>
            </a:r>
            <a:r>
              <a:rPr lang="en-US" dirty="0"/>
              <a:t> Passive investments are connected to neither the investing company’s strategy nor their operations. Thus, these investments do not help the investing company to actively advance their own business and can only provide financial returns. Essentially, passive investments are no different from typical investments whose financial returns are contingent on the volatility of the private equity market. Due to the lack of any strategic advantages with this kind of investing, passive investments are not very practical or advantageous.</a:t>
            </a:r>
          </a:p>
        </p:txBody>
      </p:sp>
      <p:sp>
        <p:nvSpPr>
          <p:cNvPr id="4" name="Slide Number Placeholder 3"/>
          <p:cNvSpPr>
            <a:spLocks noGrp="1"/>
          </p:cNvSpPr>
          <p:nvPr>
            <p:ph type="sldNum" sz="quarter" idx="10"/>
          </p:nvPr>
        </p:nvSpPr>
        <p:spPr/>
        <p:txBody>
          <a:bodyPr/>
          <a:lstStyle/>
          <a:p>
            <a:fld id="{4B639C5B-437A-43DC-A620-122B32BD8613}" type="slidenum">
              <a:rPr lang="fi-FI" smtClean="0"/>
              <a:t>11</a:t>
            </a:fld>
            <a:endParaRPr lang="fi-FI"/>
          </a:p>
        </p:txBody>
      </p:sp>
    </p:spTree>
    <p:extLst>
      <p:ext uri="{BB962C8B-B14F-4D97-AF65-F5344CB8AC3E}">
        <p14:creationId xmlns:p14="http://schemas.microsoft.com/office/powerpoint/2010/main" val="923441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F49AE8-7638-8CBF-7D29-21920BCB896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3FF99FCF-BBE0-46C8-E439-EA0F279330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0E0C08A-E857-3B34-0736-B63B5635090E}"/>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E70E071E-2A2B-E318-AFA4-201CDE583FF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9794A7A-D742-4C56-81FE-3974C9B88979}"/>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25906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7ED70A-F89F-B965-B0A6-79B0A5F8BF8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BE5E7DFD-359F-B913-B97F-CFDA83D4638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D8F1869-155B-C49D-5421-324C2DCB3128}"/>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32ADC6FC-53A8-FBCF-02F0-ED6B5C50093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279A658-16D6-1B21-2BB3-FA48EFBD465A}"/>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855730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6A5618F-39A2-EF0E-B329-B100FA16F23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6900D32-3046-6893-3823-67B7587E2A8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834DE4D-979D-EE98-49B2-7F92531FA354}"/>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C982BDC3-4168-0920-EEC9-3A3E219B52F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8DC919-4EA2-D307-1A51-537A374E1D06}"/>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3375163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Текстовый слайд_RUS">
    <p:bg>
      <p:bgPr>
        <a:gradFill>
          <a:gsLst>
            <a:gs pos="0">
              <a:schemeClr val="bg1"/>
            </a:gs>
            <a:gs pos="100000">
              <a:srgbClr val="EAEAEA"/>
            </a:gs>
          </a:gsLst>
          <a:lin ang="4800000" scaled="0"/>
        </a:grad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F3B756D3-F027-4873-B4A6-10EC9518DC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1306" y="4177145"/>
            <a:ext cx="6530706" cy="2680855"/>
          </a:xfrm>
          <a:prstGeom prst="rect">
            <a:avLst/>
          </a:prstGeom>
        </p:spPr>
      </p:pic>
      <p:pic>
        <p:nvPicPr>
          <p:cNvPr id="6" name="Рисунок 5">
            <a:extLst>
              <a:ext uri="{FF2B5EF4-FFF2-40B4-BE49-F238E27FC236}">
                <a16:creationId xmlns:a16="http://schemas.microsoft.com/office/drawing/2014/main" id="{5C4FADB9-E031-41E9-BE52-4AD54BC3EC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5448" y="5428230"/>
            <a:ext cx="1083202" cy="1269513"/>
          </a:xfrm>
          <a:prstGeom prst="rect">
            <a:avLst/>
          </a:prstGeom>
        </p:spPr>
      </p:pic>
      <p:sp>
        <p:nvSpPr>
          <p:cNvPr id="4" name="Номер слайда 3">
            <a:extLst>
              <a:ext uri="{FF2B5EF4-FFF2-40B4-BE49-F238E27FC236}">
                <a16:creationId xmlns:a16="http://schemas.microsoft.com/office/drawing/2014/main" id="{EF95A857-BEDD-4B71-9BC2-7637F713527C}"/>
              </a:ext>
            </a:extLst>
          </p:cNvPr>
          <p:cNvSpPr>
            <a:spLocks noGrp="1"/>
          </p:cNvSpPr>
          <p:nvPr>
            <p:ph type="sldNum" sz="quarter" idx="12"/>
          </p:nvPr>
        </p:nvSpPr>
        <p:spPr>
          <a:xfrm>
            <a:off x="9356833" y="6250397"/>
            <a:ext cx="2743200" cy="365125"/>
          </a:xfrm>
        </p:spPr>
        <p:txBody>
          <a:bodyPr/>
          <a:lstStyle>
            <a:lvl1pPr>
              <a:defRPr sz="1000">
                <a:solidFill>
                  <a:schemeClr val="bg1"/>
                </a:solidFill>
              </a:defRPr>
            </a:lvl1pPr>
          </a:lstStyle>
          <a:p>
            <a:fld id="{0519701F-51F7-428B-AA3A-0B5D731C629E}" type="slidenum">
              <a:rPr lang="ru-RU" smtClean="0"/>
              <a:pPr/>
              <a:t>‹#›</a:t>
            </a:fld>
            <a:endParaRPr lang="ru-RU" dirty="0"/>
          </a:p>
        </p:txBody>
      </p:sp>
      <p:sp>
        <p:nvSpPr>
          <p:cNvPr id="9" name="Заголовок 1">
            <a:extLst>
              <a:ext uri="{FF2B5EF4-FFF2-40B4-BE49-F238E27FC236}">
                <a16:creationId xmlns:a16="http://schemas.microsoft.com/office/drawing/2014/main" id="{376463B9-8069-453B-83B9-E7BE689ED4C9}"/>
              </a:ext>
            </a:extLst>
          </p:cNvPr>
          <p:cNvSpPr>
            <a:spLocks noGrp="1"/>
          </p:cNvSpPr>
          <p:nvPr>
            <p:ph type="title"/>
          </p:nvPr>
        </p:nvSpPr>
        <p:spPr>
          <a:xfrm>
            <a:off x="585694" y="371102"/>
            <a:ext cx="10895106" cy="1021416"/>
          </a:xfrm>
        </p:spPr>
        <p:txBody>
          <a:bodyPr anchor="t" anchorCtr="0"/>
          <a:lstStyle>
            <a:lvl1pPr>
              <a:defRPr sz="3000">
                <a:solidFill>
                  <a:srgbClr val="DF2626"/>
                </a:solidFill>
              </a:defRPr>
            </a:lvl1pPr>
          </a:lstStyle>
          <a:p>
            <a:r>
              <a:rPr lang="ru-RU"/>
              <a:t>Образец заголовка</a:t>
            </a:r>
            <a:endParaRPr lang="ru-RU" dirty="0"/>
          </a:p>
        </p:txBody>
      </p:sp>
      <p:sp>
        <p:nvSpPr>
          <p:cNvPr id="10" name="Объект 2">
            <a:extLst>
              <a:ext uri="{FF2B5EF4-FFF2-40B4-BE49-F238E27FC236}">
                <a16:creationId xmlns:a16="http://schemas.microsoft.com/office/drawing/2014/main" id="{8DEA2143-F504-4901-957B-6DC1D3BBC30F}"/>
              </a:ext>
            </a:extLst>
          </p:cNvPr>
          <p:cNvSpPr>
            <a:spLocks noGrp="1"/>
          </p:cNvSpPr>
          <p:nvPr>
            <p:ph idx="1" hasCustomPrompt="1"/>
          </p:nvPr>
        </p:nvSpPr>
        <p:spPr>
          <a:xfrm>
            <a:off x="585693" y="1995956"/>
            <a:ext cx="5166177" cy="2744694"/>
          </a:xfrm>
        </p:spPr>
        <p:txBody>
          <a:bodyPr>
            <a:noAutofit/>
          </a:bodyPr>
          <a:lstStyle>
            <a:lvl1pPr marL="0" indent="0" algn="just">
              <a:lnSpc>
                <a:spcPct val="100000"/>
              </a:lnSpc>
              <a:spcBef>
                <a:spcPts val="1500"/>
              </a:spcBef>
              <a:buClr>
                <a:srgbClr val="2877B2"/>
              </a:buClr>
              <a:buFont typeface="Wingdings" panose="05000000000000000000" pitchFamily="2" charset="2"/>
              <a:buNone/>
              <a:defRPr sz="1200" baseline="0"/>
            </a:lvl1pPr>
            <a:lvl2pPr>
              <a:buClr>
                <a:srgbClr val="2877B2"/>
              </a:buClr>
              <a:buFont typeface="Wingdings" panose="05000000000000000000" pitchFamily="2" charset="2"/>
              <a:buNone/>
              <a:defRPr sz="1400"/>
            </a:lvl2pPr>
            <a:lvl3pPr>
              <a:buClr>
                <a:srgbClr val="2877B2"/>
              </a:buClr>
              <a:buFont typeface="Wingdings" panose="05000000000000000000" pitchFamily="2" charset="2"/>
              <a:buNone/>
              <a:defRPr sz="1400"/>
            </a:lvl3pPr>
            <a:lvl4pPr>
              <a:buClr>
                <a:srgbClr val="2877B2"/>
              </a:buClr>
              <a:buFont typeface="Wingdings" panose="05000000000000000000" pitchFamily="2" charset="2"/>
              <a:buNone/>
              <a:defRPr sz="1400"/>
            </a:lvl4pPr>
            <a:lvl5pPr>
              <a:buClr>
                <a:srgbClr val="2877B2"/>
              </a:buClr>
              <a:buFont typeface="Wingdings" panose="05000000000000000000" pitchFamily="2" charset="2"/>
              <a:buNone/>
              <a:defRPr sz="1400"/>
            </a:lvl5pPr>
          </a:lstStyle>
          <a:p>
            <a:pPr marL="0" marR="0" lvl="0" indent="0" algn="just" defTabSz="914400" rtl="0" eaLnBrk="1" fontAlgn="auto" latinLnBrk="0" hangingPunct="1">
              <a:lnSpc>
                <a:spcPct val="100000"/>
              </a:lnSpc>
              <a:spcBef>
                <a:spcPts val="1500"/>
              </a:spcBef>
              <a:spcAft>
                <a:spcPts val="0"/>
              </a:spcAft>
              <a:buClr>
                <a:srgbClr val="2877B2"/>
              </a:buClr>
              <a:buSzTx/>
              <a:buFont typeface="Wingdings" panose="05000000000000000000" pitchFamily="2" charset="2"/>
              <a:buNone/>
              <a:tabLst/>
              <a:defRPr/>
            </a:pPr>
            <a:r>
              <a:rPr lang="ru-RU" dirty="0"/>
              <a:t>Национальная ассоциация трансфера технологий создана в мае 2017 года негосударственным институтом развития «</a:t>
            </a:r>
            <a:r>
              <a:rPr lang="ru-RU" dirty="0" err="1"/>
              <a:t>Иннопрактика</a:t>
            </a:r>
            <a:r>
              <a:rPr lang="ru-RU" dirty="0"/>
              <a:t>» и Федеральной службой по интеллектуальной собственности (Роспатент) с целью содействия реализации Стратегии научно-технологического развития РФ. Ассоциация представляет собой многофункциональную коммуникативную площадку, осуществляющую образовательную, просветительскую и консультационную деятельность в области трансфера технологий. </a:t>
            </a:r>
          </a:p>
        </p:txBody>
      </p:sp>
      <p:sp>
        <p:nvSpPr>
          <p:cNvPr id="11" name="Объект 2">
            <a:extLst>
              <a:ext uri="{FF2B5EF4-FFF2-40B4-BE49-F238E27FC236}">
                <a16:creationId xmlns:a16="http://schemas.microsoft.com/office/drawing/2014/main" id="{F994182C-542C-4FBB-8AB1-A06C6565B2D9}"/>
              </a:ext>
            </a:extLst>
          </p:cNvPr>
          <p:cNvSpPr>
            <a:spLocks noGrp="1"/>
          </p:cNvSpPr>
          <p:nvPr>
            <p:ph idx="13" hasCustomPrompt="1"/>
          </p:nvPr>
        </p:nvSpPr>
        <p:spPr>
          <a:xfrm>
            <a:off x="585694" y="1545016"/>
            <a:ext cx="10895106" cy="330295"/>
          </a:xfrm>
        </p:spPr>
        <p:txBody>
          <a:bodyPr/>
          <a:lstStyle>
            <a:lvl1pPr marL="0" indent="0">
              <a:lnSpc>
                <a:spcPct val="100000"/>
              </a:lnSpc>
              <a:spcBef>
                <a:spcPts val="1500"/>
              </a:spcBef>
              <a:buClr>
                <a:srgbClr val="2877B2"/>
              </a:buClr>
              <a:buFont typeface="Wingdings" panose="05000000000000000000" pitchFamily="2" charset="2"/>
              <a:buNone/>
              <a:defRPr sz="1600" b="0" baseline="0"/>
            </a:lvl1pPr>
            <a:lvl2pPr>
              <a:buClr>
                <a:srgbClr val="2877B2"/>
              </a:buClr>
              <a:buFont typeface="Wingdings" panose="05000000000000000000" pitchFamily="2" charset="2"/>
              <a:buNone/>
              <a:defRPr sz="1400"/>
            </a:lvl2pPr>
            <a:lvl3pPr>
              <a:buClr>
                <a:srgbClr val="2877B2"/>
              </a:buClr>
              <a:buFont typeface="Wingdings" panose="05000000000000000000" pitchFamily="2" charset="2"/>
              <a:buNone/>
              <a:defRPr sz="1400"/>
            </a:lvl3pPr>
            <a:lvl4pPr>
              <a:buClr>
                <a:srgbClr val="2877B2"/>
              </a:buClr>
              <a:buFont typeface="Wingdings" panose="05000000000000000000" pitchFamily="2" charset="2"/>
              <a:buNone/>
              <a:defRPr sz="1400"/>
            </a:lvl4pPr>
            <a:lvl5pPr>
              <a:buClr>
                <a:srgbClr val="2877B2"/>
              </a:buClr>
              <a:buFont typeface="Wingdings" panose="05000000000000000000" pitchFamily="2" charset="2"/>
              <a:buNone/>
              <a:defRPr sz="1400"/>
            </a:lvl5pPr>
          </a:lstStyle>
          <a:p>
            <a:r>
              <a:rPr lang="ru-RU" dirty="0"/>
              <a:t>Подзаголовок</a:t>
            </a:r>
          </a:p>
        </p:txBody>
      </p:sp>
      <p:sp>
        <p:nvSpPr>
          <p:cNvPr id="12" name="Объект 2">
            <a:extLst>
              <a:ext uri="{FF2B5EF4-FFF2-40B4-BE49-F238E27FC236}">
                <a16:creationId xmlns:a16="http://schemas.microsoft.com/office/drawing/2014/main" id="{82FD41D1-4FC7-4DBD-BA65-D7121E3E919C}"/>
              </a:ext>
            </a:extLst>
          </p:cNvPr>
          <p:cNvSpPr>
            <a:spLocks noGrp="1"/>
          </p:cNvSpPr>
          <p:nvPr>
            <p:ph idx="14" hasCustomPrompt="1"/>
          </p:nvPr>
        </p:nvSpPr>
        <p:spPr>
          <a:xfrm>
            <a:off x="6018014" y="1995956"/>
            <a:ext cx="5462785" cy="2744694"/>
          </a:xfrm>
        </p:spPr>
        <p:txBody>
          <a:bodyPr>
            <a:noAutofit/>
          </a:bodyPr>
          <a:lstStyle>
            <a:lvl1pPr marL="0" indent="0">
              <a:lnSpc>
                <a:spcPct val="100000"/>
              </a:lnSpc>
              <a:spcBef>
                <a:spcPts val="1500"/>
              </a:spcBef>
              <a:buClr>
                <a:srgbClr val="2877B2"/>
              </a:buClr>
              <a:buFont typeface="Wingdings" panose="05000000000000000000" pitchFamily="2" charset="2"/>
              <a:buNone/>
              <a:defRPr sz="1200" baseline="0"/>
            </a:lvl1pPr>
            <a:lvl2pPr>
              <a:buClr>
                <a:srgbClr val="2877B2"/>
              </a:buClr>
              <a:buFont typeface="Wingdings" panose="05000000000000000000" pitchFamily="2" charset="2"/>
              <a:buNone/>
              <a:defRPr sz="1400"/>
            </a:lvl2pPr>
            <a:lvl3pPr>
              <a:buClr>
                <a:srgbClr val="2877B2"/>
              </a:buClr>
              <a:buFont typeface="Wingdings" panose="05000000000000000000" pitchFamily="2" charset="2"/>
              <a:buNone/>
              <a:defRPr sz="1400"/>
            </a:lvl3pPr>
            <a:lvl4pPr>
              <a:buClr>
                <a:srgbClr val="2877B2"/>
              </a:buClr>
              <a:buFont typeface="Wingdings" panose="05000000000000000000" pitchFamily="2" charset="2"/>
              <a:buNone/>
              <a:defRPr sz="1400"/>
            </a:lvl4pPr>
            <a:lvl5pPr>
              <a:buClr>
                <a:srgbClr val="2877B2"/>
              </a:buClr>
              <a:buFont typeface="Wingdings" panose="05000000000000000000" pitchFamily="2" charset="2"/>
              <a:buNone/>
              <a:defRPr sz="1400"/>
            </a:lvl5pPr>
          </a:lstStyle>
          <a:p>
            <a:r>
              <a:rPr lang="ru-RU" dirty="0"/>
              <a:t>Миссия НАТТ – объединение участников процесса трансфера технологий для налаживания взаимовыгодного сотрудничества и повышения их профессионального уровня. Ключевым преимуществом НАТТ является коллективный поиск решений по усовершенствованию процесса трансфера технологий всеми заинтересованными участниками. </a:t>
            </a:r>
          </a:p>
          <a:p>
            <a:endParaRPr lang="ru-RU" dirty="0"/>
          </a:p>
        </p:txBody>
      </p:sp>
    </p:spTree>
    <p:extLst>
      <p:ext uri="{BB962C8B-B14F-4D97-AF65-F5344CB8AC3E}">
        <p14:creationId xmlns:p14="http://schemas.microsoft.com/office/powerpoint/2010/main" val="1944085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6D77F1-D51E-E019-FE4B-F2C2E4FB519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EA06B01-FECC-E0EC-7396-23F4E5AE521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AA10063-FE6A-F739-EA14-60AF240356D1}"/>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FFCE947E-9188-EBFB-D990-74DA89E97AD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201BCBF-E94E-FD33-E4E8-F4131675A145}"/>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263203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E6EEBE-794E-AE2B-70F8-4049A858613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03FE73F-FAC4-A109-AA89-B2ADEABB90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005FA12-8167-5AF9-E65D-DC7EFE7BFE69}"/>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78C3F35B-9CB5-B86D-DA91-072A898BFE7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37DC5B7-2E67-8D84-CDE4-B4C7059449A2}"/>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4112195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25C788-41E8-8583-7545-FE45BB10074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0303F9F-3801-09E2-624F-18AC1AC7DB9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165AE9A-8FEC-24F3-358D-5C79152E5D8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51B1C5A-50CC-55F9-AD6C-02FF5F47BBB3}"/>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6" name="Нижний колонтитул 5">
            <a:extLst>
              <a:ext uri="{FF2B5EF4-FFF2-40B4-BE49-F238E27FC236}">
                <a16:creationId xmlns:a16="http://schemas.microsoft.com/office/drawing/2014/main" id="{87E40F27-7225-A16D-396E-1FFB02F6552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BB5C894-EB70-6D14-379F-992A6F48AC50}"/>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4037408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3D4E49-EB2B-4404-A6D5-235E2EBCFA9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128F34B-0F16-F2AC-C9F3-E4CC58645B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95B2D33-DEBC-5373-A6CC-E3867A5B188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143C8BDF-BA0B-5480-611B-40646F208B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6F55D00-E93B-216B-CE0E-675BA94040A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9C21B07-B281-74F5-450D-2B9F05562F4A}"/>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8" name="Нижний колонтитул 7">
            <a:extLst>
              <a:ext uri="{FF2B5EF4-FFF2-40B4-BE49-F238E27FC236}">
                <a16:creationId xmlns:a16="http://schemas.microsoft.com/office/drawing/2014/main" id="{454BD16F-A5B2-7394-9F3A-B515C851A9B4}"/>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28A76E0E-13E0-D46C-3BE3-B06D59C16E28}"/>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417605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9411E4-E426-7170-044B-F3BE48C1E51D}"/>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5A9267E-55AA-CB17-9C95-99C4B01E9E18}"/>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4" name="Нижний колонтитул 3">
            <a:extLst>
              <a:ext uri="{FF2B5EF4-FFF2-40B4-BE49-F238E27FC236}">
                <a16:creationId xmlns:a16="http://schemas.microsoft.com/office/drawing/2014/main" id="{1DCC186B-154D-41B1-2849-159CAC186E3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DAAFD55B-7754-DB70-C825-88ACD47DA025}"/>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3731826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6E33FF8A-CFAD-A341-08CC-165A0B83DBD4}"/>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3" name="Нижний колонтитул 2">
            <a:extLst>
              <a:ext uri="{FF2B5EF4-FFF2-40B4-BE49-F238E27FC236}">
                <a16:creationId xmlns:a16="http://schemas.microsoft.com/office/drawing/2014/main" id="{901A7894-4240-1EB4-152E-A650A572A02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3370D3C6-EF0B-3C8C-8054-262FCB85FFDD}"/>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456582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8774FB-8D7F-6633-4CE6-CFFB72E063C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425043F7-5EB9-45A3-827B-A79BE1D8BA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3D07672-8823-A797-56EA-AC3547294D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6EFC0EB-44DD-73A0-E2D3-F987EC857FA0}"/>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6" name="Нижний колонтитул 5">
            <a:extLst>
              <a:ext uri="{FF2B5EF4-FFF2-40B4-BE49-F238E27FC236}">
                <a16:creationId xmlns:a16="http://schemas.microsoft.com/office/drawing/2014/main" id="{B344DFCC-A691-FBF5-8A4D-FEAC9026241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222AEAD-B1B8-4D25-E850-B31007EAE658}"/>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878361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CAC2E0-F52D-00DE-DF58-EDB06A5227B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CCDF650-A945-1154-F963-14C7E50F89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E14151C-C47B-32F4-590E-B9F248DBF1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5ACC979-167C-F49D-0E54-47EC025E185C}"/>
              </a:ext>
            </a:extLst>
          </p:cNvPr>
          <p:cNvSpPr>
            <a:spLocks noGrp="1"/>
          </p:cNvSpPr>
          <p:nvPr>
            <p:ph type="dt" sz="half" idx="10"/>
          </p:nvPr>
        </p:nvSpPr>
        <p:spPr/>
        <p:txBody>
          <a:bodyPr/>
          <a:lstStyle/>
          <a:p>
            <a:fld id="{572E98C4-369B-4FA1-9308-24B41EB47951}" type="datetimeFigureOut">
              <a:rPr lang="ru-RU" smtClean="0"/>
              <a:t>27.06.2024</a:t>
            </a:fld>
            <a:endParaRPr lang="ru-RU"/>
          </a:p>
        </p:txBody>
      </p:sp>
      <p:sp>
        <p:nvSpPr>
          <p:cNvPr id="6" name="Нижний колонтитул 5">
            <a:extLst>
              <a:ext uri="{FF2B5EF4-FFF2-40B4-BE49-F238E27FC236}">
                <a16:creationId xmlns:a16="http://schemas.microsoft.com/office/drawing/2014/main" id="{6D928E1C-7E3A-1B33-85B0-E40496A202F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19862F2-7875-C5C2-179C-4B50544FAF80}"/>
              </a:ext>
            </a:extLst>
          </p:cNvPr>
          <p:cNvSpPr>
            <a:spLocks noGrp="1"/>
          </p:cNvSpPr>
          <p:nvPr>
            <p:ph type="sldNum" sz="quarter" idx="12"/>
          </p:nvPr>
        </p:nvSpPr>
        <p:spPr/>
        <p:txBody>
          <a:bodyPr/>
          <a:lstStyle/>
          <a:p>
            <a:fld id="{43379E2D-0566-44E2-9E47-B314F42DBB59}" type="slidenum">
              <a:rPr lang="ru-RU" smtClean="0"/>
              <a:t>‹#›</a:t>
            </a:fld>
            <a:endParaRPr lang="ru-RU"/>
          </a:p>
        </p:txBody>
      </p:sp>
    </p:spTree>
    <p:extLst>
      <p:ext uri="{BB962C8B-B14F-4D97-AF65-F5344CB8AC3E}">
        <p14:creationId xmlns:p14="http://schemas.microsoft.com/office/powerpoint/2010/main" val="4038531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E5B8C0-613C-0907-CF3C-31756238EF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58B7FE3-52C2-52CA-0356-FC8315BD9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43D5E0-FF6A-FF85-A2FC-4E871733A8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2E98C4-369B-4FA1-9308-24B41EB47951}" type="datetimeFigureOut">
              <a:rPr lang="ru-RU" smtClean="0"/>
              <a:t>27.06.2024</a:t>
            </a:fld>
            <a:endParaRPr lang="ru-RU"/>
          </a:p>
        </p:txBody>
      </p:sp>
      <p:sp>
        <p:nvSpPr>
          <p:cNvPr id="5" name="Нижний колонтитул 4">
            <a:extLst>
              <a:ext uri="{FF2B5EF4-FFF2-40B4-BE49-F238E27FC236}">
                <a16:creationId xmlns:a16="http://schemas.microsoft.com/office/drawing/2014/main" id="{AFAF43C7-11DE-F8B5-2639-7E735306DC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RU"/>
          </a:p>
        </p:txBody>
      </p:sp>
      <p:sp>
        <p:nvSpPr>
          <p:cNvPr id="6" name="Номер слайда 5">
            <a:extLst>
              <a:ext uri="{FF2B5EF4-FFF2-40B4-BE49-F238E27FC236}">
                <a16:creationId xmlns:a16="http://schemas.microsoft.com/office/drawing/2014/main" id="{4FE75D8B-453E-BC34-D513-EECFC9109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379E2D-0566-44E2-9E47-B314F42DBB59}" type="slidenum">
              <a:rPr lang="ru-RU" smtClean="0"/>
              <a:t>‹#›</a:t>
            </a:fld>
            <a:endParaRPr lang="ru-RU"/>
          </a:p>
        </p:txBody>
      </p:sp>
    </p:spTree>
    <p:extLst>
      <p:ext uri="{BB962C8B-B14F-4D97-AF65-F5344CB8AC3E}">
        <p14:creationId xmlns:p14="http://schemas.microsoft.com/office/powerpoint/2010/main" val="3012381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A08FF1-449A-F0CA-E232-F58DC184BE91}"/>
              </a:ext>
            </a:extLst>
          </p:cNvPr>
          <p:cNvSpPr>
            <a:spLocks noGrp="1"/>
          </p:cNvSpPr>
          <p:nvPr>
            <p:ph type="ctrTitle"/>
          </p:nvPr>
        </p:nvSpPr>
        <p:spPr/>
        <p:txBody>
          <a:bodyPr/>
          <a:lstStyle/>
          <a:p>
            <a:r>
              <a:rPr lang="ru-RU" dirty="0"/>
              <a:t>О </a:t>
            </a:r>
            <a:r>
              <a:rPr lang="ru-RU"/>
              <a:t>стратегиях инновационного развития</a:t>
            </a:r>
            <a:endParaRPr lang="ru-RU" dirty="0"/>
          </a:p>
        </p:txBody>
      </p:sp>
      <p:sp>
        <p:nvSpPr>
          <p:cNvPr id="3" name="Подзаголовок 2">
            <a:extLst>
              <a:ext uri="{FF2B5EF4-FFF2-40B4-BE49-F238E27FC236}">
                <a16:creationId xmlns:a16="http://schemas.microsoft.com/office/drawing/2014/main" id="{7DC56C46-E60A-5A2F-BC80-7F46C51403EF}"/>
              </a:ext>
            </a:extLst>
          </p:cNvPr>
          <p:cNvSpPr>
            <a:spLocks noGrp="1"/>
          </p:cNvSpPr>
          <p:nvPr>
            <p:ph type="subTitle" idx="1"/>
          </p:nvPr>
        </p:nvSpPr>
        <p:spPr/>
        <p:txBody>
          <a:bodyPr/>
          <a:lstStyle/>
          <a:p>
            <a:r>
              <a:rPr lang="ru-RU" dirty="0"/>
              <a:t>Цели документа и его содержание</a:t>
            </a:r>
          </a:p>
        </p:txBody>
      </p:sp>
    </p:spTree>
    <p:extLst>
      <p:ext uri="{BB962C8B-B14F-4D97-AF65-F5344CB8AC3E}">
        <p14:creationId xmlns:p14="http://schemas.microsoft.com/office/powerpoint/2010/main" val="2340913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A32D89-2682-0335-F658-13340D113E47}"/>
              </a:ext>
            </a:extLst>
          </p:cNvPr>
          <p:cNvSpPr>
            <a:spLocks noGrp="1"/>
          </p:cNvSpPr>
          <p:nvPr>
            <p:ph type="title"/>
          </p:nvPr>
        </p:nvSpPr>
        <p:spPr/>
        <p:txBody>
          <a:bodyPr/>
          <a:lstStyle/>
          <a:p>
            <a:r>
              <a:rPr lang="ru-RU" dirty="0"/>
              <a:t>Какие бывают стратегии</a:t>
            </a:r>
          </a:p>
        </p:txBody>
      </p:sp>
      <p:sp>
        <p:nvSpPr>
          <p:cNvPr id="3" name="Объект 2">
            <a:extLst>
              <a:ext uri="{FF2B5EF4-FFF2-40B4-BE49-F238E27FC236}">
                <a16:creationId xmlns:a16="http://schemas.microsoft.com/office/drawing/2014/main" id="{43AA6EA7-D6B0-5C29-6C89-39A3F20BCE13}"/>
              </a:ext>
            </a:extLst>
          </p:cNvPr>
          <p:cNvSpPr>
            <a:spLocks noGrp="1"/>
          </p:cNvSpPr>
          <p:nvPr>
            <p:ph idx="1"/>
          </p:nvPr>
        </p:nvSpPr>
        <p:spPr/>
        <p:txBody>
          <a:bodyPr>
            <a:normAutofit lnSpcReduction="10000"/>
          </a:bodyPr>
          <a:lstStyle/>
          <a:p>
            <a:r>
              <a:rPr lang="ru-RU" dirty="0"/>
              <a:t>Продуктовая стратегия – </a:t>
            </a:r>
            <a:r>
              <a:rPr lang="ru-RU" dirty="0" err="1"/>
              <a:t>верхнеуровневое</a:t>
            </a:r>
            <a:r>
              <a:rPr lang="ru-RU" dirty="0"/>
              <a:t> описание процессов и критериев разработки и запуска новых продуктов</a:t>
            </a:r>
          </a:p>
          <a:p>
            <a:r>
              <a:rPr lang="ru-RU" dirty="0"/>
              <a:t>Технологическая стратегия -- </a:t>
            </a:r>
            <a:r>
              <a:rPr lang="ru-RU" dirty="0" err="1"/>
              <a:t>верхнеуровневое</a:t>
            </a:r>
            <a:r>
              <a:rPr lang="ru-RU" dirty="0"/>
              <a:t> описание процессов и критериев разработки и внедрения новых технологий</a:t>
            </a:r>
          </a:p>
          <a:p>
            <a:r>
              <a:rPr lang="ru-RU" dirty="0"/>
              <a:t>Коммерческая стратегия -- </a:t>
            </a:r>
            <a:r>
              <a:rPr lang="ru-RU" dirty="0" err="1"/>
              <a:t>верхнеуровневое</a:t>
            </a:r>
            <a:r>
              <a:rPr lang="ru-RU" dirty="0"/>
              <a:t> описание процессов и критериев увеличения выручки и прибыли предприятия, в том числе и за счет новых продуктов и технологических решений</a:t>
            </a:r>
          </a:p>
          <a:p>
            <a:r>
              <a:rPr lang="ru-RU" dirty="0"/>
              <a:t>Стратегия развития компании (вуза,…) -- </a:t>
            </a:r>
            <a:r>
              <a:rPr lang="ru-RU" dirty="0" err="1"/>
              <a:t>верхнеуровневое</a:t>
            </a:r>
            <a:r>
              <a:rPr lang="ru-RU" dirty="0"/>
              <a:t> описание дальнейшего развития организации </a:t>
            </a:r>
          </a:p>
        </p:txBody>
      </p:sp>
    </p:spTree>
    <p:extLst>
      <p:ext uri="{BB962C8B-B14F-4D97-AF65-F5344CB8AC3E}">
        <p14:creationId xmlns:p14="http://schemas.microsoft.com/office/powerpoint/2010/main" val="1676810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42" y="169194"/>
            <a:ext cx="11376551" cy="1325563"/>
          </a:xfrm>
        </p:spPr>
        <p:txBody>
          <a:bodyPr>
            <a:normAutofit/>
          </a:bodyPr>
          <a:lstStyle/>
          <a:p>
            <a:pPr algn="l"/>
            <a:r>
              <a:rPr lang="ru-RU" dirty="0"/>
              <a:t>Карта типов и целей инвестиций индустриальных компаний</a:t>
            </a:r>
            <a:endParaRPr lang="fi-FI" dirty="0"/>
          </a:p>
        </p:txBody>
      </p:sp>
      <p:grpSp>
        <p:nvGrpSpPr>
          <p:cNvPr id="14" name="Group 13"/>
          <p:cNvGrpSpPr/>
          <p:nvPr/>
        </p:nvGrpSpPr>
        <p:grpSpPr>
          <a:xfrm>
            <a:off x="2099099" y="1369003"/>
            <a:ext cx="6912768" cy="5374948"/>
            <a:chOff x="1067011" y="1331477"/>
            <a:chExt cx="8618409" cy="5025865"/>
          </a:xfrm>
        </p:grpSpPr>
        <p:graphicFrame>
          <p:nvGraphicFramePr>
            <p:cNvPr id="3" name="Diagram 2"/>
            <p:cNvGraphicFramePr/>
            <p:nvPr/>
          </p:nvGraphicFramePr>
          <p:xfrm>
            <a:off x="2401528" y="1869688"/>
            <a:ext cx="7283892" cy="42421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353708" y="1331477"/>
              <a:ext cx="5379549" cy="345345"/>
            </a:xfrm>
            <a:prstGeom prst="rect">
              <a:avLst/>
            </a:prstGeom>
            <a:noFill/>
          </p:spPr>
          <p:txBody>
            <a:bodyPr wrap="none" rtlCol="0">
              <a:spAutoFit/>
            </a:bodyPr>
            <a:lstStyle/>
            <a:p>
              <a:pPr algn="ctr"/>
              <a:r>
                <a:rPr lang="ru-RU" b="1" dirty="0"/>
                <a:t>Влияние на операционную деятельность</a:t>
              </a:r>
              <a:endParaRPr lang="fi-FI" b="1" dirty="0"/>
            </a:p>
          </p:txBody>
        </p:sp>
        <p:sp>
          <p:nvSpPr>
            <p:cNvPr id="7" name="TextBox 6"/>
            <p:cNvSpPr txBox="1"/>
            <p:nvPr/>
          </p:nvSpPr>
          <p:spPr>
            <a:xfrm>
              <a:off x="5407742" y="1556792"/>
              <a:ext cx="1271462" cy="345345"/>
            </a:xfrm>
            <a:prstGeom prst="rect">
              <a:avLst/>
            </a:prstGeom>
            <a:noFill/>
          </p:spPr>
          <p:txBody>
            <a:bodyPr wrap="none" rtlCol="0">
              <a:spAutoFit/>
            </a:bodyPr>
            <a:lstStyle/>
            <a:p>
              <a:pPr algn="ctr"/>
              <a:r>
                <a:rPr lang="ru-RU" dirty="0"/>
                <a:t>Сильное</a:t>
              </a:r>
              <a:endParaRPr lang="fi-FI" dirty="0"/>
            </a:p>
          </p:txBody>
        </p:sp>
        <p:sp>
          <p:nvSpPr>
            <p:cNvPr id="8" name="TextBox 7"/>
            <p:cNvSpPr txBox="1"/>
            <p:nvPr/>
          </p:nvSpPr>
          <p:spPr>
            <a:xfrm>
              <a:off x="5484685" y="6011997"/>
              <a:ext cx="1117574" cy="345345"/>
            </a:xfrm>
            <a:prstGeom prst="rect">
              <a:avLst/>
            </a:prstGeom>
            <a:noFill/>
          </p:spPr>
          <p:txBody>
            <a:bodyPr wrap="none" rtlCol="0">
              <a:spAutoFit/>
            </a:bodyPr>
            <a:lstStyle/>
            <a:p>
              <a:pPr algn="ctr"/>
              <a:r>
                <a:rPr lang="ru-RU" dirty="0"/>
                <a:t>Слабое</a:t>
              </a:r>
              <a:endParaRPr lang="fi-FI" dirty="0"/>
            </a:p>
          </p:txBody>
        </p:sp>
        <p:sp>
          <p:nvSpPr>
            <p:cNvPr id="9" name="TextBox 8"/>
            <p:cNvSpPr txBox="1"/>
            <p:nvPr/>
          </p:nvSpPr>
          <p:spPr>
            <a:xfrm>
              <a:off x="1067011" y="3689702"/>
              <a:ext cx="1707141" cy="604354"/>
            </a:xfrm>
            <a:prstGeom prst="rect">
              <a:avLst/>
            </a:prstGeom>
            <a:noFill/>
          </p:spPr>
          <p:txBody>
            <a:bodyPr wrap="none" rtlCol="0">
              <a:spAutoFit/>
            </a:bodyPr>
            <a:lstStyle/>
            <a:p>
              <a:r>
                <a:rPr lang="ru-RU" b="1" dirty="0"/>
                <a:t>Цели</a:t>
              </a:r>
              <a:br>
                <a:rPr lang="ru-RU" b="1" dirty="0"/>
              </a:br>
              <a:r>
                <a:rPr lang="ru-RU" b="1" dirty="0"/>
                <a:t>инвестиций</a:t>
              </a:r>
              <a:endParaRPr lang="fi-FI" b="1" dirty="0"/>
            </a:p>
          </p:txBody>
        </p:sp>
        <p:sp>
          <p:nvSpPr>
            <p:cNvPr id="10" name="TextBox 9"/>
            <p:cNvSpPr txBox="1"/>
            <p:nvPr/>
          </p:nvSpPr>
          <p:spPr>
            <a:xfrm>
              <a:off x="3434754" y="3819206"/>
              <a:ext cx="2129388" cy="345345"/>
            </a:xfrm>
            <a:prstGeom prst="rect">
              <a:avLst/>
            </a:prstGeom>
            <a:noFill/>
          </p:spPr>
          <p:txBody>
            <a:bodyPr wrap="none" rtlCol="0">
              <a:spAutoFit/>
            </a:bodyPr>
            <a:lstStyle/>
            <a:p>
              <a:r>
                <a:rPr lang="ru-RU" dirty="0"/>
                <a:t>Стратегические</a:t>
              </a:r>
              <a:endParaRPr lang="fi-FI" dirty="0"/>
            </a:p>
          </p:txBody>
        </p:sp>
        <p:sp>
          <p:nvSpPr>
            <p:cNvPr id="11" name="TextBox 10"/>
            <p:cNvSpPr txBox="1"/>
            <p:nvPr/>
          </p:nvSpPr>
          <p:spPr>
            <a:xfrm>
              <a:off x="6329434" y="3819206"/>
              <a:ext cx="1779087" cy="345345"/>
            </a:xfrm>
            <a:prstGeom prst="rect">
              <a:avLst/>
            </a:prstGeom>
            <a:noFill/>
          </p:spPr>
          <p:txBody>
            <a:bodyPr wrap="none" rtlCol="0">
              <a:spAutoFit/>
            </a:bodyPr>
            <a:lstStyle/>
            <a:p>
              <a:r>
                <a:rPr lang="ru-RU" dirty="0"/>
                <a:t>Финансовые</a:t>
              </a:r>
              <a:endParaRPr lang="fi-FI" dirty="0"/>
            </a:p>
          </p:txBody>
        </p:sp>
      </p:grpSp>
      <p:sp>
        <p:nvSpPr>
          <p:cNvPr id="6" name="Rectangle 5"/>
          <p:cNvSpPr/>
          <p:nvPr/>
        </p:nvSpPr>
        <p:spPr>
          <a:xfrm>
            <a:off x="7577818" y="6106769"/>
            <a:ext cx="2868093" cy="461665"/>
          </a:xfrm>
          <a:prstGeom prst="rect">
            <a:avLst/>
          </a:prstGeom>
        </p:spPr>
        <p:txBody>
          <a:bodyPr wrap="none">
            <a:spAutoFit/>
          </a:bodyPr>
          <a:lstStyle/>
          <a:p>
            <a:pPr algn="r"/>
            <a:r>
              <a:rPr lang="en-US" sz="1200" i="1" dirty="0"/>
              <a:t>Henry </a:t>
            </a:r>
            <a:r>
              <a:rPr lang="en-US" sz="1200" i="1" dirty="0" err="1"/>
              <a:t>Chesbrough</a:t>
            </a:r>
            <a:r>
              <a:rPr lang="en-US" sz="1200" i="1" dirty="0"/>
              <a:t>, </a:t>
            </a:r>
            <a:endParaRPr lang="ru-RU" sz="1200" i="1" dirty="0"/>
          </a:p>
          <a:p>
            <a:pPr algn="r"/>
            <a:r>
              <a:rPr lang="en-US" sz="1200" i="1" dirty="0"/>
              <a:t>Making Sense of Corporate Venture Capital</a:t>
            </a:r>
            <a:endParaRPr lang="fi-FI" sz="1200" i="1" dirty="0"/>
          </a:p>
        </p:txBody>
      </p:sp>
      <p:sp>
        <p:nvSpPr>
          <p:cNvPr id="4" name="TextBox 3">
            <a:extLst>
              <a:ext uri="{FF2B5EF4-FFF2-40B4-BE49-F238E27FC236}">
                <a16:creationId xmlns:a16="http://schemas.microsoft.com/office/drawing/2014/main" id="{3C2BA285-113A-4EFF-B4B9-CD1F2927FA9B}"/>
              </a:ext>
            </a:extLst>
          </p:cNvPr>
          <p:cNvSpPr txBox="1"/>
          <p:nvPr/>
        </p:nvSpPr>
        <p:spPr>
          <a:xfrm>
            <a:off x="2230040" y="2688087"/>
            <a:ext cx="1419299" cy="369332"/>
          </a:xfrm>
          <a:prstGeom prst="rect">
            <a:avLst/>
          </a:prstGeom>
          <a:noFill/>
        </p:spPr>
        <p:txBody>
          <a:bodyPr wrap="none" rtlCol="0">
            <a:spAutoFit/>
          </a:bodyPr>
          <a:lstStyle/>
          <a:p>
            <a:r>
              <a:rPr lang="ru-RU" dirty="0"/>
              <a:t>немедленно</a:t>
            </a:r>
          </a:p>
        </p:txBody>
      </p:sp>
      <p:sp>
        <p:nvSpPr>
          <p:cNvPr id="15" name="TextBox 14">
            <a:extLst>
              <a:ext uri="{FF2B5EF4-FFF2-40B4-BE49-F238E27FC236}">
                <a16:creationId xmlns:a16="http://schemas.microsoft.com/office/drawing/2014/main" id="{F23C53A4-81EE-4E52-8850-1A30AB862FB4}"/>
              </a:ext>
            </a:extLst>
          </p:cNvPr>
          <p:cNvSpPr txBox="1"/>
          <p:nvPr/>
        </p:nvSpPr>
        <p:spPr>
          <a:xfrm>
            <a:off x="8208228" y="2508224"/>
            <a:ext cx="1097480" cy="369332"/>
          </a:xfrm>
          <a:prstGeom prst="rect">
            <a:avLst/>
          </a:prstGeom>
          <a:noFill/>
        </p:spPr>
        <p:txBody>
          <a:bodyPr wrap="none" rtlCol="0">
            <a:spAutoFit/>
          </a:bodyPr>
          <a:lstStyle/>
          <a:p>
            <a:r>
              <a:rPr lang="ru-RU" dirty="0"/>
              <a:t>10-15 лет</a:t>
            </a:r>
          </a:p>
        </p:txBody>
      </p:sp>
      <p:sp>
        <p:nvSpPr>
          <p:cNvPr id="16" name="TextBox 15">
            <a:extLst>
              <a:ext uri="{FF2B5EF4-FFF2-40B4-BE49-F238E27FC236}">
                <a16:creationId xmlns:a16="http://schemas.microsoft.com/office/drawing/2014/main" id="{A2793F63-A1E4-49EC-84CF-F116591C2B8C}"/>
              </a:ext>
            </a:extLst>
          </p:cNvPr>
          <p:cNvSpPr txBox="1"/>
          <p:nvPr/>
        </p:nvSpPr>
        <p:spPr>
          <a:xfrm>
            <a:off x="2709872" y="4743617"/>
            <a:ext cx="863441" cy="369332"/>
          </a:xfrm>
          <a:prstGeom prst="rect">
            <a:avLst/>
          </a:prstGeom>
          <a:noFill/>
        </p:spPr>
        <p:txBody>
          <a:bodyPr wrap="none" rtlCol="0">
            <a:spAutoFit/>
          </a:bodyPr>
          <a:lstStyle/>
          <a:p>
            <a:r>
              <a:rPr lang="ru-RU" dirty="0"/>
              <a:t>3-7 лет</a:t>
            </a:r>
          </a:p>
        </p:txBody>
      </p:sp>
      <p:sp>
        <p:nvSpPr>
          <p:cNvPr id="12" name="TextBox 11">
            <a:extLst>
              <a:ext uri="{FF2B5EF4-FFF2-40B4-BE49-F238E27FC236}">
                <a16:creationId xmlns:a16="http://schemas.microsoft.com/office/drawing/2014/main" id="{542E56D6-2163-771F-C094-81CBA97F381C}"/>
              </a:ext>
            </a:extLst>
          </p:cNvPr>
          <p:cNvSpPr txBox="1"/>
          <p:nvPr/>
        </p:nvSpPr>
        <p:spPr>
          <a:xfrm>
            <a:off x="9386047" y="1609968"/>
            <a:ext cx="2375646" cy="646331"/>
          </a:xfrm>
          <a:prstGeom prst="rect">
            <a:avLst/>
          </a:prstGeom>
          <a:noFill/>
        </p:spPr>
        <p:txBody>
          <a:bodyPr wrap="square" rtlCol="0">
            <a:spAutoFit/>
          </a:bodyPr>
          <a:lstStyle/>
          <a:p>
            <a:r>
              <a:rPr lang="ru-RU" dirty="0"/>
              <a:t>Чаще 60-30-10</a:t>
            </a:r>
          </a:p>
          <a:p>
            <a:r>
              <a:rPr lang="ru-RU" dirty="0"/>
              <a:t>Но иногда 30-60-10</a:t>
            </a:r>
          </a:p>
        </p:txBody>
      </p:sp>
    </p:spTree>
    <p:extLst>
      <p:ext uri="{BB962C8B-B14F-4D97-AF65-F5344CB8AC3E}">
        <p14:creationId xmlns:p14="http://schemas.microsoft.com/office/powerpoint/2010/main" val="4120651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B281C4-DC1B-B956-5323-902C91833CC2}"/>
              </a:ext>
            </a:extLst>
          </p:cNvPr>
          <p:cNvSpPr>
            <a:spLocks noGrp="1"/>
          </p:cNvSpPr>
          <p:nvPr>
            <p:ph type="title"/>
          </p:nvPr>
        </p:nvSpPr>
        <p:spPr/>
        <p:txBody>
          <a:bodyPr/>
          <a:lstStyle/>
          <a:p>
            <a:r>
              <a:rPr lang="ru-RU" dirty="0"/>
              <a:t>Структура стратегии. Анализ текущей ситуации</a:t>
            </a:r>
          </a:p>
        </p:txBody>
      </p:sp>
      <p:sp>
        <p:nvSpPr>
          <p:cNvPr id="3" name="Объект 2">
            <a:extLst>
              <a:ext uri="{FF2B5EF4-FFF2-40B4-BE49-F238E27FC236}">
                <a16:creationId xmlns:a16="http://schemas.microsoft.com/office/drawing/2014/main" id="{F516D2A6-871D-FF75-51AD-A942538ABD99}"/>
              </a:ext>
            </a:extLst>
          </p:cNvPr>
          <p:cNvSpPr>
            <a:spLocks noGrp="1"/>
          </p:cNvSpPr>
          <p:nvPr>
            <p:ph idx="1"/>
          </p:nvPr>
        </p:nvSpPr>
        <p:spPr>
          <a:xfrm>
            <a:off x="838200" y="1825625"/>
            <a:ext cx="10675374" cy="4763434"/>
          </a:xfrm>
        </p:spPr>
        <p:txBody>
          <a:bodyPr>
            <a:normAutofit/>
          </a:bodyPr>
          <a:lstStyle/>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Роль и место </a:t>
            </a:r>
            <a:r>
              <a:rPr lang="en-US"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&lt;</a:t>
            </a: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организации</a:t>
            </a:r>
            <a:r>
              <a:rPr lang="en-US"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&gt;</a:t>
            </a: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 в </a:t>
            </a:r>
            <a:r>
              <a:rPr lang="en-US"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&lt;</a:t>
            </a: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отрасли</a:t>
            </a:r>
            <a:r>
              <a:rPr lang="en-US"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&gt;</a:t>
            </a:r>
            <a:endPar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endParaRP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Основные профильные направления деятельности</a:t>
            </a:r>
          </a:p>
          <a:p>
            <a:pPr marL="0" indent="0">
              <a:lnSpc>
                <a:spcPct val="107000"/>
              </a:lnSpc>
              <a:spcBef>
                <a:spcPts val="200"/>
              </a:spcBef>
              <a:buNone/>
            </a:pP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Компетенции, научно-технические заделы и иные ресурсы</a:t>
            </a:r>
          </a:p>
          <a:p>
            <a:pPr marL="0" indent="0">
              <a:lnSpc>
                <a:spcPct val="107000"/>
              </a:lnSpc>
              <a:spcBef>
                <a:spcPts val="200"/>
              </a:spcBef>
              <a:buNone/>
            </a:pP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Тренды развития науки и технологий в профильных областях</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Потенциальные партнеры и конкурентная среда</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Отраслевые лидеры – потенциальные и существующие заказчики</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Основные вызовы и возможности</a:t>
            </a:r>
          </a:p>
          <a:p>
            <a:pPr marL="0" indent="0">
              <a:lnSpc>
                <a:spcPct val="107000"/>
              </a:lnSpc>
              <a:spcBef>
                <a:spcPts val="200"/>
              </a:spcBef>
              <a:buNone/>
            </a:pPr>
            <a: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SWOT</a:t>
            </a: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a:t>
            </a:r>
            <a: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PESTEL </a:t>
            </a: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анализ ключевых факторов</a:t>
            </a:r>
            <a:endPar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endParaRPr>
          </a:p>
          <a:p>
            <a:pPr marL="0" indent="0">
              <a:lnSpc>
                <a:spcPct val="107000"/>
              </a:lnSpc>
              <a:spcBef>
                <a:spcPts val="200"/>
              </a:spcBef>
              <a:buNone/>
            </a:pPr>
            <a:r>
              <a:rPr lang="en-US" b="1" u="sng" dirty="0" err="1">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Допущения</a:t>
            </a:r>
            <a: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 </a:t>
            </a:r>
            <a:r>
              <a:rPr lang="en-US" b="1" u="sng" dirty="0" err="1">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включения</a:t>
            </a:r>
            <a: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 </a:t>
            </a:r>
            <a:r>
              <a:rPr lang="en-US" b="1" u="sng" dirty="0" err="1">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исключения</a:t>
            </a:r>
            <a: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 </a:t>
            </a:r>
            <a:r>
              <a:rPr lang="en-US" b="1" u="sng" dirty="0" err="1">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ограничения</a:t>
            </a:r>
            <a:endPar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endParaRPr>
          </a:p>
          <a:p>
            <a:pPr marL="0" indent="0">
              <a:lnSpc>
                <a:spcPct val="107000"/>
              </a:lnSpc>
              <a:spcBef>
                <a:spcPts val="200"/>
              </a:spcBef>
              <a:buNone/>
            </a:pPr>
            <a:endPar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endParaRPr>
          </a:p>
          <a:p>
            <a:pPr marL="0" indent="0">
              <a:buNone/>
            </a:pPr>
            <a:endParaRPr lang="ru-RU" sz="4000" dirty="0"/>
          </a:p>
        </p:txBody>
      </p:sp>
    </p:spTree>
    <p:extLst>
      <p:ext uri="{BB962C8B-B14F-4D97-AF65-F5344CB8AC3E}">
        <p14:creationId xmlns:p14="http://schemas.microsoft.com/office/powerpoint/2010/main" val="998243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FF9820-94ED-55F7-E136-B4E763CEC377}"/>
              </a:ext>
            </a:extLst>
          </p:cNvPr>
          <p:cNvSpPr>
            <a:spLocks noGrp="1"/>
          </p:cNvSpPr>
          <p:nvPr>
            <p:ph type="title"/>
          </p:nvPr>
        </p:nvSpPr>
        <p:spPr>
          <a:xfrm>
            <a:off x="838200" y="123078"/>
            <a:ext cx="10515600" cy="1325563"/>
          </a:xfrm>
        </p:spPr>
        <p:txBody>
          <a:bodyPr/>
          <a:lstStyle/>
          <a:p>
            <a:r>
              <a:rPr lang="ru-RU" dirty="0"/>
              <a:t>Где область определения стратегии?</a:t>
            </a:r>
          </a:p>
        </p:txBody>
      </p:sp>
      <p:sp>
        <p:nvSpPr>
          <p:cNvPr id="4" name="Овал 3">
            <a:extLst>
              <a:ext uri="{FF2B5EF4-FFF2-40B4-BE49-F238E27FC236}">
                <a16:creationId xmlns:a16="http://schemas.microsoft.com/office/drawing/2014/main" id="{3897F3D2-7A07-FCBB-B19B-0F1E6A531D09}"/>
              </a:ext>
            </a:extLst>
          </p:cNvPr>
          <p:cNvSpPr/>
          <p:nvPr/>
        </p:nvSpPr>
        <p:spPr>
          <a:xfrm>
            <a:off x="2414686" y="1298061"/>
            <a:ext cx="4513728" cy="4261877"/>
          </a:xfrm>
          <a:prstGeom prst="ellipse">
            <a:avLst/>
          </a:prstGeom>
          <a:solidFill>
            <a:srgbClr val="156082">
              <a:alpha val="58824"/>
            </a:srgb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ru-RU" dirty="0"/>
              <a:t>Тренды развития </a:t>
            </a:r>
            <a:endParaRPr lang="en-US" dirty="0"/>
          </a:p>
          <a:p>
            <a:r>
              <a:rPr lang="ru-RU" dirty="0"/>
              <a:t>технологий и </a:t>
            </a:r>
            <a:endParaRPr lang="en-US" dirty="0"/>
          </a:p>
          <a:p>
            <a:r>
              <a:rPr lang="ru-RU" dirty="0"/>
              <a:t>продуктов </a:t>
            </a:r>
          </a:p>
          <a:p>
            <a:r>
              <a:rPr lang="ru-RU" dirty="0"/>
              <a:t>(</a:t>
            </a:r>
            <a:r>
              <a:rPr lang="en-US" dirty="0"/>
              <a:t>technology push)</a:t>
            </a:r>
            <a:endParaRPr lang="ru-RU" dirty="0"/>
          </a:p>
        </p:txBody>
      </p:sp>
      <p:sp>
        <p:nvSpPr>
          <p:cNvPr id="5" name="Овал 4">
            <a:extLst>
              <a:ext uri="{FF2B5EF4-FFF2-40B4-BE49-F238E27FC236}">
                <a16:creationId xmlns:a16="http://schemas.microsoft.com/office/drawing/2014/main" id="{7C456D28-F8F0-EBB6-D91B-C8CCB223A1FE}"/>
              </a:ext>
            </a:extLst>
          </p:cNvPr>
          <p:cNvSpPr/>
          <p:nvPr/>
        </p:nvSpPr>
        <p:spPr>
          <a:xfrm>
            <a:off x="5359595" y="1298060"/>
            <a:ext cx="4513728" cy="4261877"/>
          </a:xfrm>
          <a:prstGeom prst="ellipse">
            <a:avLst/>
          </a:prstGeom>
          <a:solidFill>
            <a:srgbClr val="156082">
              <a:alpha val="58824"/>
            </a:srgb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r"/>
            <a:r>
              <a:rPr lang="ru-RU" dirty="0"/>
              <a:t>Тренды запросов </a:t>
            </a:r>
            <a:endParaRPr lang="en-US" dirty="0"/>
          </a:p>
          <a:p>
            <a:pPr algn="r"/>
            <a:r>
              <a:rPr lang="ru-RU" dirty="0"/>
              <a:t>рынка</a:t>
            </a:r>
          </a:p>
          <a:p>
            <a:pPr algn="r"/>
            <a:r>
              <a:rPr lang="ru-RU" dirty="0"/>
              <a:t>(</a:t>
            </a:r>
            <a:r>
              <a:rPr lang="en-US" dirty="0"/>
              <a:t>market pull)</a:t>
            </a:r>
            <a:endParaRPr lang="ru-RU" dirty="0"/>
          </a:p>
        </p:txBody>
      </p:sp>
      <p:sp>
        <p:nvSpPr>
          <p:cNvPr id="6" name="Овал 5">
            <a:extLst>
              <a:ext uri="{FF2B5EF4-FFF2-40B4-BE49-F238E27FC236}">
                <a16:creationId xmlns:a16="http://schemas.microsoft.com/office/drawing/2014/main" id="{DA74F5D9-1FEA-F8D1-E7A0-29BFB319B428}"/>
              </a:ext>
            </a:extLst>
          </p:cNvPr>
          <p:cNvSpPr/>
          <p:nvPr/>
        </p:nvSpPr>
        <p:spPr>
          <a:xfrm>
            <a:off x="4262501" y="3283974"/>
            <a:ext cx="3727076" cy="3574026"/>
          </a:xfrm>
          <a:prstGeom prst="ellipse">
            <a:avLst/>
          </a:prstGeom>
          <a:solidFill>
            <a:srgbClr val="156082">
              <a:alpha val="58824"/>
            </a:srgbClr>
          </a:solidFill>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ru-RU" dirty="0"/>
              <a:t>Имеющиеся заделы, компетенции и иные активы</a:t>
            </a:r>
          </a:p>
        </p:txBody>
      </p:sp>
      <p:sp>
        <p:nvSpPr>
          <p:cNvPr id="9" name="Облачко с текстом: прямоугольное 8">
            <a:extLst>
              <a:ext uri="{FF2B5EF4-FFF2-40B4-BE49-F238E27FC236}">
                <a16:creationId xmlns:a16="http://schemas.microsoft.com/office/drawing/2014/main" id="{F01AAD79-5DD4-43D1-9347-E0FD0D090308}"/>
              </a:ext>
            </a:extLst>
          </p:cNvPr>
          <p:cNvSpPr/>
          <p:nvPr/>
        </p:nvSpPr>
        <p:spPr>
          <a:xfrm>
            <a:off x="9914966" y="1917290"/>
            <a:ext cx="2090222" cy="1366684"/>
          </a:xfrm>
          <a:prstGeom prst="wedgeRectCallout">
            <a:avLst>
              <a:gd name="adj1" fmla="val -243017"/>
              <a:gd name="adj2" fmla="val 88400"/>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solidFill>
                  <a:schemeClr val="accent1"/>
                </a:solidFill>
              </a:rPr>
              <a:t>Максимально перспективная зона для зрелых компетенций</a:t>
            </a:r>
          </a:p>
        </p:txBody>
      </p:sp>
      <p:sp>
        <p:nvSpPr>
          <p:cNvPr id="10" name="Облачко с текстом: прямоугольное 9">
            <a:extLst>
              <a:ext uri="{FF2B5EF4-FFF2-40B4-BE49-F238E27FC236}">
                <a16:creationId xmlns:a16="http://schemas.microsoft.com/office/drawing/2014/main" id="{2AE65885-AA96-EFD6-804F-297FAE66896A}"/>
              </a:ext>
            </a:extLst>
          </p:cNvPr>
          <p:cNvSpPr/>
          <p:nvPr/>
        </p:nvSpPr>
        <p:spPr>
          <a:xfrm>
            <a:off x="9873323" y="5316619"/>
            <a:ext cx="2090222" cy="1366684"/>
          </a:xfrm>
          <a:prstGeom prst="wedgeRectCallout">
            <a:avLst>
              <a:gd name="adj1" fmla="val -193155"/>
              <a:gd name="adj2" fmla="val -101528"/>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solidFill>
                  <a:schemeClr val="accent1"/>
                </a:solidFill>
              </a:rPr>
              <a:t>Комфортная контрактная работа, для индустрии – </a:t>
            </a:r>
            <a:r>
              <a:rPr lang="en-US" dirty="0">
                <a:solidFill>
                  <a:schemeClr val="accent1"/>
                </a:solidFill>
              </a:rPr>
              <a:t>cash cow</a:t>
            </a:r>
            <a:endParaRPr lang="ru-RU" dirty="0">
              <a:solidFill>
                <a:schemeClr val="accent1"/>
              </a:solidFill>
            </a:endParaRPr>
          </a:p>
        </p:txBody>
      </p:sp>
      <p:sp>
        <p:nvSpPr>
          <p:cNvPr id="11" name="Облачко с текстом: прямоугольное 10">
            <a:extLst>
              <a:ext uri="{FF2B5EF4-FFF2-40B4-BE49-F238E27FC236}">
                <a16:creationId xmlns:a16="http://schemas.microsoft.com/office/drawing/2014/main" id="{C8F3FAE7-B75A-209E-D9F2-3EBA7D8D2469}"/>
              </a:ext>
            </a:extLst>
          </p:cNvPr>
          <p:cNvSpPr/>
          <p:nvPr/>
        </p:nvSpPr>
        <p:spPr>
          <a:xfrm>
            <a:off x="170761" y="2062314"/>
            <a:ext cx="2225487" cy="1366684"/>
          </a:xfrm>
          <a:prstGeom prst="wedgeRectCallout">
            <a:avLst>
              <a:gd name="adj1" fmla="val 156074"/>
              <a:gd name="adj2" fmla="val 148112"/>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solidFill>
                  <a:schemeClr val="accent1"/>
                </a:solidFill>
              </a:rPr>
              <a:t>Перспективные, но высоко-рискованные будущие направления</a:t>
            </a:r>
          </a:p>
        </p:txBody>
      </p:sp>
      <p:sp>
        <p:nvSpPr>
          <p:cNvPr id="12" name="Облачко с текстом: прямоугольное 11">
            <a:extLst>
              <a:ext uri="{FF2B5EF4-FFF2-40B4-BE49-F238E27FC236}">
                <a16:creationId xmlns:a16="http://schemas.microsoft.com/office/drawing/2014/main" id="{AA8ED4BA-A3C6-FCAF-6472-DB11F1DB34C8}"/>
              </a:ext>
            </a:extLst>
          </p:cNvPr>
          <p:cNvSpPr/>
          <p:nvPr/>
        </p:nvSpPr>
        <p:spPr>
          <a:xfrm>
            <a:off x="170761" y="5316619"/>
            <a:ext cx="2202282" cy="1366684"/>
          </a:xfrm>
          <a:prstGeom prst="wedgeRectCallout">
            <a:avLst>
              <a:gd name="adj1" fmla="val 199623"/>
              <a:gd name="adj2" fmla="val 31565"/>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solidFill>
                  <a:schemeClr val="bg1"/>
                </a:solidFill>
              </a:rPr>
              <a:t>Умирающие направления</a:t>
            </a:r>
          </a:p>
        </p:txBody>
      </p:sp>
    </p:spTree>
    <p:extLst>
      <p:ext uri="{BB962C8B-B14F-4D97-AF65-F5344CB8AC3E}">
        <p14:creationId xmlns:p14="http://schemas.microsoft.com/office/powerpoint/2010/main" val="2131377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988EE0-43E8-5FF8-0CA9-5F58460D2FB8}"/>
              </a:ext>
            </a:extLst>
          </p:cNvPr>
          <p:cNvSpPr>
            <a:spLocks noGrp="1"/>
          </p:cNvSpPr>
          <p:nvPr>
            <p:ph type="title"/>
          </p:nvPr>
        </p:nvSpPr>
        <p:spPr>
          <a:xfrm>
            <a:off x="896250" y="-124786"/>
            <a:ext cx="10515600" cy="1325563"/>
          </a:xfrm>
        </p:spPr>
        <p:txBody>
          <a:bodyPr/>
          <a:lstStyle/>
          <a:p>
            <a:r>
              <a:rPr lang="ru-RU" dirty="0"/>
              <a:t>В формате Бостонской матрицы</a:t>
            </a:r>
          </a:p>
        </p:txBody>
      </p:sp>
      <p:sp>
        <p:nvSpPr>
          <p:cNvPr id="4" name="Облачко с текстом: прямоугольное 3">
            <a:extLst>
              <a:ext uri="{FF2B5EF4-FFF2-40B4-BE49-F238E27FC236}">
                <a16:creationId xmlns:a16="http://schemas.microsoft.com/office/drawing/2014/main" id="{E15218DE-6432-4840-5CE6-7EE83B922950}"/>
              </a:ext>
            </a:extLst>
          </p:cNvPr>
          <p:cNvSpPr/>
          <p:nvPr/>
        </p:nvSpPr>
        <p:spPr>
          <a:xfrm>
            <a:off x="6165284" y="1295404"/>
            <a:ext cx="4513007" cy="2379407"/>
          </a:xfrm>
          <a:prstGeom prst="wedgeRectCallout">
            <a:avLst>
              <a:gd name="adj1" fmla="val -41218"/>
              <a:gd name="adj2" fmla="val 12141"/>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800" dirty="0">
                <a:solidFill>
                  <a:schemeClr val="accent1"/>
                </a:solidFill>
              </a:rPr>
              <a:t>Максимально перспективная зона для зрелых компетенций</a:t>
            </a:r>
          </a:p>
        </p:txBody>
      </p:sp>
      <p:sp>
        <p:nvSpPr>
          <p:cNvPr id="5" name="Облачко с текстом: прямоугольное 4">
            <a:extLst>
              <a:ext uri="{FF2B5EF4-FFF2-40B4-BE49-F238E27FC236}">
                <a16:creationId xmlns:a16="http://schemas.microsoft.com/office/drawing/2014/main" id="{7F06887B-914D-D7FE-232C-12D96B1C7E88}"/>
              </a:ext>
            </a:extLst>
          </p:cNvPr>
          <p:cNvSpPr/>
          <p:nvPr/>
        </p:nvSpPr>
        <p:spPr>
          <a:xfrm>
            <a:off x="6165284" y="3674811"/>
            <a:ext cx="4513007" cy="2379407"/>
          </a:xfrm>
          <a:prstGeom prst="wedgeRectCallout">
            <a:avLst>
              <a:gd name="adj1" fmla="val -36044"/>
              <a:gd name="adj2" fmla="val -809"/>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800" dirty="0">
                <a:solidFill>
                  <a:schemeClr val="accent1"/>
                </a:solidFill>
              </a:rPr>
              <a:t>Комфортная контрактная работа, для индустрии – </a:t>
            </a:r>
            <a:r>
              <a:rPr lang="en-US" sz="2800" dirty="0">
                <a:solidFill>
                  <a:schemeClr val="accent1"/>
                </a:solidFill>
              </a:rPr>
              <a:t>cash cow</a:t>
            </a:r>
            <a:endParaRPr lang="ru-RU" sz="2800" dirty="0">
              <a:solidFill>
                <a:schemeClr val="accent1"/>
              </a:solidFill>
            </a:endParaRPr>
          </a:p>
        </p:txBody>
      </p:sp>
      <p:sp>
        <p:nvSpPr>
          <p:cNvPr id="6" name="Облачко с текстом: прямоугольное 5">
            <a:extLst>
              <a:ext uri="{FF2B5EF4-FFF2-40B4-BE49-F238E27FC236}">
                <a16:creationId xmlns:a16="http://schemas.microsoft.com/office/drawing/2014/main" id="{D0485F9D-19F2-ECE4-6862-8786CB24D81A}"/>
              </a:ext>
            </a:extLst>
          </p:cNvPr>
          <p:cNvSpPr/>
          <p:nvPr/>
        </p:nvSpPr>
        <p:spPr>
          <a:xfrm>
            <a:off x="1399094" y="1295404"/>
            <a:ext cx="4755898" cy="2379407"/>
          </a:xfrm>
          <a:prstGeom prst="wedgeRectCallout">
            <a:avLst>
              <a:gd name="adj1" fmla="val 47391"/>
              <a:gd name="adj2" fmla="val 11421"/>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800" dirty="0">
                <a:solidFill>
                  <a:schemeClr val="accent1"/>
                </a:solidFill>
              </a:rPr>
              <a:t>Перспективные, но высоко-рискованные будущие направления</a:t>
            </a:r>
          </a:p>
        </p:txBody>
      </p:sp>
      <p:sp>
        <p:nvSpPr>
          <p:cNvPr id="7" name="Облачко с текстом: прямоугольное 6">
            <a:extLst>
              <a:ext uri="{FF2B5EF4-FFF2-40B4-BE49-F238E27FC236}">
                <a16:creationId xmlns:a16="http://schemas.microsoft.com/office/drawing/2014/main" id="{0185DCD2-3AD9-EDFF-F0AE-2C7472D91A47}"/>
              </a:ext>
            </a:extLst>
          </p:cNvPr>
          <p:cNvSpPr/>
          <p:nvPr/>
        </p:nvSpPr>
        <p:spPr>
          <a:xfrm>
            <a:off x="1399094" y="3674811"/>
            <a:ext cx="4754956" cy="2379407"/>
          </a:xfrm>
          <a:prstGeom prst="wedgeRectCallout">
            <a:avLst>
              <a:gd name="adj1" fmla="val 44702"/>
              <a:gd name="adj2" fmla="val 11421"/>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800" dirty="0">
                <a:solidFill>
                  <a:schemeClr val="bg1"/>
                </a:solidFill>
              </a:rPr>
              <a:t>Умирающие направления</a:t>
            </a:r>
          </a:p>
        </p:txBody>
      </p:sp>
      <p:cxnSp>
        <p:nvCxnSpPr>
          <p:cNvPr id="9" name="Прямая со стрелкой 8">
            <a:extLst>
              <a:ext uri="{FF2B5EF4-FFF2-40B4-BE49-F238E27FC236}">
                <a16:creationId xmlns:a16="http://schemas.microsoft.com/office/drawing/2014/main" id="{9EBAC210-0A48-F831-8517-B7461B9507B5}"/>
              </a:ext>
            </a:extLst>
          </p:cNvPr>
          <p:cNvCxnSpPr>
            <a:cxnSpLocks/>
          </p:cNvCxnSpPr>
          <p:nvPr/>
        </p:nvCxnSpPr>
        <p:spPr>
          <a:xfrm flipH="1" flipV="1">
            <a:off x="1349429" y="1288026"/>
            <a:ext cx="17249" cy="5203721"/>
          </a:xfrm>
          <a:prstGeom prst="straightConnector1">
            <a:avLst/>
          </a:prstGeom>
          <a:ln w="85725">
            <a:tailEnd type="triangle"/>
          </a:ln>
        </p:spPr>
        <p:style>
          <a:lnRef idx="2">
            <a:schemeClr val="accent1"/>
          </a:lnRef>
          <a:fillRef idx="0">
            <a:schemeClr val="accent1"/>
          </a:fillRef>
          <a:effectRef idx="1">
            <a:schemeClr val="accent1"/>
          </a:effectRef>
          <a:fontRef idx="minor">
            <a:schemeClr val="tx1"/>
          </a:fontRef>
        </p:style>
      </p:cxnSp>
      <p:cxnSp>
        <p:nvCxnSpPr>
          <p:cNvPr id="11" name="Прямая со стрелкой 10">
            <a:extLst>
              <a:ext uri="{FF2B5EF4-FFF2-40B4-BE49-F238E27FC236}">
                <a16:creationId xmlns:a16="http://schemas.microsoft.com/office/drawing/2014/main" id="{0901471D-CE54-9EE2-F05D-0D11894D13A0}"/>
              </a:ext>
            </a:extLst>
          </p:cNvPr>
          <p:cNvCxnSpPr>
            <a:cxnSpLocks/>
          </p:cNvCxnSpPr>
          <p:nvPr/>
        </p:nvCxnSpPr>
        <p:spPr>
          <a:xfrm>
            <a:off x="1209368" y="6393427"/>
            <a:ext cx="9969909" cy="0"/>
          </a:xfrm>
          <a:prstGeom prst="straightConnector1">
            <a:avLst/>
          </a:prstGeom>
          <a:ln w="85725">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3B64DAC2-14D3-697B-EB0B-0AFA6DF55C16}"/>
              </a:ext>
            </a:extLst>
          </p:cNvPr>
          <p:cNvSpPr txBox="1"/>
          <p:nvPr/>
        </p:nvSpPr>
        <p:spPr>
          <a:xfrm>
            <a:off x="4442983" y="6314771"/>
            <a:ext cx="2795958" cy="584775"/>
          </a:xfrm>
          <a:prstGeom prst="rect">
            <a:avLst/>
          </a:prstGeom>
          <a:noFill/>
        </p:spPr>
        <p:txBody>
          <a:bodyPr wrap="none" rtlCol="0">
            <a:spAutoFit/>
          </a:bodyPr>
          <a:lstStyle/>
          <a:p>
            <a:r>
              <a:rPr lang="ru-RU" sz="3200" dirty="0"/>
              <a:t>Размер рынка</a:t>
            </a:r>
          </a:p>
        </p:txBody>
      </p:sp>
      <p:sp>
        <p:nvSpPr>
          <p:cNvPr id="17" name="TextBox 16">
            <a:extLst>
              <a:ext uri="{FF2B5EF4-FFF2-40B4-BE49-F238E27FC236}">
                <a16:creationId xmlns:a16="http://schemas.microsoft.com/office/drawing/2014/main" id="{9CFC0DC3-E693-E80E-F8B3-247013B2939C}"/>
              </a:ext>
            </a:extLst>
          </p:cNvPr>
          <p:cNvSpPr txBox="1"/>
          <p:nvPr/>
        </p:nvSpPr>
        <p:spPr>
          <a:xfrm rot="16200000">
            <a:off x="-105938" y="3136613"/>
            <a:ext cx="2266967" cy="584775"/>
          </a:xfrm>
          <a:prstGeom prst="rect">
            <a:avLst/>
          </a:prstGeom>
          <a:noFill/>
        </p:spPr>
        <p:txBody>
          <a:bodyPr wrap="none" rtlCol="0">
            <a:spAutoFit/>
          </a:bodyPr>
          <a:lstStyle/>
          <a:p>
            <a:r>
              <a:rPr lang="ru-RU" sz="3200" dirty="0"/>
              <a:t>Рост рынка</a:t>
            </a:r>
          </a:p>
        </p:txBody>
      </p:sp>
      <p:sp>
        <p:nvSpPr>
          <p:cNvPr id="20" name="Стрелка: вправо 19">
            <a:extLst>
              <a:ext uri="{FF2B5EF4-FFF2-40B4-BE49-F238E27FC236}">
                <a16:creationId xmlns:a16="http://schemas.microsoft.com/office/drawing/2014/main" id="{D3A7DFE8-008A-8E42-C9C0-436AC8FDDFD2}"/>
              </a:ext>
            </a:extLst>
          </p:cNvPr>
          <p:cNvSpPr/>
          <p:nvPr/>
        </p:nvSpPr>
        <p:spPr>
          <a:xfrm>
            <a:off x="1027545" y="883369"/>
            <a:ext cx="4622975" cy="486380"/>
          </a:xfrm>
          <a:prstGeom prst="rightArrow">
            <a:avLst/>
          </a:prstGeom>
          <a:gradFill flip="none" rotWithShape="1">
            <a:gsLst>
              <a:gs pos="0">
                <a:srgbClr val="0070C0"/>
              </a:gs>
              <a:gs pos="100000">
                <a:schemeClr val="accent6">
                  <a:lumMod val="60000"/>
                  <a:lumOff val="40000"/>
                </a:schemeClr>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Стрелка: вправо 20">
            <a:extLst>
              <a:ext uri="{FF2B5EF4-FFF2-40B4-BE49-F238E27FC236}">
                <a16:creationId xmlns:a16="http://schemas.microsoft.com/office/drawing/2014/main" id="{2ECC1096-3CE0-4DD9-3ABF-FE0E693834CE}"/>
              </a:ext>
            </a:extLst>
          </p:cNvPr>
          <p:cNvSpPr/>
          <p:nvPr/>
        </p:nvSpPr>
        <p:spPr>
          <a:xfrm>
            <a:off x="5650519" y="904150"/>
            <a:ext cx="5038063" cy="486380"/>
          </a:xfrm>
          <a:prstGeom prst="rightArrow">
            <a:avLst/>
          </a:prstGeom>
          <a:gradFill>
            <a:gsLst>
              <a:gs pos="0">
                <a:schemeClr val="accent6">
                  <a:lumMod val="60000"/>
                  <a:lumOff val="40000"/>
                </a:schemeClr>
              </a:gs>
              <a:gs pos="100000">
                <a:srgbClr val="FF0000"/>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Стрелка: вправо 21">
            <a:extLst>
              <a:ext uri="{FF2B5EF4-FFF2-40B4-BE49-F238E27FC236}">
                <a16:creationId xmlns:a16="http://schemas.microsoft.com/office/drawing/2014/main" id="{DDEEC6CB-A9DF-C5DC-F543-DBFA3EB127D0}"/>
              </a:ext>
            </a:extLst>
          </p:cNvPr>
          <p:cNvSpPr/>
          <p:nvPr/>
        </p:nvSpPr>
        <p:spPr>
          <a:xfrm rot="5400000">
            <a:off x="8251646" y="3490993"/>
            <a:ext cx="5161175" cy="486380"/>
          </a:xfrm>
          <a:prstGeom prst="rightArrow">
            <a:avLst/>
          </a:prstGeom>
          <a:gradFill>
            <a:gsLst>
              <a:gs pos="0">
                <a:srgbClr val="FF0000"/>
              </a:gs>
              <a:gs pos="100000">
                <a:srgbClr val="00B0F0"/>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трелка: вправо 22">
            <a:extLst>
              <a:ext uri="{FF2B5EF4-FFF2-40B4-BE49-F238E27FC236}">
                <a16:creationId xmlns:a16="http://schemas.microsoft.com/office/drawing/2014/main" id="{D28B545F-7EF3-DC6E-BB08-C525D078B19C}"/>
              </a:ext>
            </a:extLst>
          </p:cNvPr>
          <p:cNvSpPr/>
          <p:nvPr/>
        </p:nvSpPr>
        <p:spPr>
          <a:xfrm rot="10800000">
            <a:off x="5751110" y="5967277"/>
            <a:ext cx="4877470" cy="486380"/>
          </a:xfrm>
          <a:prstGeom prst="rightArrow">
            <a:avLst/>
          </a:prstGeom>
          <a:gradFill>
            <a:gsLst>
              <a:gs pos="0">
                <a:schemeClr val="accent4">
                  <a:lumMod val="60000"/>
                  <a:lumOff val="40000"/>
                </a:schemeClr>
              </a:gs>
              <a:gs pos="100000">
                <a:schemeClr val="bg1">
                  <a:lumMod val="50000"/>
                </a:schemeClr>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трелка: вправо 23">
            <a:extLst>
              <a:ext uri="{FF2B5EF4-FFF2-40B4-BE49-F238E27FC236}">
                <a16:creationId xmlns:a16="http://schemas.microsoft.com/office/drawing/2014/main" id="{58E92ED0-D98E-4DCD-1A9C-01228A946578}"/>
              </a:ext>
            </a:extLst>
          </p:cNvPr>
          <p:cNvSpPr/>
          <p:nvPr/>
        </p:nvSpPr>
        <p:spPr>
          <a:xfrm rot="10800000">
            <a:off x="1034838" y="5968653"/>
            <a:ext cx="4705037" cy="486380"/>
          </a:xfrm>
          <a:prstGeom prst="rightArrow">
            <a:avLst/>
          </a:prstGeom>
          <a:gradFill>
            <a:gsLst>
              <a:gs pos="0">
                <a:schemeClr val="bg1">
                  <a:lumMod val="50000"/>
                </a:schemeClr>
              </a:gs>
              <a:gs pos="100000">
                <a:srgbClr val="0070C0"/>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75845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23E0FD-8759-4969-84A9-3B88E75650DE}"/>
              </a:ext>
            </a:extLst>
          </p:cNvPr>
          <p:cNvSpPr>
            <a:spLocks noGrp="1"/>
          </p:cNvSpPr>
          <p:nvPr>
            <p:ph type="title"/>
          </p:nvPr>
        </p:nvSpPr>
        <p:spPr/>
        <p:txBody>
          <a:bodyPr/>
          <a:lstStyle/>
          <a:p>
            <a:r>
              <a:rPr lang="en-US" dirty="0"/>
              <a:t>PESTEL </a:t>
            </a:r>
            <a:r>
              <a:rPr lang="ru-RU" dirty="0"/>
              <a:t>анализ</a:t>
            </a:r>
          </a:p>
        </p:txBody>
      </p:sp>
      <p:sp>
        <p:nvSpPr>
          <p:cNvPr id="3" name="Объект 2">
            <a:extLst>
              <a:ext uri="{FF2B5EF4-FFF2-40B4-BE49-F238E27FC236}">
                <a16:creationId xmlns:a16="http://schemas.microsoft.com/office/drawing/2014/main" id="{9EB36677-0A30-4239-B1F3-3A561E25ECD0}"/>
              </a:ext>
            </a:extLst>
          </p:cNvPr>
          <p:cNvSpPr>
            <a:spLocks noGrp="1"/>
          </p:cNvSpPr>
          <p:nvPr>
            <p:ph idx="1"/>
          </p:nvPr>
        </p:nvSpPr>
        <p:spPr>
          <a:xfrm>
            <a:off x="838200" y="1825625"/>
            <a:ext cx="3490913" cy="4773970"/>
          </a:xfrm>
        </p:spPr>
        <p:txBody>
          <a:bodyPr>
            <a:normAutofit fontScale="62500" lnSpcReduction="20000"/>
          </a:bodyPr>
          <a:lstStyle/>
          <a:p>
            <a:pPr marL="0" indent="0">
              <a:lnSpc>
                <a:spcPct val="170000"/>
              </a:lnSpc>
              <a:buNone/>
            </a:pPr>
            <a:r>
              <a:rPr lang="ru-RU" dirty="0"/>
              <a:t>Название является акронимом следующих шести групп этих аспектов: политических (</a:t>
            </a:r>
            <a:r>
              <a:rPr lang="ru-RU" b="1" i="1" dirty="0" err="1"/>
              <a:t>p</a:t>
            </a:r>
            <a:r>
              <a:rPr lang="ru-RU" i="1" dirty="0" err="1"/>
              <a:t>olitical</a:t>
            </a:r>
            <a:r>
              <a:rPr lang="ru-RU" dirty="0"/>
              <a:t>), экономических (</a:t>
            </a:r>
            <a:r>
              <a:rPr lang="ru-RU" b="1" i="1" dirty="0" err="1"/>
              <a:t>e</a:t>
            </a:r>
            <a:r>
              <a:rPr lang="ru-RU" i="1" dirty="0" err="1"/>
              <a:t>conomic</a:t>
            </a:r>
            <a:r>
              <a:rPr lang="ru-RU" dirty="0"/>
              <a:t>), социальных (</a:t>
            </a:r>
            <a:r>
              <a:rPr lang="ru-RU" b="1" i="1" dirty="0" err="1"/>
              <a:t>s</a:t>
            </a:r>
            <a:r>
              <a:rPr lang="ru-RU" i="1" dirty="0" err="1"/>
              <a:t>ocial</a:t>
            </a:r>
            <a:r>
              <a:rPr lang="ru-RU" dirty="0"/>
              <a:t>), технологических (</a:t>
            </a:r>
            <a:r>
              <a:rPr lang="ru-RU" b="1" i="1" dirty="0" err="1"/>
              <a:t>t</a:t>
            </a:r>
            <a:r>
              <a:rPr lang="ru-RU" i="1" dirty="0" err="1"/>
              <a:t>echnological</a:t>
            </a:r>
            <a:r>
              <a:rPr lang="ru-RU" dirty="0"/>
              <a:t>), экологических (</a:t>
            </a:r>
            <a:r>
              <a:rPr lang="ru-RU" b="1" i="1" dirty="0" err="1"/>
              <a:t>e</a:t>
            </a:r>
            <a:r>
              <a:rPr lang="ru-RU" i="1" dirty="0" err="1"/>
              <a:t>nvironmental</a:t>
            </a:r>
            <a:r>
              <a:rPr lang="ru-RU" dirty="0"/>
              <a:t>) и юридических (</a:t>
            </a:r>
            <a:r>
              <a:rPr lang="ru-RU" b="1" i="1" dirty="0" err="1"/>
              <a:t>l</a:t>
            </a:r>
            <a:r>
              <a:rPr lang="ru-RU" i="1" dirty="0" err="1"/>
              <a:t>egal</a:t>
            </a:r>
            <a:r>
              <a:rPr lang="ru-RU" dirty="0"/>
              <a:t>).</a:t>
            </a:r>
          </a:p>
        </p:txBody>
      </p:sp>
      <p:pic>
        <p:nvPicPr>
          <p:cNvPr id="2050" name="Picture 2" descr="https://www.wikireading.ru/img/419221_42_i_040.png">
            <a:extLst>
              <a:ext uri="{FF2B5EF4-FFF2-40B4-BE49-F238E27FC236}">
                <a16:creationId xmlns:a16="http://schemas.microsoft.com/office/drawing/2014/main" id="{F42D89B9-4D96-4258-A685-F83122202097}"/>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41372" y="1614309"/>
            <a:ext cx="7029450" cy="4773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3757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3D5F3F6-ABC0-4382-BF5A-16997BE6336C}"/>
              </a:ext>
            </a:extLst>
          </p:cNvPr>
          <p:cNvSpPr/>
          <p:nvPr/>
        </p:nvSpPr>
        <p:spPr>
          <a:xfrm>
            <a:off x="2344208" y="1036108"/>
            <a:ext cx="3514725" cy="23860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t>Сильные стороны</a:t>
            </a:r>
          </a:p>
        </p:txBody>
      </p:sp>
      <p:sp>
        <p:nvSpPr>
          <p:cNvPr id="3" name="Прямоугольник 2">
            <a:extLst>
              <a:ext uri="{FF2B5EF4-FFF2-40B4-BE49-F238E27FC236}">
                <a16:creationId xmlns:a16="http://schemas.microsoft.com/office/drawing/2014/main" id="{C8F64328-9765-40B5-B9B1-28791E885CC6}"/>
              </a:ext>
            </a:extLst>
          </p:cNvPr>
          <p:cNvSpPr/>
          <p:nvPr/>
        </p:nvSpPr>
        <p:spPr>
          <a:xfrm>
            <a:off x="6511396" y="1036108"/>
            <a:ext cx="3514725" cy="23860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t>Возможности</a:t>
            </a:r>
          </a:p>
        </p:txBody>
      </p:sp>
      <p:sp>
        <p:nvSpPr>
          <p:cNvPr id="4" name="Прямоугольник 3">
            <a:extLst>
              <a:ext uri="{FF2B5EF4-FFF2-40B4-BE49-F238E27FC236}">
                <a16:creationId xmlns:a16="http://schemas.microsoft.com/office/drawing/2014/main" id="{C5FBEE3C-BA81-4A37-8639-0E0C55694B29}"/>
              </a:ext>
            </a:extLst>
          </p:cNvPr>
          <p:cNvSpPr/>
          <p:nvPr/>
        </p:nvSpPr>
        <p:spPr>
          <a:xfrm>
            <a:off x="2344207" y="4013200"/>
            <a:ext cx="3514725" cy="23860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t>Слабые стороны	</a:t>
            </a:r>
          </a:p>
        </p:txBody>
      </p:sp>
      <p:sp>
        <p:nvSpPr>
          <p:cNvPr id="5" name="Прямоугольник 4">
            <a:extLst>
              <a:ext uri="{FF2B5EF4-FFF2-40B4-BE49-F238E27FC236}">
                <a16:creationId xmlns:a16="http://schemas.microsoft.com/office/drawing/2014/main" id="{940D5F5B-62B6-4B7B-A1FF-4A6F648B6196}"/>
              </a:ext>
            </a:extLst>
          </p:cNvPr>
          <p:cNvSpPr/>
          <p:nvPr/>
        </p:nvSpPr>
        <p:spPr>
          <a:xfrm>
            <a:off x="6511396" y="4013200"/>
            <a:ext cx="3514725" cy="23860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a:t>Угрозы</a:t>
            </a:r>
          </a:p>
        </p:txBody>
      </p:sp>
      <p:sp>
        <p:nvSpPr>
          <p:cNvPr id="10" name="Стрелка: влево-вправо 9">
            <a:extLst>
              <a:ext uri="{FF2B5EF4-FFF2-40B4-BE49-F238E27FC236}">
                <a16:creationId xmlns:a16="http://schemas.microsoft.com/office/drawing/2014/main" id="{20647623-CD7A-4042-ACC8-F8994B5854FC}"/>
              </a:ext>
            </a:extLst>
          </p:cNvPr>
          <p:cNvSpPr/>
          <p:nvPr/>
        </p:nvSpPr>
        <p:spPr>
          <a:xfrm>
            <a:off x="1913467" y="3320525"/>
            <a:ext cx="8500533" cy="81120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t>Внутренние                                                      Внешние</a:t>
            </a:r>
          </a:p>
        </p:txBody>
      </p:sp>
      <p:sp>
        <p:nvSpPr>
          <p:cNvPr id="11" name="Стрелка: влево-вправо 10">
            <a:extLst>
              <a:ext uri="{FF2B5EF4-FFF2-40B4-BE49-F238E27FC236}">
                <a16:creationId xmlns:a16="http://schemas.microsoft.com/office/drawing/2014/main" id="{A7169C93-3FF4-4B51-8699-75ABD952E037}"/>
              </a:ext>
            </a:extLst>
          </p:cNvPr>
          <p:cNvSpPr/>
          <p:nvPr/>
        </p:nvSpPr>
        <p:spPr>
          <a:xfrm rot="5400000">
            <a:off x="3105678" y="3328993"/>
            <a:ext cx="6163734" cy="75882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t>Плюсы                              Минусы</a:t>
            </a:r>
          </a:p>
        </p:txBody>
      </p:sp>
    </p:spTree>
    <p:extLst>
      <p:ext uri="{BB962C8B-B14F-4D97-AF65-F5344CB8AC3E}">
        <p14:creationId xmlns:p14="http://schemas.microsoft.com/office/powerpoint/2010/main" val="3271133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84A814-EF21-4CDC-940B-05E6E4094F61}"/>
              </a:ext>
            </a:extLst>
          </p:cNvPr>
          <p:cNvSpPr>
            <a:spLocks noGrp="1"/>
          </p:cNvSpPr>
          <p:nvPr>
            <p:ph type="title"/>
          </p:nvPr>
        </p:nvSpPr>
        <p:spPr/>
        <p:txBody>
          <a:bodyPr/>
          <a:lstStyle/>
          <a:p>
            <a:r>
              <a:rPr lang="ru-RU" dirty="0"/>
              <a:t>Взаимодействие </a:t>
            </a:r>
            <a:r>
              <a:rPr lang="en-US" dirty="0"/>
              <a:t>PESTEL </a:t>
            </a:r>
            <a:r>
              <a:rPr lang="ru-RU" dirty="0"/>
              <a:t>и</a:t>
            </a:r>
            <a:r>
              <a:rPr lang="en-US" dirty="0"/>
              <a:t> SWOT</a:t>
            </a:r>
            <a:endParaRPr lang="ru-RU" dirty="0"/>
          </a:p>
        </p:txBody>
      </p:sp>
      <p:sp>
        <p:nvSpPr>
          <p:cNvPr id="5" name="Объект 4">
            <a:extLst>
              <a:ext uri="{FF2B5EF4-FFF2-40B4-BE49-F238E27FC236}">
                <a16:creationId xmlns:a16="http://schemas.microsoft.com/office/drawing/2014/main" id="{0D557346-5362-4BF1-8366-DF3397C796D0}"/>
              </a:ext>
            </a:extLst>
          </p:cNvPr>
          <p:cNvSpPr>
            <a:spLocks noGrp="1"/>
          </p:cNvSpPr>
          <p:nvPr>
            <p:ph idx="1"/>
          </p:nvPr>
        </p:nvSpPr>
        <p:spPr>
          <a:xfrm>
            <a:off x="838200" y="1825625"/>
            <a:ext cx="3546987" cy="4351338"/>
          </a:xfrm>
        </p:spPr>
        <p:txBody>
          <a:bodyPr/>
          <a:lstStyle/>
          <a:p>
            <a:r>
              <a:rPr lang="ru-RU" dirty="0"/>
              <a:t>Определяем факторы, используя </a:t>
            </a:r>
            <a:r>
              <a:rPr lang="en-US" dirty="0"/>
              <a:t>SWOT</a:t>
            </a:r>
          </a:p>
          <a:p>
            <a:r>
              <a:rPr lang="ru-RU" dirty="0"/>
              <a:t>Классифицируем факторы по </a:t>
            </a:r>
            <a:r>
              <a:rPr lang="en-US" dirty="0"/>
              <a:t>PESTEL</a:t>
            </a:r>
            <a:endParaRPr lang="ru-RU" dirty="0"/>
          </a:p>
        </p:txBody>
      </p:sp>
      <p:grpSp>
        <p:nvGrpSpPr>
          <p:cNvPr id="8" name="Группа 7">
            <a:extLst>
              <a:ext uri="{FF2B5EF4-FFF2-40B4-BE49-F238E27FC236}">
                <a16:creationId xmlns:a16="http://schemas.microsoft.com/office/drawing/2014/main" id="{A35EC400-5E40-47A9-A118-618C4D900A12}"/>
              </a:ext>
            </a:extLst>
          </p:cNvPr>
          <p:cNvGrpSpPr/>
          <p:nvPr/>
        </p:nvGrpSpPr>
        <p:grpSpPr>
          <a:xfrm>
            <a:off x="2671763" y="1371600"/>
            <a:ext cx="9315450" cy="5429250"/>
            <a:chOff x="3914775" y="1690688"/>
            <a:chExt cx="8072438" cy="5110162"/>
          </a:xfrm>
        </p:grpSpPr>
        <p:graphicFrame>
          <p:nvGraphicFramePr>
            <p:cNvPr id="6" name="Объект 3">
              <a:extLst>
                <a:ext uri="{FF2B5EF4-FFF2-40B4-BE49-F238E27FC236}">
                  <a16:creationId xmlns:a16="http://schemas.microsoft.com/office/drawing/2014/main" id="{091824D3-0AA7-4D5E-B7ED-312FC6BA9761}"/>
                </a:ext>
              </a:extLst>
            </p:cNvPr>
            <p:cNvGraphicFramePr>
              <a:graphicFrameLocks/>
            </p:cNvGraphicFramePr>
            <p:nvPr/>
          </p:nvGraphicFramePr>
          <p:xfrm>
            <a:off x="3914775" y="1690688"/>
            <a:ext cx="8072438" cy="5110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Схема 6">
              <a:extLst>
                <a:ext uri="{FF2B5EF4-FFF2-40B4-BE49-F238E27FC236}">
                  <a16:creationId xmlns:a16="http://schemas.microsoft.com/office/drawing/2014/main" id="{BFD18CAE-068A-4FF5-951B-D0791E66B706}"/>
                </a:ext>
              </a:extLst>
            </p:cNvPr>
            <p:cNvGraphicFramePr/>
            <p:nvPr/>
          </p:nvGraphicFramePr>
          <p:xfrm>
            <a:off x="6702425" y="3070489"/>
            <a:ext cx="2497138" cy="22965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spTree>
    <p:extLst>
      <p:ext uri="{BB962C8B-B14F-4D97-AF65-F5344CB8AC3E}">
        <p14:creationId xmlns:p14="http://schemas.microsoft.com/office/powerpoint/2010/main" val="4278239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Заголовок 1">
            <a:extLst>
              <a:ext uri="{FF2B5EF4-FFF2-40B4-BE49-F238E27FC236}">
                <a16:creationId xmlns:a16="http://schemas.microsoft.com/office/drawing/2014/main" id="{0AC3D084-FC84-4EBE-BE1F-CAAA400E6A7C}"/>
              </a:ext>
            </a:extLst>
          </p:cNvPr>
          <p:cNvSpPr>
            <a:spLocks noGrp="1"/>
          </p:cNvSpPr>
          <p:nvPr>
            <p:ph type="title" idx="4294967295"/>
          </p:nvPr>
        </p:nvSpPr>
        <p:spPr>
          <a:xfrm>
            <a:off x="1981200" y="392113"/>
            <a:ext cx="8229600" cy="787400"/>
          </a:xfrm>
        </p:spPr>
        <p:txBody>
          <a:bodyPr vert="horz" lIns="91440" tIns="45720" rIns="91440" bIns="91440" rtlCol="0" anchor="b">
            <a:normAutofit/>
          </a:bodyPr>
          <a:lstStyle/>
          <a:p>
            <a:r>
              <a:rPr lang="ru-RU" altLang="ru-RU"/>
              <a:t>Допущения</a:t>
            </a:r>
          </a:p>
        </p:txBody>
      </p:sp>
      <p:sp>
        <p:nvSpPr>
          <p:cNvPr id="215043" name="Содержимое 2">
            <a:extLst>
              <a:ext uri="{FF2B5EF4-FFF2-40B4-BE49-F238E27FC236}">
                <a16:creationId xmlns:a16="http://schemas.microsoft.com/office/drawing/2014/main" id="{3C2CB81B-AD10-4E7E-AFCD-650C97C82DF3}"/>
              </a:ext>
            </a:extLst>
          </p:cNvPr>
          <p:cNvSpPr>
            <a:spLocks noGrp="1"/>
          </p:cNvSpPr>
          <p:nvPr>
            <p:ph sz="quarter" idx="4294967295"/>
          </p:nvPr>
        </p:nvSpPr>
        <p:spPr>
          <a:xfrm>
            <a:off x="838200" y="1303867"/>
            <a:ext cx="10515600" cy="5384800"/>
          </a:xfrm>
        </p:spPr>
        <p:txBody>
          <a:bodyPr/>
          <a:lstStyle/>
          <a:p>
            <a:pPr marL="0" indent="0">
              <a:buNone/>
            </a:pPr>
            <a:r>
              <a:rPr lang="ru-RU" altLang="ru-RU" sz="2400" dirty="0"/>
              <a:t>Предположения о тех условиях, в которых будет развиваться проект.</a:t>
            </a:r>
          </a:p>
          <a:p>
            <a:pPr marL="273050" indent="-273050">
              <a:buNone/>
            </a:pPr>
            <a:r>
              <a:rPr lang="ru-RU" altLang="ru-RU" sz="2400" u="sng" dirty="0"/>
              <a:t>Примеры</a:t>
            </a:r>
            <a:r>
              <a:rPr lang="en-US" altLang="ru-RU" sz="2400" u="sng" dirty="0"/>
              <a:t>:</a:t>
            </a:r>
            <a:endParaRPr lang="ru-RU" altLang="ru-RU" sz="2400" u="sng" dirty="0"/>
          </a:p>
          <a:p>
            <a:r>
              <a:rPr lang="ru-RU" sz="2400" dirty="0"/>
              <a:t>Транспортные  потоки через регион увеличатся за  счет потока грузов из Китая</a:t>
            </a:r>
          </a:p>
          <a:p>
            <a:r>
              <a:rPr lang="ru-RU" sz="2400" dirty="0"/>
              <a:t>Будет построена новая федеральная трасса</a:t>
            </a:r>
          </a:p>
          <a:p>
            <a:r>
              <a:rPr lang="ru-RU" sz="2400" dirty="0"/>
              <a:t>В регионе будет построена  развитая широкополосная  коммуникационная сеть и значительное количество  </a:t>
            </a:r>
            <a:r>
              <a:rPr lang="ru-RU" sz="2400" dirty="0" err="1"/>
              <a:t>датацентров</a:t>
            </a:r>
            <a:r>
              <a:rPr lang="ru-RU" sz="2400" dirty="0"/>
              <a:t> в рамках программы «Цифровая экономика»</a:t>
            </a:r>
          </a:p>
          <a:p>
            <a:r>
              <a:rPr lang="ru-RU" sz="2400" dirty="0"/>
              <a:t>Мировые цены на энергоносители сохранят значительную положительную динамику роста</a:t>
            </a:r>
          </a:p>
          <a:p>
            <a:pPr marL="273050" indent="-273050">
              <a:buNone/>
            </a:pPr>
            <a:endParaRPr lang="ru-RU" altLang="ru-RU" sz="2400" u="sng" dirty="0"/>
          </a:p>
        </p:txBody>
      </p:sp>
    </p:spTree>
    <p:extLst>
      <p:ext uri="{BB962C8B-B14F-4D97-AF65-F5344CB8AC3E}">
        <p14:creationId xmlns:p14="http://schemas.microsoft.com/office/powerpoint/2010/main" val="125018979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Заголовок 1">
            <a:extLst>
              <a:ext uri="{FF2B5EF4-FFF2-40B4-BE49-F238E27FC236}">
                <a16:creationId xmlns:a16="http://schemas.microsoft.com/office/drawing/2014/main" id="{91802AEE-DF56-4EEC-A611-37F6551B518A}"/>
              </a:ext>
            </a:extLst>
          </p:cNvPr>
          <p:cNvSpPr>
            <a:spLocks noGrp="1"/>
          </p:cNvSpPr>
          <p:nvPr>
            <p:ph type="title" idx="4294967295"/>
          </p:nvPr>
        </p:nvSpPr>
        <p:spPr>
          <a:xfrm>
            <a:off x="1981200" y="760411"/>
            <a:ext cx="6589713" cy="598488"/>
          </a:xfrm>
        </p:spPr>
        <p:txBody>
          <a:bodyPr vert="horz" lIns="91440" tIns="45720" rIns="91440" bIns="91440" rtlCol="0" anchor="b">
            <a:noAutofit/>
          </a:bodyPr>
          <a:lstStyle/>
          <a:p>
            <a:r>
              <a:rPr lang="ru-RU" altLang="ru-RU" dirty="0"/>
              <a:t>Включения и исключения</a:t>
            </a:r>
          </a:p>
        </p:txBody>
      </p:sp>
      <p:sp>
        <p:nvSpPr>
          <p:cNvPr id="218115" name="Содержимое 2">
            <a:extLst>
              <a:ext uri="{FF2B5EF4-FFF2-40B4-BE49-F238E27FC236}">
                <a16:creationId xmlns:a16="http://schemas.microsoft.com/office/drawing/2014/main" id="{8CA6F9E5-BF80-4450-AB6B-9DFEFA2A01F9}"/>
              </a:ext>
            </a:extLst>
          </p:cNvPr>
          <p:cNvSpPr>
            <a:spLocks noGrp="1"/>
          </p:cNvSpPr>
          <p:nvPr>
            <p:ph sz="quarter" idx="4294967295"/>
          </p:nvPr>
        </p:nvSpPr>
        <p:spPr>
          <a:xfrm>
            <a:off x="1507067" y="1600200"/>
            <a:ext cx="4441825" cy="4471988"/>
          </a:xfrm>
          <a:solidFill>
            <a:schemeClr val="accent6">
              <a:lumMod val="60000"/>
              <a:lumOff val="40000"/>
            </a:schemeClr>
          </a:solidFill>
          <a:ln>
            <a:solidFill>
              <a:schemeClr val="tx1"/>
            </a:solidFill>
            <a:miter lim="800000"/>
            <a:headEnd/>
            <a:tailEnd/>
          </a:ln>
        </p:spPr>
        <p:txBody>
          <a:bodyPr>
            <a:normAutofit/>
          </a:bodyPr>
          <a:lstStyle/>
          <a:p>
            <a:pPr marL="0" indent="0">
              <a:buNone/>
            </a:pPr>
            <a:r>
              <a:rPr lang="ru-RU" altLang="ru-RU" sz="2400" b="1" dirty="0"/>
              <a:t>Включаем в стратегию</a:t>
            </a:r>
          </a:p>
          <a:p>
            <a:pPr marL="273050" indent="-273050"/>
            <a:r>
              <a:rPr lang="ru-RU" altLang="ru-RU" sz="2400" dirty="0"/>
              <a:t>Строительство нового логистического  терминала</a:t>
            </a:r>
          </a:p>
          <a:p>
            <a:pPr marL="273050" indent="-273050"/>
            <a:r>
              <a:rPr lang="ru-RU" sz="2400" dirty="0"/>
              <a:t>Запуск программы  поддержки малого цифрового бизнеса</a:t>
            </a:r>
          </a:p>
          <a:p>
            <a:pPr marL="273050" indent="-273050"/>
            <a:r>
              <a:rPr lang="ru-RU" altLang="ru-RU" sz="2400" dirty="0"/>
              <a:t>…</a:t>
            </a:r>
          </a:p>
          <a:p>
            <a:pPr marL="273050" indent="-273050"/>
            <a:endParaRPr lang="ru-RU" altLang="ru-RU" sz="2400" b="1" dirty="0"/>
          </a:p>
          <a:p>
            <a:pPr marL="273050" indent="-273050"/>
            <a:endParaRPr lang="ru-RU" altLang="ru-RU" sz="2400" b="1" dirty="0"/>
          </a:p>
        </p:txBody>
      </p:sp>
      <p:sp>
        <p:nvSpPr>
          <p:cNvPr id="4" name="Содержимое 2">
            <a:extLst>
              <a:ext uri="{FF2B5EF4-FFF2-40B4-BE49-F238E27FC236}">
                <a16:creationId xmlns:a16="http://schemas.microsoft.com/office/drawing/2014/main" id="{79A04286-859F-4F69-90A3-C5BC6A09BBF0}"/>
              </a:ext>
            </a:extLst>
          </p:cNvPr>
          <p:cNvSpPr txBox="1">
            <a:spLocks/>
          </p:cNvSpPr>
          <p:nvPr/>
        </p:nvSpPr>
        <p:spPr bwMode="auto">
          <a:xfrm>
            <a:off x="6350000" y="1600200"/>
            <a:ext cx="4441825" cy="4471988"/>
          </a:xfrm>
          <a:prstGeom prst="rect">
            <a:avLst/>
          </a:prstGeom>
          <a:solidFill>
            <a:schemeClr val="accent2">
              <a:lumMod val="60000"/>
              <a:lumOff val="40000"/>
            </a:schemeClr>
          </a:solidFill>
          <a:ln w="9525">
            <a:solidFill>
              <a:schemeClr val="tx1"/>
            </a:solidFill>
            <a:miter lim="800000"/>
            <a:headEnd/>
            <a:tailEnd/>
          </a:ln>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marL="0" indent="0">
              <a:spcBef>
                <a:spcPct val="20000"/>
              </a:spcBef>
            </a:pPr>
            <a:r>
              <a:rPr lang="ru-RU" altLang="ru-RU" sz="2400" b="1" dirty="0">
                <a:latin typeface="+mn-lt"/>
              </a:rPr>
              <a:t>Не включаем в стратегию </a:t>
            </a:r>
            <a:endParaRPr lang="en-US" altLang="ru-RU" sz="2400" b="1" dirty="0">
              <a:latin typeface="+mn-lt"/>
            </a:endParaRPr>
          </a:p>
          <a:p>
            <a:pPr>
              <a:spcBef>
                <a:spcPct val="20000"/>
              </a:spcBef>
              <a:buFont typeface="Arial" panose="020B0604020202020204" pitchFamily="34" charset="0"/>
              <a:buChar char="•"/>
            </a:pPr>
            <a:r>
              <a:rPr lang="ru-RU" altLang="ru-RU" sz="2400" dirty="0">
                <a:latin typeface="+mn-lt"/>
              </a:rPr>
              <a:t>Создание новой крупной  логистической компании</a:t>
            </a:r>
          </a:p>
          <a:p>
            <a:pPr>
              <a:spcBef>
                <a:spcPct val="20000"/>
              </a:spcBef>
              <a:buFont typeface="Arial" panose="020B0604020202020204" pitchFamily="34" charset="0"/>
              <a:buChar char="•"/>
            </a:pPr>
            <a:r>
              <a:rPr lang="ru-RU" altLang="ru-RU" sz="2400" dirty="0">
                <a:latin typeface="+mn-lt"/>
              </a:rPr>
              <a:t>Строительство технопарка</a:t>
            </a:r>
          </a:p>
          <a:p>
            <a:pPr>
              <a:spcBef>
                <a:spcPct val="20000"/>
              </a:spcBef>
              <a:buFont typeface="Arial" panose="020B0604020202020204" pitchFamily="34" charset="0"/>
              <a:buChar char="•"/>
            </a:pPr>
            <a:r>
              <a:rPr lang="ru-RU" altLang="ru-RU" sz="2400" dirty="0">
                <a:latin typeface="+mn-lt"/>
              </a:rPr>
              <a:t>…</a:t>
            </a:r>
          </a:p>
        </p:txBody>
      </p:sp>
    </p:spTree>
    <p:extLst>
      <p:ext uri="{BB962C8B-B14F-4D97-AF65-F5344CB8AC3E}">
        <p14:creationId xmlns:p14="http://schemas.microsoft.com/office/powerpoint/2010/main" val="168180306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D9D3E6-5E4A-4A57-2DF3-A8935D427855}"/>
              </a:ext>
            </a:extLst>
          </p:cNvPr>
          <p:cNvSpPr>
            <a:spLocks noGrp="1"/>
          </p:cNvSpPr>
          <p:nvPr>
            <p:ph type="title"/>
          </p:nvPr>
        </p:nvSpPr>
        <p:spPr/>
        <p:txBody>
          <a:bodyPr/>
          <a:lstStyle/>
          <a:p>
            <a:r>
              <a:rPr lang="ru-RU" dirty="0"/>
              <a:t>Содержание</a:t>
            </a:r>
          </a:p>
        </p:txBody>
      </p:sp>
      <p:sp>
        <p:nvSpPr>
          <p:cNvPr id="3" name="Объект 2">
            <a:extLst>
              <a:ext uri="{FF2B5EF4-FFF2-40B4-BE49-F238E27FC236}">
                <a16:creationId xmlns:a16="http://schemas.microsoft.com/office/drawing/2014/main" id="{038674C5-6323-1216-5DA2-9E8CC5C46F35}"/>
              </a:ext>
            </a:extLst>
          </p:cNvPr>
          <p:cNvSpPr>
            <a:spLocks noGrp="1"/>
          </p:cNvSpPr>
          <p:nvPr>
            <p:ph idx="1"/>
          </p:nvPr>
        </p:nvSpPr>
        <p:spPr/>
        <p:txBody>
          <a:bodyPr/>
          <a:lstStyle/>
          <a:p>
            <a:r>
              <a:rPr lang="ru-RU" dirty="0"/>
              <a:t>Ключевой вопрос – зачем?</a:t>
            </a:r>
          </a:p>
          <a:p>
            <a:r>
              <a:rPr lang="ru-RU" dirty="0"/>
              <a:t>Какие бывают стратегии</a:t>
            </a:r>
          </a:p>
          <a:p>
            <a:r>
              <a:rPr lang="ru-RU" dirty="0"/>
              <a:t>Стратегические перспективы корпораций</a:t>
            </a:r>
          </a:p>
          <a:p>
            <a:endParaRPr lang="ru-RU" dirty="0"/>
          </a:p>
          <a:p>
            <a:endParaRPr lang="ru-RU" dirty="0"/>
          </a:p>
        </p:txBody>
      </p:sp>
    </p:spTree>
    <p:extLst>
      <p:ext uri="{BB962C8B-B14F-4D97-AF65-F5344CB8AC3E}">
        <p14:creationId xmlns:p14="http://schemas.microsoft.com/office/powerpoint/2010/main" val="2231049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Заголовок 1">
            <a:extLst>
              <a:ext uri="{FF2B5EF4-FFF2-40B4-BE49-F238E27FC236}">
                <a16:creationId xmlns:a16="http://schemas.microsoft.com/office/drawing/2014/main" id="{514C2F10-FC43-4125-90BF-D6EF7E34022B}"/>
              </a:ext>
            </a:extLst>
          </p:cNvPr>
          <p:cNvSpPr>
            <a:spLocks noGrp="1"/>
          </p:cNvSpPr>
          <p:nvPr>
            <p:ph type="title" idx="4294967295"/>
          </p:nvPr>
        </p:nvSpPr>
        <p:spPr>
          <a:xfrm>
            <a:off x="1981200" y="671514"/>
            <a:ext cx="8229600" cy="466725"/>
          </a:xfrm>
        </p:spPr>
        <p:txBody>
          <a:bodyPr vert="horz" lIns="91440" tIns="45720" rIns="91440" bIns="91440" rtlCol="0" anchor="b">
            <a:noAutofit/>
          </a:bodyPr>
          <a:lstStyle/>
          <a:p>
            <a:r>
              <a:rPr lang="ru-RU" altLang="ru-RU" b="1" dirty="0"/>
              <a:t>Ограничения</a:t>
            </a:r>
          </a:p>
        </p:txBody>
      </p:sp>
      <p:sp>
        <p:nvSpPr>
          <p:cNvPr id="222211" name="Содержимое 2">
            <a:extLst>
              <a:ext uri="{FF2B5EF4-FFF2-40B4-BE49-F238E27FC236}">
                <a16:creationId xmlns:a16="http://schemas.microsoft.com/office/drawing/2014/main" id="{CCF6633A-F25A-4384-903E-AB7B2C665DFA}"/>
              </a:ext>
            </a:extLst>
          </p:cNvPr>
          <p:cNvSpPr>
            <a:spLocks noGrp="1"/>
          </p:cNvSpPr>
          <p:nvPr>
            <p:ph sz="quarter" idx="4294967295"/>
          </p:nvPr>
        </p:nvSpPr>
        <p:spPr>
          <a:xfrm>
            <a:off x="1727201" y="1600201"/>
            <a:ext cx="9414932" cy="4525963"/>
          </a:xfrm>
        </p:spPr>
        <p:txBody>
          <a:bodyPr>
            <a:noAutofit/>
          </a:bodyPr>
          <a:lstStyle/>
          <a:p>
            <a:pPr marL="273050" indent="-273050"/>
            <a:r>
              <a:rPr lang="ru-RU" altLang="ru-RU" sz="3200" dirty="0"/>
              <a:t>Основные параметры проекта</a:t>
            </a:r>
          </a:p>
          <a:p>
            <a:pPr marL="273050" indent="-273050"/>
            <a:r>
              <a:rPr lang="ru-RU" altLang="ru-RU" sz="3200" dirty="0"/>
              <a:t>Нужно описать главные ограничения типа </a:t>
            </a:r>
          </a:p>
          <a:p>
            <a:pPr marL="547688" lvl="1"/>
            <a:r>
              <a:rPr lang="ru-RU" altLang="ru-RU" sz="3200" dirty="0"/>
              <a:t>бюджет – не более, </a:t>
            </a:r>
          </a:p>
          <a:p>
            <a:pPr marL="547688" lvl="1"/>
            <a:r>
              <a:rPr lang="ru-RU" altLang="ru-RU" sz="3200" dirty="0"/>
              <a:t>срок – не более (или не менее)</a:t>
            </a:r>
          </a:p>
          <a:p>
            <a:pPr marL="547688" lvl="1"/>
            <a:r>
              <a:rPr lang="ru-RU" altLang="ru-RU" sz="3200" dirty="0"/>
              <a:t>Участников семинара, не менее..</a:t>
            </a:r>
          </a:p>
          <a:p>
            <a:pPr marL="273050" indent="-273050"/>
            <a:r>
              <a:rPr lang="ru-RU" altLang="ru-RU" sz="3200" dirty="0"/>
              <a:t> На основании этих ограничений строятся </a:t>
            </a:r>
          </a:p>
          <a:p>
            <a:pPr marL="547688" lvl="1"/>
            <a:r>
              <a:rPr lang="ru-RU" altLang="ru-RU" sz="3200" dirty="0"/>
              <a:t>План реализации проекта</a:t>
            </a:r>
          </a:p>
          <a:p>
            <a:pPr marL="547688" lvl="1"/>
            <a:r>
              <a:rPr lang="ru-RU" altLang="ru-RU" sz="3200" dirty="0"/>
              <a:t>Бюджет проекта</a:t>
            </a:r>
          </a:p>
          <a:p>
            <a:pPr marL="273050" indent="-273050"/>
            <a:endParaRPr lang="ru-RU" altLang="ru-RU" sz="3200" dirty="0"/>
          </a:p>
        </p:txBody>
      </p:sp>
    </p:spTree>
    <p:extLst>
      <p:ext uri="{BB962C8B-B14F-4D97-AF65-F5344CB8AC3E}">
        <p14:creationId xmlns:p14="http://schemas.microsoft.com/office/powerpoint/2010/main" val="282174887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B281C4-DC1B-B956-5323-902C91833CC2}"/>
              </a:ext>
            </a:extLst>
          </p:cNvPr>
          <p:cNvSpPr>
            <a:spLocks noGrp="1"/>
          </p:cNvSpPr>
          <p:nvPr>
            <p:ph type="title"/>
          </p:nvPr>
        </p:nvSpPr>
        <p:spPr/>
        <p:txBody>
          <a:bodyPr/>
          <a:lstStyle/>
          <a:p>
            <a:r>
              <a:rPr lang="ru-RU" dirty="0"/>
              <a:t>Структура стратегии. Анализ текущей ситуации</a:t>
            </a:r>
          </a:p>
        </p:txBody>
      </p:sp>
      <p:sp>
        <p:nvSpPr>
          <p:cNvPr id="3" name="Объект 2">
            <a:extLst>
              <a:ext uri="{FF2B5EF4-FFF2-40B4-BE49-F238E27FC236}">
                <a16:creationId xmlns:a16="http://schemas.microsoft.com/office/drawing/2014/main" id="{F516D2A6-871D-FF75-51AD-A942538ABD99}"/>
              </a:ext>
            </a:extLst>
          </p:cNvPr>
          <p:cNvSpPr>
            <a:spLocks noGrp="1"/>
          </p:cNvSpPr>
          <p:nvPr>
            <p:ph idx="1"/>
          </p:nvPr>
        </p:nvSpPr>
        <p:spPr>
          <a:xfrm>
            <a:off x="838200" y="1825625"/>
            <a:ext cx="10675374" cy="4763434"/>
          </a:xfrm>
        </p:spPr>
        <p:txBody>
          <a:bodyPr>
            <a:normAutofit/>
          </a:bodyPr>
          <a:lstStyle/>
          <a:p>
            <a:pPr marL="0" indent="0">
              <a:lnSpc>
                <a:spcPct val="107000"/>
              </a:lnSpc>
              <a:spcBef>
                <a:spcPts val="1200"/>
              </a:spcBef>
              <a:buNone/>
            </a:pPr>
            <a:r>
              <a:rPr lang="ru-RU" b="1" kern="0"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Целеполагание Стратегии</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Миссия и видение ожидаемого результата воплощения Стратегии</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Основные цели Стратегии</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Основные задачи Стратегии</a:t>
            </a:r>
          </a:p>
          <a:p>
            <a:pPr marL="0" indent="0">
              <a:lnSpc>
                <a:spcPct val="107000"/>
              </a:lnSpc>
              <a:spcBef>
                <a:spcPts val="200"/>
              </a:spcBef>
              <a:buNone/>
            </a:pP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Основные направления стратегии</a:t>
            </a:r>
            <a:br>
              <a:rPr lang="en-US"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b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Ключевые показатели эффективности стратегии</a:t>
            </a:r>
          </a:p>
          <a:p>
            <a:pPr marL="0" indent="0">
              <a:buNone/>
            </a:pPr>
            <a:endParaRPr lang="ru-RU" sz="5400" dirty="0"/>
          </a:p>
        </p:txBody>
      </p:sp>
    </p:spTree>
    <p:extLst>
      <p:ext uri="{BB962C8B-B14F-4D97-AF65-F5344CB8AC3E}">
        <p14:creationId xmlns:p14="http://schemas.microsoft.com/office/powerpoint/2010/main" val="1174648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5FBF38-2118-1D19-5A4E-7344AEDF14AF}"/>
              </a:ext>
            </a:extLst>
          </p:cNvPr>
          <p:cNvSpPr>
            <a:spLocks noGrp="1"/>
          </p:cNvSpPr>
          <p:nvPr>
            <p:ph type="title"/>
          </p:nvPr>
        </p:nvSpPr>
        <p:spPr/>
        <p:txBody>
          <a:bodyPr/>
          <a:lstStyle/>
          <a:p>
            <a:r>
              <a:rPr lang="ru-RU" dirty="0"/>
              <a:t>Основные направления стратегии. Пример</a:t>
            </a:r>
          </a:p>
        </p:txBody>
      </p:sp>
      <p:sp>
        <p:nvSpPr>
          <p:cNvPr id="3" name="Объект 2">
            <a:extLst>
              <a:ext uri="{FF2B5EF4-FFF2-40B4-BE49-F238E27FC236}">
                <a16:creationId xmlns:a16="http://schemas.microsoft.com/office/drawing/2014/main" id="{A0BA52A6-A8B2-2164-CB49-BCADA28D71DB}"/>
              </a:ext>
            </a:extLst>
          </p:cNvPr>
          <p:cNvSpPr>
            <a:spLocks noGrp="1"/>
          </p:cNvSpPr>
          <p:nvPr>
            <p:ph idx="1"/>
          </p:nvPr>
        </p:nvSpPr>
        <p:spPr/>
        <p:txBody>
          <a:bodyPr>
            <a:normAutofit/>
          </a:bodyPr>
          <a:lstStyle/>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Формирование системного продуктового и платформенного подходов</a:t>
            </a:r>
          </a:p>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Формирование системы идентификации и охраны РИД, возникающих в контрактных исследованиях</a:t>
            </a:r>
          </a:p>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Содействие в реализации инициативных коммерческих НИОКР</a:t>
            </a:r>
          </a:p>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Развитие системы коммерциализации образовательных проектов</a:t>
            </a:r>
          </a:p>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Создание системы оказания услуг внешним организациям</a:t>
            </a:r>
          </a:p>
          <a:p>
            <a:pPr marL="0" indent="0">
              <a:lnSpc>
                <a:spcPct val="107000"/>
              </a:lnSpc>
              <a:spcBef>
                <a:spcPts val="1400"/>
              </a:spcBef>
              <a:spcAft>
                <a:spcPts val="400"/>
              </a:spcAft>
              <a:buNone/>
            </a:pPr>
            <a:r>
              <a:rPr lang="ru-RU" sz="2400" b="1" dirty="0">
                <a:solidFill>
                  <a:srgbClr val="4472C4"/>
                </a:solidFill>
                <a:effectLst/>
                <a:latin typeface="Calibri" panose="020F0502020204030204" pitchFamily="34" charset="0"/>
                <a:ea typeface="Calibri" panose="020F0502020204030204" pitchFamily="34" charset="0"/>
              </a:rPr>
              <a:t>Международное сотрудничество и международный трансфер технологий</a:t>
            </a:r>
          </a:p>
          <a:p>
            <a:pPr marL="0" indent="0">
              <a:buNone/>
            </a:pPr>
            <a:endParaRPr lang="ru-RU" sz="3600" dirty="0"/>
          </a:p>
        </p:txBody>
      </p:sp>
    </p:spTree>
    <p:extLst>
      <p:ext uri="{BB962C8B-B14F-4D97-AF65-F5344CB8AC3E}">
        <p14:creationId xmlns:p14="http://schemas.microsoft.com/office/powerpoint/2010/main" val="141127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024A77-70D6-3150-D8D2-266F06D7D40E}"/>
              </a:ext>
            </a:extLst>
          </p:cNvPr>
          <p:cNvSpPr>
            <a:spLocks noGrp="1"/>
          </p:cNvSpPr>
          <p:nvPr>
            <p:ph type="title"/>
          </p:nvPr>
        </p:nvSpPr>
        <p:spPr/>
        <p:txBody>
          <a:bodyPr/>
          <a:lstStyle/>
          <a:p>
            <a:r>
              <a:rPr lang="ru-RU" dirty="0"/>
              <a:t>Ключевые показатели эффективности</a:t>
            </a:r>
          </a:p>
        </p:txBody>
      </p:sp>
      <p:sp>
        <p:nvSpPr>
          <p:cNvPr id="3" name="Объект 2">
            <a:extLst>
              <a:ext uri="{FF2B5EF4-FFF2-40B4-BE49-F238E27FC236}">
                <a16:creationId xmlns:a16="http://schemas.microsoft.com/office/drawing/2014/main" id="{8B586026-811F-8862-EFDD-380A65B20BCA}"/>
              </a:ext>
            </a:extLst>
          </p:cNvPr>
          <p:cNvSpPr>
            <a:spLocks noGrp="1"/>
          </p:cNvSpPr>
          <p:nvPr>
            <p:ph idx="1"/>
          </p:nvPr>
        </p:nvSpPr>
        <p:spPr/>
        <p:txBody>
          <a:bodyPr/>
          <a:lstStyle/>
          <a:p>
            <a:r>
              <a:rPr lang="ru-RU" dirty="0"/>
              <a:t>Должны соответствовать целям и быть </a:t>
            </a:r>
            <a:r>
              <a:rPr lang="en-US" dirty="0"/>
              <a:t>SMART</a:t>
            </a:r>
          </a:p>
          <a:p>
            <a:r>
              <a:rPr lang="ru-RU" dirty="0"/>
              <a:t>Должны одинаково пониматься всеми участниками процесса</a:t>
            </a:r>
          </a:p>
          <a:p>
            <a:r>
              <a:rPr lang="ru-RU" dirty="0"/>
              <a:t>Недостижимые показатели демотивируют личный состав и побуждают начальство к припискам</a:t>
            </a:r>
          </a:p>
          <a:p>
            <a:r>
              <a:rPr lang="ru-RU" dirty="0"/>
              <a:t>Декомпозиция ключевых показателей</a:t>
            </a:r>
          </a:p>
        </p:txBody>
      </p:sp>
    </p:spTree>
    <p:extLst>
      <p:ext uri="{BB962C8B-B14F-4D97-AF65-F5344CB8AC3E}">
        <p14:creationId xmlns:p14="http://schemas.microsoft.com/office/powerpoint/2010/main" val="3739014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788154-1459-9526-1FF0-DEFC6A221A1F}"/>
              </a:ext>
            </a:extLst>
          </p:cNvPr>
          <p:cNvSpPr>
            <a:spLocks noGrp="1"/>
          </p:cNvSpPr>
          <p:nvPr>
            <p:ph type="title"/>
          </p:nvPr>
        </p:nvSpPr>
        <p:spPr/>
        <p:txBody>
          <a:bodyPr>
            <a:normAutofit/>
          </a:bodyPr>
          <a:lstStyle/>
          <a:p>
            <a:r>
              <a:rPr lang="ru-RU" sz="4000" dirty="0"/>
              <a:t>Структура стратегии. Анализ текущей ситуации. Инструменты реализации Стратегии</a:t>
            </a:r>
          </a:p>
        </p:txBody>
      </p:sp>
      <p:sp>
        <p:nvSpPr>
          <p:cNvPr id="3" name="Объект 2">
            <a:extLst>
              <a:ext uri="{FF2B5EF4-FFF2-40B4-BE49-F238E27FC236}">
                <a16:creationId xmlns:a16="http://schemas.microsoft.com/office/drawing/2014/main" id="{772625EE-5E5C-526A-E19B-754FE92B1651}"/>
              </a:ext>
            </a:extLst>
          </p:cNvPr>
          <p:cNvSpPr>
            <a:spLocks noGrp="1"/>
          </p:cNvSpPr>
          <p:nvPr>
            <p:ph idx="1"/>
          </p:nvPr>
        </p:nvSpPr>
        <p:spPr/>
        <p:txBody>
          <a:bodyPr>
            <a:normAutofit/>
          </a:bodyPr>
          <a:lstStyle/>
          <a:p>
            <a:pPr marL="0" indent="0">
              <a:lnSpc>
                <a:spcPct val="107000"/>
              </a:lnSpc>
              <a:spcBef>
                <a:spcPts val="200"/>
              </a:spcBef>
              <a:buNone/>
            </a:pPr>
            <a:r>
              <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Организационные формы реализации Стратегии</a:t>
            </a:r>
          </a:p>
          <a:p>
            <a:pPr marL="0" indent="0">
              <a:lnSpc>
                <a:spcPct val="107000"/>
              </a:lnSpc>
              <a:spcBef>
                <a:spcPts val="200"/>
              </a:spcBef>
              <a:buNone/>
            </a:pPr>
            <a:r>
              <a:rPr lang="ru-RU" b="1"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rPr>
              <a:t>Внутренняя и внешняя экосистемы</a:t>
            </a:r>
          </a:p>
          <a:p>
            <a:pPr marL="0" indent="0">
              <a:lnSpc>
                <a:spcPct val="107000"/>
              </a:lnSpc>
              <a:spcBef>
                <a:spcPts val="200"/>
              </a:spcBef>
              <a:buNone/>
            </a:pPr>
            <a:r>
              <a:rPr lang="ru-RU" b="1" u="sng" dirty="0">
                <a:solidFill>
                  <a:srgbClr val="2E74B5"/>
                </a:solidFill>
                <a:latin typeface="Calibri Light" panose="020F0302020204030204" pitchFamily="34" charset="0"/>
                <a:ea typeface="SimSun" panose="02010600030101010101" pitchFamily="2" charset="-122"/>
                <a:cs typeface="Times New Roman" panose="02020603050405020304" pitchFamily="18" charset="0"/>
              </a:rPr>
              <a:t>Мотивация стейкхолдеров</a:t>
            </a:r>
            <a:endParaRPr lang="ru-RU" b="1" u="sng" dirty="0">
              <a:solidFill>
                <a:srgbClr val="2E74B5"/>
              </a:solidFill>
              <a:effectLst/>
              <a:latin typeface="Calibri Light" panose="020F0302020204030204" pitchFamily="34" charset="0"/>
              <a:ea typeface="SimSun" panose="02010600030101010101" pitchFamily="2" charset="-122"/>
              <a:cs typeface="Times New Roman" panose="02020603050405020304" pitchFamily="18" charset="0"/>
            </a:endParaRPr>
          </a:p>
          <a:p>
            <a:pPr marL="0" indent="0">
              <a:buNone/>
            </a:pPr>
            <a:endParaRPr lang="ru-RU" sz="4000" dirty="0"/>
          </a:p>
        </p:txBody>
      </p:sp>
    </p:spTree>
    <p:extLst>
      <p:ext uri="{BB962C8B-B14F-4D97-AF65-F5344CB8AC3E}">
        <p14:creationId xmlns:p14="http://schemas.microsoft.com/office/powerpoint/2010/main" val="3761686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FE5E9F-85A5-1DD6-EE22-1FB6182C75F9}"/>
              </a:ext>
            </a:extLst>
          </p:cNvPr>
          <p:cNvSpPr>
            <a:spLocks noGrp="1"/>
          </p:cNvSpPr>
          <p:nvPr>
            <p:ph type="title"/>
          </p:nvPr>
        </p:nvSpPr>
        <p:spPr/>
        <p:txBody>
          <a:bodyPr/>
          <a:lstStyle/>
          <a:p>
            <a:r>
              <a:rPr lang="ru-RU" dirty="0"/>
              <a:t>Организационные формы – вузы </a:t>
            </a:r>
          </a:p>
        </p:txBody>
      </p:sp>
      <p:graphicFrame>
        <p:nvGraphicFramePr>
          <p:cNvPr id="4" name="Таблица 3">
            <a:extLst>
              <a:ext uri="{FF2B5EF4-FFF2-40B4-BE49-F238E27FC236}">
                <a16:creationId xmlns:a16="http://schemas.microsoft.com/office/drawing/2014/main" id="{D3ACE603-3DE7-2B9D-6D98-81FE8664AEB0}"/>
              </a:ext>
            </a:extLst>
          </p:cNvPr>
          <p:cNvGraphicFramePr>
            <a:graphicFrameLocks noGrp="1"/>
          </p:cNvGraphicFramePr>
          <p:nvPr>
            <p:extLst>
              <p:ext uri="{D42A27DB-BD31-4B8C-83A1-F6EECF244321}">
                <p14:modId xmlns:p14="http://schemas.microsoft.com/office/powerpoint/2010/main" val="3199298229"/>
              </p:ext>
            </p:extLst>
          </p:nvPr>
        </p:nvGraphicFramePr>
        <p:xfrm>
          <a:off x="838201" y="1762002"/>
          <a:ext cx="10515601" cy="5127944"/>
        </p:xfrm>
        <a:graphic>
          <a:graphicData uri="http://schemas.openxmlformats.org/drawingml/2006/table">
            <a:tbl>
              <a:tblPr firstRow="1" firstCol="1" bandRow="1">
                <a:tableStyleId>{5C22544A-7EE6-4342-B048-85BDC9FD1C3A}</a:tableStyleId>
              </a:tblPr>
              <a:tblGrid>
                <a:gridCol w="3711123">
                  <a:extLst>
                    <a:ext uri="{9D8B030D-6E8A-4147-A177-3AD203B41FA5}">
                      <a16:colId xmlns:a16="http://schemas.microsoft.com/office/drawing/2014/main" val="3188188373"/>
                    </a:ext>
                  </a:extLst>
                </a:gridCol>
                <a:gridCol w="3461315">
                  <a:extLst>
                    <a:ext uri="{9D8B030D-6E8A-4147-A177-3AD203B41FA5}">
                      <a16:colId xmlns:a16="http://schemas.microsoft.com/office/drawing/2014/main" val="1725846892"/>
                    </a:ext>
                  </a:extLst>
                </a:gridCol>
                <a:gridCol w="3343163">
                  <a:extLst>
                    <a:ext uri="{9D8B030D-6E8A-4147-A177-3AD203B41FA5}">
                      <a16:colId xmlns:a16="http://schemas.microsoft.com/office/drawing/2014/main" val="3551222529"/>
                    </a:ext>
                  </a:extLst>
                </a:gridCol>
              </a:tblGrid>
              <a:tr h="110331">
                <a:tc>
                  <a:txBody>
                    <a:bodyPr/>
                    <a:lstStyle/>
                    <a:p>
                      <a:pPr algn="l">
                        <a:lnSpc>
                          <a:spcPct val="107000"/>
                        </a:lnSpc>
                        <a:spcBef>
                          <a:spcPts val="1200"/>
                        </a:spcBef>
                        <a:tabLst>
                          <a:tab pos="1266825" algn="l"/>
                        </a:tabLst>
                      </a:pPr>
                      <a:r>
                        <a:rPr lang="ru-RU" sz="1400">
                          <a:effectLst/>
                        </a:rPr>
                        <a:t>Форма организации</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Достоинства</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Недостатки</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extLst>
                  <a:ext uri="{0D108BD9-81ED-4DB2-BD59-A6C34878D82A}">
                    <a16:rowId xmlns:a16="http://schemas.microsoft.com/office/drawing/2014/main" val="1827977190"/>
                  </a:ext>
                </a:extLst>
              </a:tr>
              <a:tr h="1503935">
                <a:tc>
                  <a:txBody>
                    <a:bodyPr/>
                    <a:lstStyle/>
                    <a:p>
                      <a:pPr algn="l">
                        <a:lnSpc>
                          <a:spcPct val="107000"/>
                        </a:lnSpc>
                        <a:spcBef>
                          <a:spcPts val="1200"/>
                        </a:spcBef>
                        <a:tabLst>
                          <a:tab pos="1266825" algn="l"/>
                        </a:tabLst>
                      </a:pPr>
                      <a:r>
                        <a:rPr lang="ru-RU" sz="1400">
                          <a:effectLst/>
                        </a:rPr>
                        <a:t>ЦТТ как структурное подразделение университета. В этом случае ЦТТ находится в общем контуре управления университета, под управлением профильного проректора</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Структура понятна и прозрачна как для руководства, так и для сотрудников. </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dirty="0">
                          <a:effectLst/>
                        </a:rPr>
                        <a:t>Административные барьеры в случае, если другие элементы инновационной инфраструктуры находятся под управлением других проректоров.</a:t>
                      </a:r>
                    </a:p>
                    <a:p>
                      <a:pPr algn="l">
                        <a:lnSpc>
                          <a:spcPct val="107000"/>
                        </a:lnSpc>
                        <a:spcBef>
                          <a:spcPts val="1200"/>
                        </a:spcBef>
                        <a:tabLst>
                          <a:tab pos="1266825" algn="l"/>
                        </a:tabLst>
                      </a:pPr>
                      <a:r>
                        <a:rPr lang="ru-RU" sz="1400" dirty="0">
                          <a:effectLst/>
                        </a:rPr>
                        <a:t>Влияние внутриуниверситетской политики на коммерческие сделки</a:t>
                      </a:r>
                      <a:endParaRPr lang="ru-RU" sz="1400" dirty="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extLst>
                  <a:ext uri="{0D108BD9-81ED-4DB2-BD59-A6C34878D82A}">
                    <a16:rowId xmlns:a16="http://schemas.microsoft.com/office/drawing/2014/main" val="3492356234"/>
                  </a:ext>
                </a:extLst>
              </a:tr>
              <a:tr h="1806518">
                <a:tc>
                  <a:txBody>
                    <a:bodyPr/>
                    <a:lstStyle/>
                    <a:p>
                      <a:pPr algn="l">
                        <a:lnSpc>
                          <a:spcPct val="107000"/>
                        </a:lnSpc>
                        <a:spcBef>
                          <a:spcPts val="1200"/>
                        </a:spcBef>
                        <a:tabLst>
                          <a:tab pos="1266825" algn="l"/>
                        </a:tabLst>
                      </a:pPr>
                      <a:r>
                        <a:rPr lang="ru-RU" sz="1400">
                          <a:effectLst/>
                        </a:rPr>
                        <a:t>ЦТТ как отдельная компания в собственности университета</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Структура управления ЦТТ оптимизирована под задачи именно коммерциализации, ниже влияние внутриуниверситетской политики.</a:t>
                      </a:r>
                    </a:p>
                    <a:p>
                      <a:pPr algn="l">
                        <a:lnSpc>
                          <a:spcPct val="107000"/>
                        </a:lnSpc>
                        <a:spcBef>
                          <a:spcPts val="1200"/>
                        </a:spcBef>
                        <a:tabLst>
                          <a:tab pos="1266825" algn="l"/>
                        </a:tabLst>
                      </a:pPr>
                      <a:r>
                        <a:rPr lang="ru-RU" sz="1400">
                          <a:effectLst/>
                        </a:rPr>
                        <a:t>Простота отчуждения активов и создания спин-офф компаний</a:t>
                      </a:r>
                    </a:p>
                    <a:p>
                      <a:pPr algn="l">
                        <a:lnSpc>
                          <a:spcPct val="107000"/>
                        </a:lnSpc>
                        <a:spcBef>
                          <a:spcPts val="1200"/>
                        </a:spcBef>
                        <a:tabLst>
                          <a:tab pos="1266825" algn="l"/>
                        </a:tabLst>
                      </a:pPr>
                      <a:r>
                        <a:rPr lang="ru-RU" sz="1400">
                          <a:effectLst/>
                        </a:rPr>
                        <a:t>Понятная структура для инвесторов</a:t>
                      </a:r>
                    </a:p>
                    <a:p>
                      <a:pPr algn="l">
                        <a:lnSpc>
                          <a:spcPct val="107000"/>
                        </a:lnSpc>
                        <a:spcBef>
                          <a:spcPts val="1200"/>
                        </a:spcBef>
                        <a:tabLst>
                          <a:tab pos="1266825" algn="l"/>
                        </a:tabLst>
                      </a:pPr>
                      <a:r>
                        <a:rPr lang="ru-RU" sz="1400">
                          <a:effectLst/>
                        </a:rPr>
                        <a:t>Динамичность и мобильность</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Возможная непрозрачность и ощущение неуправляемости</a:t>
                      </a:r>
                    </a:p>
                    <a:p>
                      <a:pPr algn="l">
                        <a:lnSpc>
                          <a:spcPct val="107000"/>
                        </a:lnSpc>
                        <a:spcBef>
                          <a:spcPts val="1200"/>
                        </a:spcBef>
                        <a:tabLst>
                          <a:tab pos="1266825" algn="l"/>
                        </a:tabLst>
                      </a:pPr>
                      <a:r>
                        <a:rPr lang="ru-RU" sz="1400">
                          <a:effectLst/>
                        </a:rPr>
                        <a:t> </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extLst>
                  <a:ext uri="{0D108BD9-81ED-4DB2-BD59-A6C34878D82A}">
                    <a16:rowId xmlns:a16="http://schemas.microsoft.com/office/drawing/2014/main" val="3357837575"/>
                  </a:ext>
                </a:extLst>
              </a:tr>
              <a:tr h="583592">
                <a:tc>
                  <a:txBody>
                    <a:bodyPr/>
                    <a:lstStyle/>
                    <a:p>
                      <a:pPr algn="l">
                        <a:lnSpc>
                          <a:spcPct val="107000"/>
                        </a:lnSpc>
                        <a:spcBef>
                          <a:spcPts val="1200"/>
                        </a:spcBef>
                        <a:tabLst>
                          <a:tab pos="1266825" algn="l"/>
                        </a:tabLst>
                      </a:pPr>
                      <a:r>
                        <a:rPr lang="ru-RU" sz="1400">
                          <a:effectLst/>
                        </a:rPr>
                        <a:t>ЦТТ как функционал, распределенный между существующими подразделениями университета</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Экономия на управленческих структурах</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Административные барьеры могут помешать сквозным процессам коммерциализации</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extLst>
                  <a:ext uri="{0D108BD9-81ED-4DB2-BD59-A6C34878D82A}">
                    <a16:rowId xmlns:a16="http://schemas.microsoft.com/office/drawing/2014/main" val="1835860209"/>
                  </a:ext>
                </a:extLst>
              </a:tr>
              <a:tr h="346961">
                <a:tc>
                  <a:txBody>
                    <a:bodyPr/>
                    <a:lstStyle/>
                    <a:p>
                      <a:pPr algn="l">
                        <a:lnSpc>
                          <a:spcPct val="107000"/>
                        </a:lnSpc>
                        <a:spcBef>
                          <a:spcPts val="1200"/>
                        </a:spcBef>
                        <a:tabLst>
                          <a:tab pos="1266825" algn="l"/>
                        </a:tabLst>
                      </a:pPr>
                      <a:r>
                        <a:rPr lang="ru-RU" sz="1400">
                          <a:effectLst/>
                        </a:rPr>
                        <a:t>Внешний ЦТТ на аутсорсинге</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a:effectLst/>
                        </a:rPr>
                        <a:t>Профессиональные услуги по коммерциализации </a:t>
                      </a:r>
                      <a:endParaRPr lang="ru-RU" sz="140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tc>
                  <a:txBody>
                    <a:bodyPr/>
                    <a:lstStyle/>
                    <a:p>
                      <a:pPr algn="l">
                        <a:lnSpc>
                          <a:spcPct val="107000"/>
                        </a:lnSpc>
                        <a:spcBef>
                          <a:spcPts val="1200"/>
                        </a:spcBef>
                        <a:tabLst>
                          <a:tab pos="1266825" algn="l"/>
                        </a:tabLst>
                      </a:pPr>
                      <a:r>
                        <a:rPr lang="ru-RU" sz="1400" dirty="0">
                          <a:effectLst/>
                        </a:rPr>
                        <a:t>Высокая стоимость услуг при негарантированном результате</a:t>
                      </a:r>
                      <a:endParaRPr lang="ru-RU" sz="1400" dirty="0">
                        <a:effectLst/>
                        <a:latin typeface="Times New Roman" panose="02020603050405020304" pitchFamily="18" charset="0"/>
                        <a:ea typeface="DengXian Light" panose="02010600030101010101" pitchFamily="2" charset="-122"/>
                        <a:cs typeface="Times New Roman" panose="02020603050405020304" pitchFamily="18" charset="0"/>
                      </a:endParaRPr>
                    </a:p>
                  </a:txBody>
                  <a:tcPr marL="41460" marR="41460" marT="0" marB="0"/>
                </a:tc>
                <a:extLst>
                  <a:ext uri="{0D108BD9-81ED-4DB2-BD59-A6C34878D82A}">
                    <a16:rowId xmlns:a16="http://schemas.microsoft.com/office/drawing/2014/main" val="435500594"/>
                  </a:ext>
                </a:extLst>
              </a:tr>
            </a:tbl>
          </a:graphicData>
        </a:graphic>
      </p:graphicFrame>
    </p:spTree>
    <p:extLst>
      <p:ext uri="{BB962C8B-B14F-4D97-AF65-F5344CB8AC3E}">
        <p14:creationId xmlns:p14="http://schemas.microsoft.com/office/powerpoint/2010/main" val="2685067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C9893232-E9A8-49FA-828C-44FF16CE0C13}"/>
              </a:ext>
            </a:extLst>
          </p:cNvPr>
          <p:cNvSpPr>
            <a:spLocks noGrp="1"/>
          </p:cNvSpPr>
          <p:nvPr>
            <p:ph type="sldNum" sz="quarter" idx="12"/>
          </p:nvPr>
        </p:nvSpPr>
        <p:spPr/>
        <p:txBody>
          <a:bodyPr/>
          <a:lstStyle/>
          <a:p>
            <a:fld id="{0519701F-51F7-428B-AA3A-0B5D731C629E}" type="slidenum">
              <a:rPr lang="ru-RU" smtClean="0"/>
              <a:pPr/>
              <a:t>26</a:t>
            </a:fld>
            <a:endParaRPr lang="ru-RU" dirty="0"/>
          </a:p>
        </p:txBody>
      </p:sp>
      <p:sp>
        <p:nvSpPr>
          <p:cNvPr id="3" name="Заголовок 2">
            <a:extLst>
              <a:ext uri="{FF2B5EF4-FFF2-40B4-BE49-F238E27FC236}">
                <a16:creationId xmlns:a16="http://schemas.microsoft.com/office/drawing/2014/main" id="{6AA27E05-36AC-48ED-9DFC-97C726CBC7C0}"/>
              </a:ext>
            </a:extLst>
          </p:cNvPr>
          <p:cNvSpPr>
            <a:spLocks noGrp="1"/>
          </p:cNvSpPr>
          <p:nvPr>
            <p:ph type="title"/>
          </p:nvPr>
        </p:nvSpPr>
        <p:spPr>
          <a:xfrm>
            <a:off x="585694" y="242478"/>
            <a:ext cx="10895106" cy="1021416"/>
          </a:xfrm>
        </p:spPr>
        <p:txBody>
          <a:bodyPr>
            <a:normAutofit/>
          </a:bodyPr>
          <a:lstStyle/>
          <a:p>
            <a:r>
              <a:rPr lang="ru-RU" dirty="0">
                <a:solidFill>
                  <a:schemeClr val="tx1"/>
                </a:solidFill>
              </a:rPr>
              <a:t>Мотивация стейкхолдеров – вузы </a:t>
            </a:r>
          </a:p>
        </p:txBody>
      </p:sp>
      <p:sp>
        <p:nvSpPr>
          <p:cNvPr id="7" name="Объект 2">
            <a:extLst>
              <a:ext uri="{FF2B5EF4-FFF2-40B4-BE49-F238E27FC236}">
                <a16:creationId xmlns:a16="http://schemas.microsoft.com/office/drawing/2014/main" id="{467D3BB7-7B15-4780-B482-D9B05E0BB50F}"/>
              </a:ext>
            </a:extLst>
          </p:cNvPr>
          <p:cNvSpPr>
            <a:spLocks noGrp="1"/>
          </p:cNvSpPr>
          <p:nvPr>
            <p:ph idx="1"/>
          </p:nvPr>
        </p:nvSpPr>
        <p:spPr>
          <a:xfrm>
            <a:off x="711200" y="906116"/>
            <a:ext cx="10515600" cy="5398807"/>
          </a:xfrm>
        </p:spPr>
        <p:txBody>
          <a:bodyPr/>
          <a:lstStyle/>
          <a:p>
            <a:pPr marL="228600" indent="-228600">
              <a:buFont typeface="+mj-lt"/>
              <a:buAutoNum type="arabicPeriod"/>
            </a:pPr>
            <a:r>
              <a:rPr lang="ru-RU" sz="1800" dirty="0"/>
              <a:t>В процессе коммерциализации инноваций есть различные заинтересованные стороны (стейкхолдеры):</a:t>
            </a:r>
          </a:p>
          <a:p>
            <a:pPr marL="285750" indent="-285750">
              <a:spcBef>
                <a:spcPts val="0"/>
              </a:spcBef>
              <a:buFont typeface="Arial" panose="020B0604020202020204" pitchFamily="34" charset="0"/>
              <a:buChar char="•"/>
            </a:pPr>
            <a:r>
              <a:rPr lang="ru-RU" sz="1800" dirty="0"/>
              <a:t>Разработчики</a:t>
            </a:r>
          </a:p>
          <a:p>
            <a:pPr marL="285750" indent="-285750">
              <a:spcBef>
                <a:spcPts val="0"/>
              </a:spcBef>
              <a:buFont typeface="Arial" panose="020B0604020202020204" pitchFamily="34" charset="0"/>
              <a:buChar char="•"/>
            </a:pPr>
            <a:r>
              <a:rPr lang="ru-RU" sz="1800" dirty="0"/>
              <a:t>Индустриальный партнер (клиент)</a:t>
            </a:r>
          </a:p>
          <a:p>
            <a:pPr marL="285750" indent="-285750">
              <a:spcBef>
                <a:spcPts val="0"/>
              </a:spcBef>
              <a:buFont typeface="Arial" panose="020B0604020202020204" pitchFamily="34" charset="0"/>
              <a:buChar char="•"/>
            </a:pPr>
            <a:r>
              <a:rPr lang="ru-RU" sz="1800" dirty="0"/>
              <a:t>Университет</a:t>
            </a:r>
          </a:p>
          <a:p>
            <a:pPr marL="285750" indent="-285750">
              <a:spcBef>
                <a:spcPts val="0"/>
              </a:spcBef>
              <a:buFont typeface="Arial" panose="020B0604020202020204" pitchFamily="34" charset="0"/>
              <a:buChar char="•"/>
            </a:pPr>
            <a:r>
              <a:rPr lang="ru-RU" sz="1800" dirty="0"/>
              <a:t>Государство</a:t>
            </a:r>
          </a:p>
          <a:p>
            <a:pPr marL="285750" indent="-285750">
              <a:spcBef>
                <a:spcPts val="0"/>
              </a:spcBef>
              <a:buFont typeface="Arial" panose="020B0604020202020204" pitchFamily="34" charset="0"/>
              <a:buChar char="•"/>
            </a:pPr>
            <a:r>
              <a:rPr lang="ru-RU" sz="1800" dirty="0"/>
              <a:t>Консультанты, инвесторы</a:t>
            </a:r>
          </a:p>
          <a:p>
            <a:r>
              <a:rPr lang="ru-RU" sz="1800" dirty="0"/>
              <a:t>2. У всех этих заинтересованных сторон – свои, часто противоречивые, интересы. Правила игры, по которым осуществляется коммерциализация в вузе, должны быть абсолютно прозрачны и учитывать интересы всех заинтересованных сторон. </a:t>
            </a:r>
          </a:p>
          <a:p>
            <a:r>
              <a:rPr lang="ru-RU" sz="1800" dirty="0"/>
              <a:t>3. В соответствии с мировой практикой, главными финансовыми бенефициарами коммерциализации инноваций в вузе являются индустриальные партнеры и команды разработчиков. При этом индустриальный партнер, внедряющий новую технологию, несет серьезные, в том числе и финансовые риски. </a:t>
            </a:r>
          </a:p>
          <a:p>
            <a:r>
              <a:rPr lang="ru-RU" sz="1800" dirty="0"/>
              <a:t>4. Успешная мотивация разработчиков предполагает, прежде всего, равноправные, партнерские отношения между вузом и командами разработчиков.</a:t>
            </a:r>
          </a:p>
          <a:p>
            <a:r>
              <a:rPr lang="ru-RU" sz="1800" dirty="0"/>
              <a:t>5. Важно не забывать о том, что академические рейтинги учитывают, в основном, публикационную активность научно-педагогического персонала, а не инновационную деятельность. </a:t>
            </a:r>
          </a:p>
        </p:txBody>
      </p:sp>
    </p:spTree>
    <p:extLst>
      <p:ext uri="{BB962C8B-B14F-4D97-AF65-F5344CB8AC3E}">
        <p14:creationId xmlns:p14="http://schemas.microsoft.com/office/powerpoint/2010/main" val="2769246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6FDC84-8931-68E6-5D4F-489332271959}"/>
              </a:ext>
            </a:extLst>
          </p:cNvPr>
          <p:cNvSpPr>
            <a:spLocks noGrp="1"/>
          </p:cNvSpPr>
          <p:nvPr>
            <p:ph type="title"/>
          </p:nvPr>
        </p:nvSpPr>
        <p:spPr/>
        <p:txBody>
          <a:bodyPr/>
          <a:lstStyle/>
          <a:p>
            <a:r>
              <a:rPr lang="ru-RU" dirty="0"/>
              <a:t>Мотивация стейкхолдеров – вузы </a:t>
            </a:r>
          </a:p>
        </p:txBody>
      </p:sp>
      <p:graphicFrame>
        <p:nvGraphicFramePr>
          <p:cNvPr id="4" name="Таблица 3">
            <a:extLst>
              <a:ext uri="{FF2B5EF4-FFF2-40B4-BE49-F238E27FC236}">
                <a16:creationId xmlns:a16="http://schemas.microsoft.com/office/drawing/2014/main" id="{F978CDA7-B672-52BE-3467-099CCD1B58B1}"/>
              </a:ext>
            </a:extLst>
          </p:cNvPr>
          <p:cNvGraphicFramePr>
            <a:graphicFrameLocks noGrp="1"/>
          </p:cNvGraphicFramePr>
          <p:nvPr>
            <p:extLst>
              <p:ext uri="{D42A27DB-BD31-4B8C-83A1-F6EECF244321}">
                <p14:modId xmlns:p14="http://schemas.microsoft.com/office/powerpoint/2010/main" val="1967785022"/>
              </p:ext>
            </p:extLst>
          </p:nvPr>
        </p:nvGraphicFramePr>
        <p:xfrm>
          <a:off x="755515" y="1567812"/>
          <a:ext cx="10680970" cy="4925063"/>
        </p:xfrm>
        <a:graphic>
          <a:graphicData uri="http://schemas.openxmlformats.org/drawingml/2006/table">
            <a:tbl>
              <a:tblPr firstRow="1" firstCol="1" bandRow="1">
                <a:tableStyleId>{5C22544A-7EE6-4342-B048-85BDC9FD1C3A}</a:tableStyleId>
              </a:tblPr>
              <a:tblGrid>
                <a:gridCol w="3073422">
                  <a:extLst>
                    <a:ext uri="{9D8B030D-6E8A-4147-A177-3AD203B41FA5}">
                      <a16:colId xmlns:a16="http://schemas.microsoft.com/office/drawing/2014/main" val="483696705"/>
                    </a:ext>
                  </a:extLst>
                </a:gridCol>
                <a:gridCol w="7607548">
                  <a:extLst>
                    <a:ext uri="{9D8B030D-6E8A-4147-A177-3AD203B41FA5}">
                      <a16:colId xmlns:a16="http://schemas.microsoft.com/office/drawing/2014/main" val="3623394091"/>
                    </a:ext>
                  </a:extLst>
                </a:gridCol>
              </a:tblGrid>
              <a:tr h="0">
                <a:tc>
                  <a:txBody>
                    <a:bodyPr/>
                    <a:lstStyle/>
                    <a:p>
                      <a:pPr algn="just">
                        <a:lnSpc>
                          <a:spcPct val="107000"/>
                        </a:lnSpc>
                        <a:spcAft>
                          <a:spcPts val="800"/>
                        </a:spcAft>
                      </a:pPr>
                      <a:r>
                        <a:rPr lang="ru-RU" sz="1800">
                          <a:effectLst/>
                        </a:rPr>
                        <a:t>Заинтересованная сторона</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a:effectLst/>
                        </a:rPr>
                        <a:t>Цель</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74700177"/>
                  </a:ext>
                </a:extLst>
              </a:tr>
              <a:tr h="0">
                <a:tc>
                  <a:txBody>
                    <a:bodyPr/>
                    <a:lstStyle/>
                    <a:p>
                      <a:pPr algn="just">
                        <a:lnSpc>
                          <a:spcPct val="107000"/>
                        </a:lnSpc>
                        <a:spcAft>
                          <a:spcPts val="800"/>
                        </a:spcAft>
                      </a:pPr>
                      <a:r>
                        <a:rPr lang="ru-RU" sz="1800">
                          <a:effectLst/>
                        </a:rPr>
                        <a:t>Государство</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a:effectLst/>
                        </a:rPr>
                        <a:t>Достижение политических, экономических и социальных целей путем развития новых технологий и бизнесов</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76869983"/>
                  </a:ext>
                </a:extLst>
              </a:tr>
              <a:tr h="0">
                <a:tc>
                  <a:txBody>
                    <a:bodyPr/>
                    <a:lstStyle/>
                    <a:p>
                      <a:pPr algn="just">
                        <a:lnSpc>
                          <a:spcPct val="107000"/>
                        </a:lnSpc>
                        <a:spcAft>
                          <a:spcPts val="800"/>
                        </a:spcAft>
                      </a:pPr>
                      <a:r>
                        <a:rPr lang="ru-RU" sz="1800">
                          <a:effectLst/>
                        </a:rPr>
                        <a:t>Бизнес </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a:effectLst/>
                        </a:rPr>
                        <a:t>Ускорение разработки и внедрения новых технологий, продуктов и направлений развития за счет внешних разработок и компетенций с передачей рисков сторонним разработчикам.</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129758105"/>
                  </a:ext>
                </a:extLst>
              </a:tr>
              <a:tr h="0">
                <a:tc>
                  <a:txBody>
                    <a:bodyPr/>
                    <a:lstStyle/>
                    <a:p>
                      <a:pPr algn="just">
                        <a:lnSpc>
                          <a:spcPct val="107000"/>
                        </a:lnSpc>
                        <a:spcAft>
                          <a:spcPts val="800"/>
                        </a:spcAft>
                      </a:pPr>
                      <a:r>
                        <a:rPr lang="ru-RU" sz="1800">
                          <a:effectLst/>
                        </a:rPr>
                        <a:t>Разработчики</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a:effectLst/>
                        </a:rPr>
                        <a:t>Капитализация результатов деятельности, получение (иногда-значительного) дохода, создание собственного бизнеса. </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441857202"/>
                  </a:ext>
                </a:extLst>
              </a:tr>
              <a:tr h="0">
                <a:tc>
                  <a:txBody>
                    <a:bodyPr/>
                    <a:lstStyle/>
                    <a:p>
                      <a:pPr algn="just">
                        <a:lnSpc>
                          <a:spcPct val="107000"/>
                        </a:lnSpc>
                        <a:spcAft>
                          <a:spcPts val="800"/>
                        </a:spcAft>
                      </a:pPr>
                      <a:r>
                        <a:rPr lang="ru-RU" sz="1800">
                          <a:effectLst/>
                        </a:rPr>
                        <a:t>Научная организация</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a:effectLst/>
                        </a:rPr>
                        <a:t>Формирование качественной, эффективной и динамичной научно-исследовательской и образовательной среды, развитие перспективных направлений исследований, привлечение дополнительного финансирования от государства и бизнеса.  </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092939266"/>
                  </a:ext>
                </a:extLst>
              </a:tr>
              <a:tr h="0">
                <a:tc>
                  <a:txBody>
                    <a:bodyPr/>
                    <a:lstStyle/>
                    <a:p>
                      <a:pPr algn="just">
                        <a:lnSpc>
                          <a:spcPct val="107000"/>
                        </a:lnSpc>
                        <a:spcAft>
                          <a:spcPts val="800"/>
                        </a:spcAft>
                      </a:pPr>
                      <a:r>
                        <a:rPr lang="ru-RU" sz="1800">
                          <a:effectLst/>
                        </a:rPr>
                        <a:t>Поставщики сервисов – юристы, патентоведы, технологические брокеры, консультанты и пр. </a:t>
                      </a:r>
                      <a:endParaRPr lang="ru-RU" sz="16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just">
                        <a:lnSpc>
                          <a:spcPct val="107000"/>
                        </a:lnSpc>
                        <a:spcAft>
                          <a:spcPts val="800"/>
                        </a:spcAft>
                      </a:pPr>
                      <a:r>
                        <a:rPr lang="ru-RU" sz="1800" dirty="0">
                          <a:effectLst/>
                        </a:rPr>
                        <a:t>Предоставление услуг на различных этапах процесса коммерциализации </a:t>
                      </a:r>
                      <a:endParaRPr lang="ru-RU" sz="16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519550224"/>
                  </a:ext>
                </a:extLst>
              </a:tr>
            </a:tbl>
          </a:graphicData>
        </a:graphic>
      </p:graphicFrame>
    </p:spTree>
    <p:extLst>
      <p:ext uri="{BB962C8B-B14F-4D97-AF65-F5344CB8AC3E}">
        <p14:creationId xmlns:p14="http://schemas.microsoft.com/office/powerpoint/2010/main" val="21944377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C9893232-E9A8-49FA-828C-44FF16CE0C13}"/>
              </a:ext>
            </a:extLst>
          </p:cNvPr>
          <p:cNvSpPr>
            <a:spLocks noGrp="1"/>
          </p:cNvSpPr>
          <p:nvPr>
            <p:ph type="sldNum" sz="quarter" idx="12"/>
          </p:nvPr>
        </p:nvSpPr>
        <p:spPr/>
        <p:txBody>
          <a:bodyPr/>
          <a:lstStyle/>
          <a:p>
            <a:fld id="{0519701F-51F7-428B-AA3A-0B5D731C629E}" type="slidenum">
              <a:rPr lang="ru-RU" smtClean="0"/>
              <a:pPr/>
              <a:t>28</a:t>
            </a:fld>
            <a:endParaRPr lang="ru-RU" dirty="0"/>
          </a:p>
        </p:txBody>
      </p:sp>
      <p:sp>
        <p:nvSpPr>
          <p:cNvPr id="3" name="Заголовок 2">
            <a:extLst>
              <a:ext uri="{FF2B5EF4-FFF2-40B4-BE49-F238E27FC236}">
                <a16:creationId xmlns:a16="http://schemas.microsoft.com/office/drawing/2014/main" id="{6AA27E05-36AC-48ED-9DFC-97C726CBC7C0}"/>
              </a:ext>
            </a:extLst>
          </p:cNvPr>
          <p:cNvSpPr>
            <a:spLocks noGrp="1"/>
          </p:cNvSpPr>
          <p:nvPr>
            <p:ph type="title"/>
          </p:nvPr>
        </p:nvSpPr>
        <p:spPr>
          <a:xfrm>
            <a:off x="585694" y="242478"/>
            <a:ext cx="10895106" cy="544103"/>
          </a:xfrm>
        </p:spPr>
        <p:txBody>
          <a:bodyPr>
            <a:normAutofit/>
          </a:bodyPr>
          <a:lstStyle/>
          <a:p>
            <a:r>
              <a:rPr lang="ru-RU" dirty="0">
                <a:solidFill>
                  <a:schemeClr val="tx1"/>
                </a:solidFill>
              </a:rPr>
              <a:t>Мотивация стейкхолдеров – вузы и корпорации</a:t>
            </a:r>
          </a:p>
        </p:txBody>
      </p:sp>
      <p:sp>
        <p:nvSpPr>
          <p:cNvPr id="6" name="Прямоугольник 5">
            <a:extLst>
              <a:ext uri="{FF2B5EF4-FFF2-40B4-BE49-F238E27FC236}">
                <a16:creationId xmlns:a16="http://schemas.microsoft.com/office/drawing/2014/main" id="{AA3D3932-BE8D-8585-F73E-7B8A27E9539D}"/>
              </a:ext>
            </a:extLst>
          </p:cNvPr>
          <p:cNvSpPr/>
          <p:nvPr/>
        </p:nvSpPr>
        <p:spPr>
          <a:xfrm>
            <a:off x="1140542" y="1799303"/>
            <a:ext cx="3519948" cy="1415845"/>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ru-RU" dirty="0"/>
              <a:t>Организация</a:t>
            </a:r>
          </a:p>
        </p:txBody>
      </p:sp>
      <p:sp>
        <p:nvSpPr>
          <p:cNvPr id="8" name="Прямоугольник: скругленные углы 7">
            <a:extLst>
              <a:ext uri="{FF2B5EF4-FFF2-40B4-BE49-F238E27FC236}">
                <a16:creationId xmlns:a16="http://schemas.microsoft.com/office/drawing/2014/main" id="{EFB4B737-7860-3561-BFFE-188C823A6D1E}"/>
              </a:ext>
            </a:extLst>
          </p:cNvPr>
          <p:cNvSpPr/>
          <p:nvPr/>
        </p:nvSpPr>
        <p:spPr>
          <a:xfrm>
            <a:off x="7375633" y="1799303"/>
            <a:ext cx="3352800" cy="141584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t>Сотрудники</a:t>
            </a:r>
          </a:p>
        </p:txBody>
      </p:sp>
      <p:sp>
        <p:nvSpPr>
          <p:cNvPr id="9" name="Стрелка: влево-вправо 8">
            <a:extLst>
              <a:ext uri="{FF2B5EF4-FFF2-40B4-BE49-F238E27FC236}">
                <a16:creationId xmlns:a16="http://schemas.microsoft.com/office/drawing/2014/main" id="{A2F9A3FC-5B2C-0FE0-561B-779B5F18E698}"/>
              </a:ext>
            </a:extLst>
          </p:cNvPr>
          <p:cNvSpPr/>
          <p:nvPr/>
        </p:nvSpPr>
        <p:spPr>
          <a:xfrm>
            <a:off x="4640825" y="1799303"/>
            <a:ext cx="2674375" cy="1524000"/>
          </a:xfrm>
          <a:prstGeom prst="leftRightArrow">
            <a:avLst>
              <a:gd name="adj1" fmla="val 69355"/>
              <a:gd name="adj2" fmla="val 50000"/>
            </a:avLst>
          </a:prstGeom>
          <a:gradFill flip="none" rotWithShape="1">
            <a:gsLst>
              <a:gs pos="0">
                <a:srgbClr val="0F9ED5"/>
              </a:gs>
              <a:gs pos="100000">
                <a:srgbClr val="156082"/>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dirty="0"/>
              <a:t>Отношения подчинения</a:t>
            </a:r>
          </a:p>
        </p:txBody>
      </p:sp>
      <p:sp>
        <p:nvSpPr>
          <p:cNvPr id="10" name="Прямоугольник 9">
            <a:extLst>
              <a:ext uri="{FF2B5EF4-FFF2-40B4-BE49-F238E27FC236}">
                <a16:creationId xmlns:a16="http://schemas.microsoft.com/office/drawing/2014/main" id="{1A5B0138-EE6F-E941-286A-04EE15FCA389}"/>
              </a:ext>
            </a:extLst>
          </p:cNvPr>
          <p:cNvSpPr/>
          <p:nvPr/>
        </p:nvSpPr>
        <p:spPr>
          <a:xfrm>
            <a:off x="1078071" y="4547419"/>
            <a:ext cx="3519948" cy="1415845"/>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ru-RU" dirty="0"/>
              <a:t>Организация</a:t>
            </a:r>
          </a:p>
        </p:txBody>
      </p:sp>
      <p:sp>
        <p:nvSpPr>
          <p:cNvPr id="11" name="Прямоугольник: скругленные углы 10">
            <a:extLst>
              <a:ext uri="{FF2B5EF4-FFF2-40B4-BE49-F238E27FC236}">
                <a16:creationId xmlns:a16="http://schemas.microsoft.com/office/drawing/2014/main" id="{8178B77D-6611-2DB0-7FB6-454A3C277E84}"/>
              </a:ext>
            </a:extLst>
          </p:cNvPr>
          <p:cNvSpPr/>
          <p:nvPr/>
        </p:nvSpPr>
        <p:spPr>
          <a:xfrm>
            <a:off x="7313162" y="4547419"/>
            <a:ext cx="3352800" cy="1415845"/>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ru-RU" dirty="0"/>
              <a:t>Сотрудники</a:t>
            </a:r>
          </a:p>
        </p:txBody>
      </p:sp>
      <p:sp>
        <p:nvSpPr>
          <p:cNvPr id="12" name="Стрелка: влево-вправо 11">
            <a:extLst>
              <a:ext uri="{FF2B5EF4-FFF2-40B4-BE49-F238E27FC236}">
                <a16:creationId xmlns:a16="http://schemas.microsoft.com/office/drawing/2014/main" id="{796C7DD2-38E1-4B60-0180-99892E7515B2}"/>
              </a:ext>
            </a:extLst>
          </p:cNvPr>
          <p:cNvSpPr/>
          <p:nvPr/>
        </p:nvSpPr>
        <p:spPr>
          <a:xfrm>
            <a:off x="4578354" y="4547419"/>
            <a:ext cx="2674375" cy="1524000"/>
          </a:xfrm>
          <a:prstGeom prst="leftRightArrow">
            <a:avLst>
              <a:gd name="adj1" fmla="val 69355"/>
              <a:gd name="adj2" fmla="val 50000"/>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ru-RU" dirty="0"/>
              <a:t>Отношения партнерства</a:t>
            </a:r>
          </a:p>
        </p:txBody>
      </p:sp>
      <p:sp>
        <p:nvSpPr>
          <p:cNvPr id="13" name="TextBox 12">
            <a:extLst>
              <a:ext uri="{FF2B5EF4-FFF2-40B4-BE49-F238E27FC236}">
                <a16:creationId xmlns:a16="http://schemas.microsoft.com/office/drawing/2014/main" id="{F943C20D-DA1B-3B2A-BDE1-AE35DE7AAB26}"/>
              </a:ext>
            </a:extLst>
          </p:cNvPr>
          <p:cNvSpPr txBox="1"/>
          <p:nvPr/>
        </p:nvSpPr>
        <p:spPr>
          <a:xfrm>
            <a:off x="2772697" y="1172248"/>
            <a:ext cx="5676554" cy="369332"/>
          </a:xfrm>
          <a:prstGeom prst="rect">
            <a:avLst/>
          </a:prstGeom>
          <a:noFill/>
        </p:spPr>
        <p:txBody>
          <a:bodyPr wrap="none" rtlCol="0">
            <a:spAutoFit/>
          </a:bodyPr>
          <a:lstStyle/>
          <a:p>
            <a:r>
              <a:rPr lang="ru-RU" dirty="0"/>
              <a:t>Обычная деятельность в рамках трудовых договоров</a:t>
            </a:r>
          </a:p>
        </p:txBody>
      </p:sp>
      <p:sp>
        <p:nvSpPr>
          <p:cNvPr id="14" name="TextBox 13">
            <a:extLst>
              <a:ext uri="{FF2B5EF4-FFF2-40B4-BE49-F238E27FC236}">
                <a16:creationId xmlns:a16="http://schemas.microsoft.com/office/drawing/2014/main" id="{5F1BF7B2-B55E-BAC7-323E-659963C4B70D}"/>
              </a:ext>
            </a:extLst>
          </p:cNvPr>
          <p:cNvSpPr txBox="1"/>
          <p:nvPr/>
        </p:nvSpPr>
        <p:spPr>
          <a:xfrm>
            <a:off x="2900516" y="3920513"/>
            <a:ext cx="6845144" cy="369332"/>
          </a:xfrm>
          <a:prstGeom prst="rect">
            <a:avLst/>
          </a:prstGeom>
          <a:noFill/>
        </p:spPr>
        <p:txBody>
          <a:bodyPr wrap="none" rtlCol="0">
            <a:spAutoFit/>
          </a:bodyPr>
          <a:lstStyle/>
          <a:p>
            <a:r>
              <a:rPr lang="ru-RU" dirty="0"/>
              <a:t>Деятельность в рамках инициативных инновационных проектов</a:t>
            </a:r>
          </a:p>
        </p:txBody>
      </p:sp>
      <p:sp>
        <p:nvSpPr>
          <p:cNvPr id="15" name="Стрелка: вниз 14">
            <a:extLst>
              <a:ext uri="{FF2B5EF4-FFF2-40B4-BE49-F238E27FC236}">
                <a16:creationId xmlns:a16="http://schemas.microsoft.com/office/drawing/2014/main" id="{5CBFA6B8-AC7D-EFCF-F69F-D25095BA41CC}"/>
              </a:ext>
            </a:extLst>
          </p:cNvPr>
          <p:cNvSpPr/>
          <p:nvPr/>
        </p:nvSpPr>
        <p:spPr>
          <a:xfrm>
            <a:off x="10924749" y="1784455"/>
            <a:ext cx="1112101" cy="4272116"/>
          </a:xfrm>
          <a:prstGeom prst="downArrow">
            <a:avLst/>
          </a:prstGeom>
          <a:gradFill>
            <a:gsLst>
              <a:gs pos="0">
                <a:srgbClr val="156082"/>
              </a:gs>
              <a:gs pos="100000">
                <a:srgbClr val="0F9ED5"/>
              </a:gs>
            </a:gsLst>
            <a:lin ang="4800000" scaled="0"/>
          </a:gradFill>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lang="ru-RU" sz="2400" dirty="0"/>
              <a:t>Изменение субъектности</a:t>
            </a:r>
          </a:p>
        </p:txBody>
      </p:sp>
    </p:spTree>
    <p:extLst>
      <p:ext uri="{BB962C8B-B14F-4D97-AF65-F5344CB8AC3E}">
        <p14:creationId xmlns:p14="http://schemas.microsoft.com/office/powerpoint/2010/main" val="1393963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B7CA1B-E3A5-4054-B0CA-1407045A18FF}"/>
              </a:ext>
            </a:extLst>
          </p:cNvPr>
          <p:cNvSpPr>
            <a:spLocks noGrp="1"/>
          </p:cNvSpPr>
          <p:nvPr>
            <p:ph type="title"/>
          </p:nvPr>
        </p:nvSpPr>
        <p:spPr/>
        <p:txBody>
          <a:bodyPr/>
          <a:lstStyle/>
          <a:p>
            <a:r>
              <a:rPr lang="ru-RU" dirty="0"/>
              <a:t>Мотивация: Закон </a:t>
            </a:r>
            <a:r>
              <a:rPr lang="ru-RU" dirty="0" err="1"/>
              <a:t>Йеркса-Додсона</a:t>
            </a:r>
            <a:endParaRPr lang="ru-RU" dirty="0"/>
          </a:p>
        </p:txBody>
      </p:sp>
      <p:pic>
        <p:nvPicPr>
          <p:cNvPr id="1026" name="Picture 2" descr="ÐÐ°ÑÑÐ¸Ð½ÐºÐ¸ Ð¿Ð¾ Ð·Ð°Ð¿ÑÐ¾ÑÑ">
            <a:extLst>
              <a:ext uri="{FF2B5EF4-FFF2-40B4-BE49-F238E27FC236}">
                <a16:creationId xmlns:a16="http://schemas.microsoft.com/office/drawing/2014/main" id="{DDA9C158-C325-4CF7-B49F-8C2A25259D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690687"/>
            <a:ext cx="10515599" cy="4929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681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327F2F-6434-0129-3E66-8E4FE48149C8}"/>
              </a:ext>
            </a:extLst>
          </p:cNvPr>
          <p:cNvSpPr>
            <a:spLocks noGrp="1"/>
          </p:cNvSpPr>
          <p:nvPr>
            <p:ph type="title"/>
          </p:nvPr>
        </p:nvSpPr>
        <p:spPr/>
        <p:txBody>
          <a:bodyPr/>
          <a:lstStyle/>
          <a:p>
            <a:r>
              <a:rPr lang="ru-RU" dirty="0"/>
              <a:t>Ключевой вопрос подготовки стратегии – зачем мы это делаем</a:t>
            </a:r>
          </a:p>
        </p:txBody>
      </p:sp>
      <p:sp>
        <p:nvSpPr>
          <p:cNvPr id="3" name="Объект 2">
            <a:extLst>
              <a:ext uri="{FF2B5EF4-FFF2-40B4-BE49-F238E27FC236}">
                <a16:creationId xmlns:a16="http://schemas.microsoft.com/office/drawing/2014/main" id="{4513CE2D-A24B-3196-0013-1FFE76433EC5}"/>
              </a:ext>
            </a:extLst>
          </p:cNvPr>
          <p:cNvSpPr>
            <a:spLocks noGrp="1"/>
          </p:cNvSpPr>
          <p:nvPr>
            <p:ph idx="1"/>
          </p:nvPr>
        </p:nvSpPr>
        <p:spPr/>
        <p:txBody>
          <a:bodyPr>
            <a:normAutofit fontScale="92500" lnSpcReduction="10000"/>
          </a:bodyPr>
          <a:lstStyle/>
          <a:p>
            <a:r>
              <a:rPr lang="ru-RU" dirty="0"/>
              <a:t>Просто надо, чтобы была, требуют стейкхолдеры</a:t>
            </a:r>
          </a:p>
          <a:p>
            <a:r>
              <a:rPr lang="ru-RU" dirty="0"/>
              <a:t>Есть внутренние проблемы, которые надо решать на стратегическом уровне</a:t>
            </a:r>
          </a:p>
          <a:p>
            <a:r>
              <a:rPr lang="ru-RU" dirty="0"/>
              <a:t>Существенно изменились внешние условия, старое стратегическое видение не работает</a:t>
            </a:r>
          </a:p>
          <a:p>
            <a:r>
              <a:rPr lang="ru-RU" dirty="0"/>
              <a:t>Есть видение будущего (часто инспирированное стейкхолдерами), нужна дорога к этому будущему</a:t>
            </a:r>
          </a:p>
          <a:p>
            <a:r>
              <a:rPr lang="ru-RU" dirty="0"/>
              <a:t>Происходит, (по каким-то причинам), серьезная реструктуризация организации</a:t>
            </a:r>
          </a:p>
          <a:p>
            <a:r>
              <a:rPr lang="ru-RU" dirty="0"/>
              <a:t>Появились дополнительные виды деятельности, которые не предусмотрены старыми стратегиями и планами</a:t>
            </a:r>
          </a:p>
          <a:p>
            <a:endParaRPr lang="ru-RU" dirty="0"/>
          </a:p>
        </p:txBody>
      </p:sp>
    </p:spTree>
    <p:extLst>
      <p:ext uri="{BB962C8B-B14F-4D97-AF65-F5344CB8AC3E}">
        <p14:creationId xmlns:p14="http://schemas.microsoft.com/office/powerpoint/2010/main" val="1046771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1FD835-A08B-E866-691E-59ACADB7D9BA}"/>
              </a:ext>
            </a:extLst>
          </p:cNvPr>
          <p:cNvSpPr>
            <a:spLocks noGrp="1"/>
          </p:cNvSpPr>
          <p:nvPr>
            <p:ph type="title"/>
          </p:nvPr>
        </p:nvSpPr>
        <p:spPr/>
        <p:txBody>
          <a:bodyPr/>
          <a:lstStyle/>
          <a:p>
            <a:r>
              <a:rPr lang="ru-RU" dirty="0"/>
              <a:t>Бизнес-процессы реализации стратегии</a:t>
            </a:r>
          </a:p>
        </p:txBody>
      </p:sp>
      <p:sp>
        <p:nvSpPr>
          <p:cNvPr id="3" name="Объект 2">
            <a:extLst>
              <a:ext uri="{FF2B5EF4-FFF2-40B4-BE49-F238E27FC236}">
                <a16:creationId xmlns:a16="http://schemas.microsoft.com/office/drawing/2014/main" id="{7D3F956A-4CB8-434C-3DBB-413A9DB2147F}"/>
              </a:ext>
            </a:extLst>
          </p:cNvPr>
          <p:cNvSpPr>
            <a:spLocks noGrp="1"/>
          </p:cNvSpPr>
          <p:nvPr>
            <p:ph idx="1"/>
          </p:nvPr>
        </p:nvSpPr>
        <p:spPr>
          <a:xfrm>
            <a:off x="966020" y="1458298"/>
            <a:ext cx="10515600" cy="5034577"/>
          </a:xfrm>
        </p:spPr>
        <p:txBody>
          <a:bodyPr>
            <a:normAutofit lnSpcReduction="10000"/>
          </a:bodyPr>
          <a:lstStyle/>
          <a:p>
            <a:pPr>
              <a:lnSpc>
                <a:spcPct val="107000"/>
              </a:lnSpc>
              <a:spcBef>
                <a:spcPts val="1400"/>
              </a:spcBef>
              <a:spcAft>
                <a:spcPts val="400"/>
              </a:spcAft>
            </a:pPr>
            <a:r>
              <a:rPr lang="ru-RU" sz="2400" b="1" dirty="0">
                <a:solidFill>
                  <a:srgbClr val="4472C4"/>
                </a:solidFill>
                <a:effectLst/>
                <a:latin typeface="Calibri" panose="020F0502020204030204" pitchFamily="34" charset="0"/>
                <a:ea typeface="Calibri" panose="020F0502020204030204" pitchFamily="34" charset="0"/>
              </a:rPr>
              <a:t>Процесс формирования тематик прикладных НИОКР</a:t>
            </a:r>
          </a:p>
          <a:p>
            <a:pPr>
              <a:lnSpc>
                <a:spcPct val="107000"/>
              </a:lnSpc>
              <a:spcBef>
                <a:spcPts val="1400"/>
              </a:spcBef>
              <a:spcAft>
                <a:spcPts val="400"/>
              </a:spcAft>
            </a:pPr>
            <a:r>
              <a:rPr lang="ru-RU" sz="2400" b="1" dirty="0">
                <a:solidFill>
                  <a:srgbClr val="4472C4"/>
                </a:solidFill>
                <a:effectLst/>
                <a:latin typeface="Calibri" panose="020F0502020204030204" pitchFamily="34" charset="0"/>
                <a:ea typeface="Calibri" panose="020F0502020204030204" pitchFamily="34" charset="0"/>
              </a:rPr>
              <a:t>Процесс коммерциализации в целом</a:t>
            </a:r>
          </a:p>
          <a:p>
            <a:pPr lvl="1">
              <a:lnSpc>
                <a:spcPct val="107000"/>
              </a:lnSpc>
              <a:spcBef>
                <a:spcPts val="1400"/>
              </a:spcBef>
              <a:spcAft>
                <a:spcPts val="400"/>
              </a:spcAft>
            </a:pPr>
            <a:r>
              <a:rPr lang="ru-RU" sz="1800" b="1" dirty="0">
                <a:solidFill>
                  <a:srgbClr val="4472C4"/>
                </a:solidFill>
                <a:effectLst/>
                <a:latin typeface="Calibri" panose="020F0502020204030204" pitchFamily="34" charset="0"/>
                <a:ea typeface="Calibri" panose="020F0502020204030204" pitchFamily="34" charset="0"/>
              </a:rPr>
              <a:t>Процесс выявления потенциально </a:t>
            </a:r>
            <a:r>
              <a:rPr lang="ru-RU" sz="1800" b="1" dirty="0" err="1">
                <a:solidFill>
                  <a:srgbClr val="4472C4"/>
                </a:solidFill>
                <a:effectLst/>
                <a:latin typeface="Calibri" panose="020F0502020204030204" pitchFamily="34" charset="0"/>
                <a:ea typeface="Calibri" panose="020F0502020204030204" pitchFamily="34" charset="0"/>
              </a:rPr>
              <a:t>коммерциализуемых</a:t>
            </a:r>
            <a:r>
              <a:rPr lang="ru-RU" sz="1800" b="1" dirty="0">
                <a:solidFill>
                  <a:srgbClr val="4472C4"/>
                </a:solidFill>
                <a:effectLst/>
                <a:latin typeface="Calibri" panose="020F0502020204030204" pitchFamily="34" charset="0"/>
                <a:ea typeface="Calibri" panose="020F0502020204030204" pitchFamily="34" charset="0"/>
              </a:rPr>
              <a:t> разработок</a:t>
            </a:r>
          </a:p>
          <a:p>
            <a:pPr lvl="1">
              <a:lnSpc>
                <a:spcPct val="107000"/>
              </a:lnSpc>
              <a:spcBef>
                <a:spcPts val="1400"/>
              </a:spcBef>
              <a:spcAft>
                <a:spcPts val="400"/>
              </a:spcAft>
            </a:pPr>
            <a:r>
              <a:rPr lang="ru-RU" sz="1800" b="1" dirty="0">
                <a:solidFill>
                  <a:srgbClr val="4472C4"/>
                </a:solidFill>
                <a:effectLst/>
                <a:latin typeface="Calibri" panose="020F0502020204030204" pitchFamily="34" charset="0"/>
                <a:ea typeface="Calibri" panose="020F0502020204030204" pitchFamily="34" charset="0"/>
              </a:rPr>
              <a:t>Процесс оценки коммерческого потенциала разработок</a:t>
            </a:r>
          </a:p>
          <a:p>
            <a:pPr lvl="1">
              <a:lnSpc>
                <a:spcPct val="107000"/>
              </a:lnSpc>
              <a:spcBef>
                <a:spcPts val="1400"/>
              </a:spcBef>
              <a:spcAft>
                <a:spcPts val="400"/>
              </a:spcAft>
            </a:pPr>
            <a:r>
              <a:rPr lang="ru-RU" sz="1800" b="1" dirty="0">
                <a:solidFill>
                  <a:srgbClr val="4472C4"/>
                </a:solidFill>
                <a:effectLst/>
                <a:latin typeface="Calibri" panose="020F0502020204030204" pitchFamily="34" charset="0"/>
                <a:ea typeface="Calibri" panose="020F0502020204030204" pitchFamily="34" charset="0"/>
              </a:rPr>
              <a:t>Процесс выработки стратегий коммерциализации отдельных разработок и портфеля РИД в целом, включая охрану прав на РИД</a:t>
            </a:r>
          </a:p>
          <a:p>
            <a:pPr lvl="1">
              <a:lnSpc>
                <a:spcPct val="107000"/>
              </a:lnSpc>
              <a:spcBef>
                <a:spcPts val="1400"/>
              </a:spcBef>
              <a:spcAft>
                <a:spcPts val="400"/>
              </a:spcAft>
            </a:pPr>
            <a:r>
              <a:rPr lang="ru-RU" sz="1800" b="1" dirty="0">
                <a:solidFill>
                  <a:srgbClr val="4472C4"/>
                </a:solidFill>
                <a:effectLst/>
                <a:latin typeface="Calibri" panose="020F0502020204030204" pitchFamily="34" charset="0"/>
                <a:ea typeface="Calibri" panose="020F0502020204030204" pitchFamily="34" charset="0"/>
              </a:rPr>
              <a:t>Процесс реализации проектов коммерциализации</a:t>
            </a:r>
          </a:p>
          <a:p>
            <a:pPr>
              <a:lnSpc>
                <a:spcPct val="107000"/>
              </a:lnSpc>
              <a:spcBef>
                <a:spcPts val="1400"/>
              </a:spcBef>
              <a:spcAft>
                <a:spcPts val="400"/>
              </a:spcAft>
            </a:pPr>
            <a:r>
              <a:rPr lang="ru-RU" sz="2400" b="1" dirty="0">
                <a:solidFill>
                  <a:srgbClr val="4472C4"/>
                </a:solidFill>
                <a:effectLst/>
                <a:latin typeface="Calibri" panose="020F0502020204030204" pitchFamily="34" charset="0"/>
                <a:ea typeface="Calibri" panose="020F0502020204030204" pitchFamily="34" charset="0"/>
              </a:rPr>
              <a:t>Процесс работы с потенциальными и существующими внешними заказчиками</a:t>
            </a:r>
          </a:p>
          <a:p>
            <a:pPr>
              <a:lnSpc>
                <a:spcPct val="107000"/>
              </a:lnSpc>
              <a:spcBef>
                <a:spcPts val="1400"/>
              </a:spcBef>
              <a:spcAft>
                <a:spcPts val="400"/>
              </a:spcAft>
            </a:pPr>
            <a:r>
              <a:rPr lang="ru-RU" sz="2400" b="1" dirty="0">
                <a:solidFill>
                  <a:srgbClr val="4472C4"/>
                </a:solidFill>
                <a:effectLst/>
                <a:latin typeface="Calibri" panose="020F0502020204030204" pitchFamily="34" charset="0"/>
                <a:ea typeface="Calibri" panose="020F0502020204030204" pitchFamily="34" charset="0"/>
              </a:rPr>
              <a:t>Процесс формирования и осуществления партнерств</a:t>
            </a:r>
          </a:p>
          <a:p>
            <a:endParaRPr lang="ru-RU" sz="3600" dirty="0"/>
          </a:p>
        </p:txBody>
      </p:sp>
    </p:spTree>
    <p:extLst>
      <p:ext uri="{BB962C8B-B14F-4D97-AF65-F5344CB8AC3E}">
        <p14:creationId xmlns:p14="http://schemas.microsoft.com/office/powerpoint/2010/main" val="1393022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A8969AD-13FC-090A-25A1-AE609827BE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1148" y="0"/>
            <a:ext cx="10291020" cy="6858000"/>
          </a:xfrm>
          <a:prstGeom prst="rect">
            <a:avLst/>
          </a:prstGeom>
        </p:spPr>
      </p:pic>
      <p:sp>
        <p:nvSpPr>
          <p:cNvPr id="2" name="Заголовок 1">
            <a:extLst>
              <a:ext uri="{FF2B5EF4-FFF2-40B4-BE49-F238E27FC236}">
                <a16:creationId xmlns:a16="http://schemas.microsoft.com/office/drawing/2014/main" id="{EF67AC78-51CE-3B2C-6F01-4D94FD7825A4}"/>
              </a:ext>
            </a:extLst>
          </p:cNvPr>
          <p:cNvSpPr>
            <a:spLocks noGrp="1"/>
          </p:cNvSpPr>
          <p:nvPr>
            <p:ph type="title"/>
          </p:nvPr>
        </p:nvSpPr>
        <p:spPr>
          <a:xfrm>
            <a:off x="16626" y="768350"/>
            <a:ext cx="4688378" cy="1777711"/>
          </a:xfrm>
        </p:spPr>
        <p:txBody>
          <a:bodyPr>
            <a:normAutofit fontScale="90000"/>
          </a:bodyPr>
          <a:lstStyle/>
          <a:p>
            <a:pPr algn="ctr"/>
            <a:r>
              <a:rPr lang="en-US" dirty="0"/>
              <a:t>Thank</a:t>
            </a:r>
            <a:r>
              <a:rPr lang="en-US" dirty="0">
                <a:solidFill>
                  <a:schemeClr val="bg1"/>
                </a:solidFill>
              </a:rPr>
              <a:t>s for your </a:t>
            </a:r>
            <a:r>
              <a:rPr lang="en-US" dirty="0"/>
              <a:t>att</a:t>
            </a:r>
            <a:r>
              <a:rPr lang="en-US" dirty="0">
                <a:solidFill>
                  <a:schemeClr val="bg1"/>
                </a:solidFill>
              </a:rPr>
              <a:t>ention</a:t>
            </a:r>
            <a:br>
              <a:rPr lang="en-US" dirty="0">
                <a:solidFill>
                  <a:schemeClr val="bg1"/>
                </a:solidFill>
              </a:rPr>
            </a:br>
            <a:r>
              <a:rPr lang="en-US" dirty="0"/>
              <a:t>Que</a:t>
            </a:r>
            <a:r>
              <a:rPr lang="en-US" dirty="0">
                <a:solidFill>
                  <a:schemeClr val="bg1"/>
                </a:solidFill>
              </a:rPr>
              <a:t>stions?</a:t>
            </a:r>
            <a:endParaRPr lang="ru-RU" dirty="0">
              <a:solidFill>
                <a:schemeClr val="bg1"/>
              </a:solidFill>
            </a:endParaRPr>
          </a:p>
        </p:txBody>
      </p:sp>
      <p:sp>
        <p:nvSpPr>
          <p:cNvPr id="3" name="Текст 2">
            <a:extLst>
              <a:ext uri="{FF2B5EF4-FFF2-40B4-BE49-F238E27FC236}">
                <a16:creationId xmlns:a16="http://schemas.microsoft.com/office/drawing/2014/main" id="{10437B47-5B61-FB19-5374-61D6AE18544E}"/>
              </a:ext>
            </a:extLst>
          </p:cNvPr>
          <p:cNvSpPr>
            <a:spLocks noGrp="1"/>
          </p:cNvSpPr>
          <p:nvPr>
            <p:ph type="body" idx="1"/>
          </p:nvPr>
        </p:nvSpPr>
        <p:spPr>
          <a:xfrm>
            <a:off x="350514" y="5196292"/>
            <a:ext cx="5047394" cy="1500187"/>
          </a:xfrm>
        </p:spPr>
        <p:txBody>
          <a:bodyPr>
            <a:normAutofit/>
          </a:bodyPr>
          <a:lstStyle/>
          <a:p>
            <a:r>
              <a:rPr lang="ru-RU" dirty="0">
                <a:solidFill>
                  <a:schemeClr val="tx1"/>
                </a:solidFill>
              </a:rPr>
              <a:t>Игорь Рож</a:t>
            </a:r>
            <a:r>
              <a:rPr lang="ru-RU" dirty="0">
                <a:solidFill>
                  <a:schemeClr val="bg1"/>
                </a:solidFill>
              </a:rPr>
              <a:t>дественский</a:t>
            </a:r>
            <a:r>
              <a:rPr lang="en-US" dirty="0">
                <a:solidFill>
                  <a:schemeClr val="bg1"/>
                </a:solidFill>
              </a:rPr>
              <a:t>, PhD,</a:t>
            </a:r>
            <a:r>
              <a:rPr lang="ru-RU" dirty="0">
                <a:solidFill>
                  <a:schemeClr val="bg1"/>
                </a:solidFill>
              </a:rPr>
              <a:t> </a:t>
            </a:r>
            <a:r>
              <a:rPr lang="en-US" dirty="0">
                <a:solidFill>
                  <a:schemeClr val="bg1"/>
                </a:solidFill>
              </a:rPr>
              <a:t>PhD</a:t>
            </a:r>
          </a:p>
          <a:p>
            <a:r>
              <a:rPr lang="en-US" dirty="0">
                <a:solidFill>
                  <a:schemeClr val="tx1"/>
                </a:solidFill>
              </a:rPr>
              <a:t>+79219788</a:t>
            </a:r>
            <a:r>
              <a:rPr lang="en-US" dirty="0">
                <a:solidFill>
                  <a:schemeClr val="bg1"/>
                </a:solidFill>
              </a:rPr>
              <a:t>920 (WhatsApp)</a:t>
            </a:r>
          </a:p>
          <a:p>
            <a:r>
              <a:rPr lang="en-US" dirty="0">
                <a:solidFill>
                  <a:schemeClr val="tx1"/>
                </a:solidFill>
              </a:rPr>
              <a:t>irojdest@g</a:t>
            </a:r>
            <a:r>
              <a:rPr lang="en-US" dirty="0">
                <a:solidFill>
                  <a:schemeClr val="bg1"/>
                </a:solidFill>
              </a:rPr>
              <a:t>mail.com</a:t>
            </a:r>
            <a:endParaRPr lang="ru-RU" dirty="0">
              <a:solidFill>
                <a:schemeClr val="bg1"/>
              </a:solidFill>
            </a:endParaRPr>
          </a:p>
        </p:txBody>
      </p:sp>
    </p:spTree>
    <p:extLst>
      <p:ext uri="{BB962C8B-B14F-4D97-AF65-F5344CB8AC3E}">
        <p14:creationId xmlns:p14="http://schemas.microsoft.com/office/powerpoint/2010/main" val="3329882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BEACF7E-5B04-4B07-8391-25926F8170E4}"/>
              </a:ext>
            </a:extLst>
          </p:cNvPr>
          <p:cNvSpPr>
            <a:spLocks noGrp="1"/>
          </p:cNvSpPr>
          <p:nvPr>
            <p:ph idx="1"/>
          </p:nvPr>
        </p:nvSpPr>
        <p:spPr>
          <a:xfrm>
            <a:off x="501445" y="1386348"/>
            <a:ext cx="11385755" cy="5338918"/>
          </a:xfrm>
        </p:spPr>
        <p:txBody>
          <a:bodyPr>
            <a:normAutofit fontScale="77500" lnSpcReduction="20000"/>
          </a:bodyPr>
          <a:lstStyle/>
          <a:p>
            <a:pPr>
              <a:lnSpc>
                <a:spcPct val="170000"/>
              </a:lnSpc>
            </a:pPr>
            <a:r>
              <a:rPr lang="ru-RU" dirty="0"/>
              <a:t>Стратегическое планирование – это формальное рассмотрение будущего курса развития системы (территории, организации,  компании,…).</a:t>
            </a:r>
          </a:p>
          <a:p>
            <a:pPr>
              <a:lnSpc>
                <a:spcPct val="170000"/>
              </a:lnSpc>
            </a:pPr>
            <a:r>
              <a:rPr lang="ru-RU" dirty="0"/>
              <a:t>Кто мы сейчас и что мы делаем? (анализ  исходной ситуации)</a:t>
            </a:r>
          </a:p>
          <a:p>
            <a:pPr>
              <a:lnSpc>
                <a:spcPct val="170000"/>
              </a:lnSpc>
            </a:pPr>
            <a:r>
              <a:rPr lang="ru-RU" dirty="0"/>
              <a:t>Зачем мы существуем</a:t>
            </a:r>
            <a:r>
              <a:rPr lang="en-US" dirty="0"/>
              <a:t>/</a:t>
            </a:r>
            <a:r>
              <a:rPr lang="ru-RU" dirty="0"/>
              <a:t>делаем</a:t>
            </a:r>
            <a:r>
              <a:rPr lang="en-US" dirty="0"/>
              <a:t> </a:t>
            </a:r>
            <a:r>
              <a:rPr lang="ru-RU" dirty="0"/>
              <a:t>то, что делаем? (миссия, ценности) </a:t>
            </a:r>
          </a:p>
          <a:p>
            <a:pPr>
              <a:lnSpc>
                <a:spcPct val="170000"/>
              </a:lnSpc>
            </a:pPr>
            <a:r>
              <a:rPr lang="ru-RU" dirty="0"/>
              <a:t>Для кого мы существуем</a:t>
            </a:r>
            <a:r>
              <a:rPr lang="en-US" dirty="0"/>
              <a:t>/</a:t>
            </a:r>
            <a:r>
              <a:rPr lang="ru-RU" dirty="0"/>
              <a:t>делаем? (стейкхолдеры)</a:t>
            </a:r>
          </a:p>
          <a:p>
            <a:pPr>
              <a:lnSpc>
                <a:spcPct val="170000"/>
              </a:lnSpc>
            </a:pPr>
            <a:r>
              <a:rPr lang="ru-RU" dirty="0"/>
              <a:t>Куда мы стремимся? (видение, замыслы)</a:t>
            </a:r>
          </a:p>
          <a:p>
            <a:pPr>
              <a:lnSpc>
                <a:spcPct val="170000"/>
              </a:lnSpc>
            </a:pPr>
            <a:r>
              <a:rPr lang="ru-RU" dirty="0"/>
              <a:t>Как нам туда  попасть? (стратегический план, программы, проекты)</a:t>
            </a:r>
          </a:p>
          <a:p>
            <a:pPr>
              <a:lnSpc>
                <a:spcPct val="170000"/>
              </a:lnSpc>
            </a:pPr>
            <a:r>
              <a:rPr lang="ru-RU" dirty="0"/>
              <a:t>Что для этого надо сделать (цели, задачи)</a:t>
            </a:r>
            <a:br>
              <a:rPr lang="ru-RU" dirty="0"/>
            </a:br>
            <a:endParaRPr lang="ru-RU" dirty="0"/>
          </a:p>
        </p:txBody>
      </p:sp>
      <p:sp>
        <p:nvSpPr>
          <p:cNvPr id="6" name="Прямоугольник 5">
            <a:extLst>
              <a:ext uri="{FF2B5EF4-FFF2-40B4-BE49-F238E27FC236}">
                <a16:creationId xmlns:a16="http://schemas.microsoft.com/office/drawing/2014/main" id="{567ED571-C9F1-4B2E-A5D2-5A381868C239}"/>
              </a:ext>
            </a:extLst>
          </p:cNvPr>
          <p:cNvSpPr/>
          <p:nvPr/>
        </p:nvSpPr>
        <p:spPr>
          <a:xfrm>
            <a:off x="3581499" y="6355934"/>
            <a:ext cx="7617919" cy="369332"/>
          </a:xfrm>
          <a:prstGeom prst="rect">
            <a:avLst/>
          </a:prstGeom>
        </p:spPr>
        <p:txBody>
          <a:bodyPr wrap="none">
            <a:spAutoFit/>
          </a:bodyPr>
          <a:lstStyle/>
          <a:p>
            <a:r>
              <a:rPr lang="ru-RU" dirty="0"/>
              <a:t>Адаптировано по http://business.damotvet.ru/strategic-planning/929852.htm</a:t>
            </a:r>
          </a:p>
        </p:txBody>
      </p:sp>
      <p:sp>
        <p:nvSpPr>
          <p:cNvPr id="7" name="Прямоугольник 6">
            <a:extLst>
              <a:ext uri="{FF2B5EF4-FFF2-40B4-BE49-F238E27FC236}">
                <a16:creationId xmlns:a16="http://schemas.microsoft.com/office/drawing/2014/main" id="{36B234EF-E6EA-4F9B-9735-205D8AAAFC74}"/>
              </a:ext>
            </a:extLst>
          </p:cNvPr>
          <p:cNvSpPr/>
          <p:nvPr/>
        </p:nvSpPr>
        <p:spPr>
          <a:xfrm>
            <a:off x="196644" y="132734"/>
            <a:ext cx="11690555" cy="769441"/>
          </a:xfrm>
          <a:prstGeom prst="rect">
            <a:avLst/>
          </a:prstGeom>
        </p:spPr>
        <p:txBody>
          <a:bodyPr wrap="square">
            <a:spAutoFit/>
          </a:bodyPr>
          <a:lstStyle/>
          <a:p>
            <a:r>
              <a:rPr lang="ru-RU" sz="4400" dirty="0">
                <a:latin typeface="+mj-lt"/>
              </a:rPr>
              <a:t>Чем является стратегическое планирование</a:t>
            </a:r>
          </a:p>
        </p:txBody>
      </p:sp>
    </p:spTree>
    <p:extLst>
      <p:ext uri="{BB962C8B-B14F-4D97-AF65-F5344CB8AC3E}">
        <p14:creationId xmlns:p14="http://schemas.microsoft.com/office/powerpoint/2010/main" val="6398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BEACF7E-5B04-4B07-8391-25926F8170E4}"/>
              </a:ext>
            </a:extLst>
          </p:cNvPr>
          <p:cNvSpPr>
            <a:spLocks noGrp="1"/>
          </p:cNvSpPr>
          <p:nvPr>
            <p:ph idx="1"/>
          </p:nvPr>
        </p:nvSpPr>
        <p:spPr>
          <a:xfrm>
            <a:off x="501445" y="1579284"/>
            <a:ext cx="11385755" cy="5145982"/>
          </a:xfrm>
        </p:spPr>
        <p:txBody>
          <a:bodyPr>
            <a:normAutofit/>
          </a:bodyPr>
          <a:lstStyle/>
          <a:p>
            <a:pPr>
              <a:lnSpc>
                <a:spcPct val="170000"/>
              </a:lnSpc>
            </a:pPr>
            <a:r>
              <a:rPr lang="ru-RU" dirty="0"/>
              <a:t>Инструментом прогнозирования. </a:t>
            </a:r>
          </a:p>
          <a:p>
            <a:pPr>
              <a:lnSpc>
                <a:spcPct val="170000"/>
              </a:lnSpc>
            </a:pPr>
            <a:r>
              <a:rPr lang="ru-RU" dirty="0"/>
              <a:t>Операционным планом действий</a:t>
            </a:r>
          </a:p>
          <a:p>
            <a:pPr>
              <a:lnSpc>
                <a:spcPct val="170000"/>
              </a:lnSpc>
            </a:pPr>
            <a:r>
              <a:rPr lang="ru-RU" dirty="0"/>
              <a:t>Средством снижения рисков</a:t>
            </a:r>
          </a:p>
        </p:txBody>
      </p:sp>
      <p:sp>
        <p:nvSpPr>
          <p:cNvPr id="6" name="Прямоугольник 5">
            <a:extLst>
              <a:ext uri="{FF2B5EF4-FFF2-40B4-BE49-F238E27FC236}">
                <a16:creationId xmlns:a16="http://schemas.microsoft.com/office/drawing/2014/main" id="{567ED571-C9F1-4B2E-A5D2-5A381868C239}"/>
              </a:ext>
            </a:extLst>
          </p:cNvPr>
          <p:cNvSpPr/>
          <p:nvPr/>
        </p:nvSpPr>
        <p:spPr>
          <a:xfrm>
            <a:off x="5926611" y="6488668"/>
            <a:ext cx="5853013" cy="369332"/>
          </a:xfrm>
          <a:prstGeom prst="rect">
            <a:avLst/>
          </a:prstGeom>
        </p:spPr>
        <p:txBody>
          <a:bodyPr wrap="none">
            <a:spAutoFit/>
          </a:bodyPr>
          <a:lstStyle/>
          <a:p>
            <a:r>
              <a:rPr lang="ru-RU" dirty="0"/>
              <a:t>http://business.damotvet.ru/strategic-planning/929852.htm</a:t>
            </a:r>
          </a:p>
        </p:txBody>
      </p:sp>
      <p:sp>
        <p:nvSpPr>
          <p:cNvPr id="2" name="Прямоугольник 1">
            <a:extLst>
              <a:ext uri="{FF2B5EF4-FFF2-40B4-BE49-F238E27FC236}">
                <a16:creationId xmlns:a16="http://schemas.microsoft.com/office/drawing/2014/main" id="{51DB9431-1E4E-498B-9831-3652E8663524}"/>
              </a:ext>
            </a:extLst>
          </p:cNvPr>
          <p:cNvSpPr/>
          <p:nvPr/>
        </p:nvSpPr>
        <p:spPr>
          <a:xfrm>
            <a:off x="196645" y="132734"/>
            <a:ext cx="8549149" cy="1446550"/>
          </a:xfrm>
          <a:prstGeom prst="rect">
            <a:avLst/>
          </a:prstGeom>
        </p:spPr>
        <p:txBody>
          <a:bodyPr wrap="square">
            <a:spAutoFit/>
          </a:bodyPr>
          <a:lstStyle/>
          <a:p>
            <a:r>
              <a:rPr lang="ru-RU" sz="4400" dirty="0">
                <a:latin typeface="+mj-lt"/>
              </a:rPr>
              <a:t>Чем стратегическое планирование НЕ является</a:t>
            </a:r>
          </a:p>
        </p:txBody>
      </p:sp>
    </p:spTree>
    <p:extLst>
      <p:ext uri="{BB962C8B-B14F-4D97-AF65-F5344CB8AC3E}">
        <p14:creationId xmlns:p14="http://schemas.microsoft.com/office/powerpoint/2010/main" val="1719343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Ð¡ÑÐµÐ¼Ð°">
            <a:extLst>
              <a:ext uri="{FF2B5EF4-FFF2-40B4-BE49-F238E27FC236}">
                <a16:creationId xmlns:a16="http://schemas.microsoft.com/office/drawing/2014/main" id="{D25E6C75-45F0-488E-9936-9E5F116411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23875"/>
            <a:ext cx="9144000" cy="581025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a:extLst>
              <a:ext uri="{FF2B5EF4-FFF2-40B4-BE49-F238E27FC236}">
                <a16:creationId xmlns:a16="http://schemas.microsoft.com/office/drawing/2014/main" id="{5CAC581B-CA1C-4FED-A15B-3AF71D5EFF81}"/>
              </a:ext>
            </a:extLst>
          </p:cNvPr>
          <p:cNvSpPr/>
          <p:nvPr/>
        </p:nvSpPr>
        <p:spPr>
          <a:xfrm>
            <a:off x="2650765" y="5964793"/>
            <a:ext cx="5556970" cy="369332"/>
          </a:xfrm>
          <a:prstGeom prst="rect">
            <a:avLst/>
          </a:prstGeom>
        </p:spPr>
        <p:txBody>
          <a:bodyPr wrap="none">
            <a:spAutoFit/>
          </a:bodyPr>
          <a:lstStyle/>
          <a:p>
            <a:r>
              <a:rPr lang="ru-RU" dirty="0"/>
              <a:t>https://reshanov.com/blog/kak-dostigat-svoix-czelej.html</a:t>
            </a:r>
          </a:p>
        </p:txBody>
      </p:sp>
      <p:sp>
        <p:nvSpPr>
          <p:cNvPr id="3" name="TextBox 2">
            <a:extLst>
              <a:ext uri="{FF2B5EF4-FFF2-40B4-BE49-F238E27FC236}">
                <a16:creationId xmlns:a16="http://schemas.microsoft.com/office/drawing/2014/main" id="{E0E69400-A4D3-696C-9F4F-76A70B2D7F5D}"/>
              </a:ext>
            </a:extLst>
          </p:cNvPr>
          <p:cNvSpPr txBox="1"/>
          <p:nvPr/>
        </p:nvSpPr>
        <p:spPr>
          <a:xfrm>
            <a:off x="4518212" y="1047206"/>
            <a:ext cx="4142224" cy="369332"/>
          </a:xfrm>
          <a:prstGeom prst="rect">
            <a:avLst/>
          </a:prstGeom>
          <a:noFill/>
        </p:spPr>
        <p:txBody>
          <a:bodyPr wrap="none" rtlCol="0">
            <a:spAutoFit/>
          </a:bodyPr>
          <a:lstStyle/>
          <a:p>
            <a:r>
              <a:rPr lang="ru-RU" dirty="0">
                <a:solidFill>
                  <a:schemeClr val="accent3">
                    <a:lumMod val="40000"/>
                    <a:lumOff val="60000"/>
                  </a:schemeClr>
                </a:solidFill>
              </a:rPr>
              <a:t>Как мы будем выглядеть в результате?</a:t>
            </a:r>
          </a:p>
        </p:txBody>
      </p:sp>
      <p:sp>
        <p:nvSpPr>
          <p:cNvPr id="4" name="TextBox 3">
            <a:extLst>
              <a:ext uri="{FF2B5EF4-FFF2-40B4-BE49-F238E27FC236}">
                <a16:creationId xmlns:a16="http://schemas.microsoft.com/office/drawing/2014/main" id="{BB86D82D-0283-DE8E-B695-6A6714A2BF19}"/>
              </a:ext>
            </a:extLst>
          </p:cNvPr>
          <p:cNvSpPr txBox="1"/>
          <p:nvPr/>
        </p:nvSpPr>
        <p:spPr>
          <a:xfrm>
            <a:off x="4774826" y="1764384"/>
            <a:ext cx="4116576" cy="369332"/>
          </a:xfrm>
          <a:prstGeom prst="rect">
            <a:avLst/>
          </a:prstGeom>
          <a:noFill/>
        </p:spPr>
        <p:txBody>
          <a:bodyPr wrap="none" rtlCol="0">
            <a:spAutoFit/>
          </a:bodyPr>
          <a:lstStyle/>
          <a:p>
            <a:r>
              <a:rPr lang="ru-RU" dirty="0">
                <a:solidFill>
                  <a:schemeClr val="accent3">
                    <a:lumMod val="60000"/>
                    <a:lumOff val="40000"/>
                  </a:schemeClr>
                </a:solidFill>
              </a:rPr>
              <a:t>Как мы будем двигаться к результату?</a:t>
            </a:r>
          </a:p>
        </p:txBody>
      </p:sp>
      <p:sp>
        <p:nvSpPr>
          <p:cNvPr id="5" name="TextBox 4">
            <a:extLst>
              <a:ext uri="{FF2B5EF4-FFF2-40B4-BE49-F238E27FC236}">
                <a16:creationId xmlns:a16="http://schemas.microsoft.com/office/drawing/2014/main" id="{171A86AB-0BB8-3058-5D67-28B834602C08}"/>
              </a:ext>
            </a:extLst>
          </p:cNvPr>
          <p:cNvSpPr txBox="1"/>
          <p:nvPr/>
        </p:nvSpPr>
        <p:spPr>
          <a:xfrm>
            <a:off x="5010468" y="2416729"/>
            <a:ext cx="3880934" cy="369332"/>
          </a:xfrm>
          <a:prstGeom prst="rect">
            <a:avLst/>
          </a:prstGeom>
          <a:noFill/>
        </p:spPr>
        <p:txBody>
          <a:bodyPr wrap="none" rtlCol="0">
            <a:spAutoFit/>
          </a:bodyPr>
          <a:lstStyle/>
          <a:p>
            <a:r>
              <a:rPr lang="ru-RU" dirty="0">
                <a:solidFill>
                  <a:schemeClr val="accent6">
                    <a:lumMod val="75000"/>
                  </a:schemeClr>
                </a:solidFill>
              </a:rPr>
              <a:t>Измеримые результаты прогресса</a:t>
            </a:r>
          </a:p>
        </p:txBody>
      </p:sp>
      <p:sp>
        <p:nvSpPr>
          <p:cNvPr id="6" name="TextBox 5">
            <a:extLst>
              <a:ext uri="{FF2B5EF4-FFF2-40B4-BE49-F238E27FC236}">
                <a16:creationId xmlns:a16="http://schemas.microsoft.com/office/drawing/2014/main" id="{FC9F110A-006D-1BB5-C25A-C6EE9D62E822}"/>
              </a:ext>
            </a:extLst>
          </p:cNvPr>
          <p:cNvSpPr txBox="1"/>
          <p:nvPr/>
        </p:nvSpPr>
        <p:spPr>
          <a:xfrm>
            <a:off x="5532537" y="3374225"/>
            <a:ext cx="3064616" cy="646331"/>
          </a:xfrm>
          <a:prstGeom prst="rect">
            <a:avLst/>
          </a:prstGeom>
          <a:noFill/>
        </p:spPr>
        <p:txBody>
          <a:bodyPr wrap="square" rtlCol="0">
            <a:spAutoFit/>
          </a:bodyPr>
          <a:lstStyle/>
          <a:p>
            <a:r>
              <a:rPr lang="ru-RU" dirty="0">
                <a:solidFill>
                  <a:schemeClr val="accent6">
                    <a:lumMod val="50000"/>
                  </a:schemeClr>
                </a:solidFill>
              </a:rPr>
              <a:t>Действия для достижения целей</a:t>
            </a:r>
          </a:p>
        </p:txBody>
      </p:sp>
    </p:spTree>
    <p:extLst>
      <p:ext uri="{BB962C8B-B14F-4D97-AF65-F5344CB8AC3E}">
        <p14:creationId xmlns:p14="http://schemas.microsoft.com/office/powerpoint/2010/main" val="2649811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BEACF7E-5B04-4B07-8391-25926F8170E4}"/>
              </a:ext>
            </a:extLst>
          </p:cNvPr>
          <p:cNvSpPr>
            <a:spLocks noGrp="1"/>
          </p:cNvSpPr>
          <p:nvPr>
            <p:ph idx="1"/>
          </p:nvPr>
        </p:nvSpPr>
        <p:spPr>
          <a:xfrm>
            <a:off x="501445" y="596999"/>
            <a:ext cx="11385755" cy="5943601"/>
          </a:xfrm>
        </p:spPr>
        <p:txBody>
          <a:bodyPr>
            <a:normAutofit fontScale="85000" lnSpcReduction="20000"/>
          </a:bodyPr>
          <a:lstStyle/>
          <a:p>
            <a:pPr>
              <a:lnSpc>
                <a:spcPct val="170000"/>
              </a:lnSpc>
            </a:pPr>
            <a:r>
              <a:rPr lang="ru-RU" dirty="0"/>
              <a:t>Отправной точкой процесса стратегического планирования является </a:t>
            </a:r>
            <a:r>
              <a:rPr lang="ru-RU" b="1" dirty="0"/>
              <a:t>видение</a:t>
            </a:r>
            <a:r>
              <a:rPr lang="ru-RU" dirty="0"/>
              <a:t> организации. Видение определяет то, где организация желает находиться в будущем. </a:t>
            </a:r>
          </a:p>
          <a:p>
            <a:pPr>
              <a:lnSpc>
                <a:spcPct val="170000"/>
              </a:lnSpc>
            </a:pPr>
            <a:r>
              <a:rPr lang="ru-RU" b="1" dirty="0"/>
              <a:t>Миссия </a:t>
            </a:r>
            <a:r>
              <a:rPr lang="ru-RU" dirty="0"/>
              <a:t>определяет то, куда организация направляется сейчас, поясняя то, с какой целью существует организация; другими словами, она должна раскрывать в себе обязательства организации перед владельцами, персоналом, обществом и другими заинтересованными лицами. </a:t>
            </a:r>
          </a:p>
          <a:p>
            <a:pPr>
              <a:lnSpc>
                <a:spcPct val="170000"/>
              </a:lnSpc>
            </a:pPr>
            <a:r>
              <a:rPr lang="ru-RU" b="1" dirty="0"/>
              <a:t>Ценности</a:t>
            </a:r>
            <a:r>
              <a:rPr lang="ru-RU" dirty="0"/>
              <a:t> отражают культуру и приоритеты организации, или иными словами, ценности раскрывают то, каким образом за счет своей работы организация выполняет собственные обязательства перед заинтересованными лицами. </a:t>
            </a:r>
          </a:p>
        </p:txBody>
      </p:sp>
      <p:sp>
        <p:nvSpPr>
          <p:cNvPr id="6" name="Прямоугольник 5">
            <a:extLst>
              <a:ext uri="{FF2B5EF4-FFF2-40B4-BE49-F238E27FC236}">
                <a16:creationId xmlns:a16="http://schemas.microsoft.com/office/drawing/2014/main" id="{567ED571-C9F1-4B2E-A5D2-5A381868C239}"/>
              </a:ext>
            </a:extLst>
          </p:cNvPr>
          <p:cNvSpPr/>
          <p:nvPr/>
        </p:nvSpPr>
        <p:spPr>
          <a:xfrm>
            <a:off x="501445" y="6355934"/>
            <a:ext cx="5853013" cy="369332"/>
          </a:xfrm>
          <a:prstGeom prst="rect">
            <a:avLst/>
          </a:prstGeom>
        </p:spPr>
        <p:txBody>
          <a:bodyPr wrap="none">
            <a:spAutoFit/>
          </a:bodyPr>
          <a:lstStyle/>
          <a:p>
            <a:r>
              <a:rPr lang="ru-RU" dirty="0"/>
              <a:t>http://business.damotvet.ru/strategic-planning/929852.htm</a:t>
            </a:r>
          </a:p>
        </p:txBody>
      </p:sp>
    </p:spTree>
    <p:extLst>
      <p:ext uri="{BB962C8B-B14F-4D97-AF65-F5344CB8AC3E}">
        <p14:creationId xmlns:p14="http://schemas.microsoft.com/office/powerpoint/2010/main" val="435007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ÐÐ°ÑÑÐ¸Ð½ÐºÐ¸ Ð¿Ð¾ Ð·Ð°Ð¿ÑÐ¾ÑÑ Ð¼Ð°ÑÑÑÑÑ Ð²Ð¾ÑÑÐ¾Ð¶Ð´ÐµÐ½Ð¸Ñ Ð½Ð° Ð³Ð¾ÑÑ">
            <a:extLst>
              <a:ext uri="{FF2B5EF4-FFF2-40B4-BE49-F238E27FC236}">
                <a16:creationId xmlns:a16="http://schemas.microsoft.com/office/drawing/2014/main" id="{7D651D99-7783-4914-A717-730CA65A7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496" y="558634"/>
            <a:ext cx="7864017" cy="5740732"/>
          </a:xfrm>
          <a:prstGeom prst="rect">
            <a:avLst/>
          </a:prstGeom>
          <a:noFill/>
          <a:extLst>
            <a:ext uri="{909E8E84-426E-40DD-AFC4-6F175D3DCCD1}">
              <a14:hiddenFill xmlns:a14="http://schemas.microsoft.com/office/drawing/2010/main">
                <a:solidFill>
                  <a:srgbClr val="FFFFFF"/>
                </a:solidFill>
              </a14:hiddenFill>
            </a:ext>
          </a:extLst>
        </p:spPr>
      </p:pic>
      <p:sp>
        <p:nvSpPr>
          <p:cNvPr id="6" name="Объект 2">
            <a:extLst>
              <a:ext uri="{FF2B5EF4-FFF2-40B4-BE49-F238E27FC236}">
                <a16:creationId xmlns:a16="http://schemas.microsoft.com/office/drawing/2014/main" id="{252A7A83-4B2F-4333-AF72-5CE1EB12D36B}"/>
              </a:ext>
            </a:extLst>
          </p:cNvPr>
          <p:cNvSpPr txBox="1">
            <a:spLocks/>
          </p:cNvSpPr>
          <p:nvPr/>
        </p:nvSpPr>
        <p:spPr>
          <a:xfrm>
            <a:off x="8138513" y="596999"/>
            <a:ext cx="3901087" cy="5943601"/>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70000"/>
              </a:lnSpc>
            </a:pPr>
            <a:r>
              <a:rPr lang="ru-RU" sz="1600" b="1" dirty="0"/>
              <a:t>Видение </a:t>
            </a:r>
            <a:r>
              <a:rPr lang="ru-RU" sz="1600" dirty="0"/>
              <a:t>– это вершина, к которой мы стремимся</a:t>
            </a:r>
          </a:p>
          <a:p>
            <a:pPr>
              <a:lnSpc>
                <a:spcPct val="170000"/>
              </a:lnSpc>
            </a:pPr>
            <a:r>
              <a:rPr lang="ru-RU" sz="1600" b="1" dirty="0"/>
              <a:t>Ценность</a:t>
            </a:r>
            <a:r>
              <a:rPr lang="ru-RU" sz="1600" dirty="0"/>
              <a:t> – критерий выбора вершины и пути к ней</a:t>
            </a:r>
          </a:p>
          <a:p>
            <a:pPr>
              <a:lnSpc>
                <a:spcPct val="170000"/>
              </a:lnSpc>
            </a:pPr>
            <a:r>
              <a:rPr lang="ru-RU" sz="1600" b="1" dirty="0"/>
              <a:t>Стейкхолдеры</a:t>
            </a:r>
            <a:r>
              <a:rPr lang="ru-RU" sz="1600" dirty="0"/>
              <a:t> – команда восхождения.</a:t>
            </a:r>
          </a:p>
          <a:p>
            <a:pPr>
              <a:lnSpc>
                <a:spcPct val="170000"/>
              </a:lnSpc>
            </a:pPr>
            <a:r>
              <a:rPr lang="ru-RU" sz="1600" b="1" dirty="0"/>
              <a:t>Миссия</a:t>
            </a:r>
            <a:r>
              <a:rPr lang="ru-RU" sz="1600" dirty="0"/>
              <a:t> – наше обязательство перед командой дойти до вершины.</a:t>
            </a:r>
          </a:p>
          <a:p>
            <a:pPr>
              <a:lnSpc>
                <a:spcPct val="170000"/>
              </a:lnSpc>
            </a:pPr>
            <a:r>
              <a:rPr lang="ru-RU" sz="1600" b="1" dirty="0"/>
              <a:t>Стратегический  план </a:t>
            </a:r>
            <a:r>
              <a:rPr lang="ru-RU" sz="1600" dirty="0"/>
              <a:t>– маршрут</a:t>
            </a:r>
          </a:p>
          <a:p>
            <a:pPr>
              <a:lnSpc>
                <a:spcPct val="170000"/>
              </a:lnSpc>
            </a:pPr>
            <a:r>
              <a:rPr lang="ru-RU" sz="1600" b="1" dirty="0"/>
              <a:t>Цели</a:t>
            </a:r>
            <a:r>
              <a:rPr lang="ru-RU" sz="1600" dirty="0"/>
              <a:t> – промежуточные этапы  маршрута</a:t>
            </a:r>
          </a:p>
          <a:p>
            <a:pPr>
              <a:lnSpc>
                <a:spcPct val="170000"/>
              </a:lnSpc>
            </a:pPr>
            <a:r>
              <a:rPr lang="ru-RU" sz="1600" b="1" dirty="0"/>
              <a:t>Задачи</a:t>
            </a:r>
            <a:r>
              <a:rPr lang="ru-RU" sz="1600" dirty="0"/>
              <a:t> – что мы делаем, чтобы добиться целей.  </a:t>
            </a:r>
          </a:p>
        </p:txBody>
      </p:sp>
    </p:spTree>
    <p:extLst>
      <p:ext uri="{BB962C8B-B14F-4D97-AF65-F5344CB8AC3E}">
        <p14:creationId xmlns:p14="http://schemas.microsoft.com/office/powerpoint/2010/main" val="1359827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41683D-FD01-4435-A6ED-1F25C0821F2F}"/>
              </a:ext>
            </a:extLst>
          </p:cNvPr>
          <p:cNvSpPr>
            <a:spLocks noGrp="1"/>
          </p:cNvSpPr>
          <p:nvPr>
            <p:ph type="title"/>
          </p:nvPr>
        </p:nvSpPr>
        <p:spPr/>
        <p:txBody>
          <a:bodyPr/>
          <a:lstStyle/>
          <a:p>
            <a:r>
              <a:rPr lang="ru-RU" dirty="0"/>
              <a:t>Характеристики видения</a:t>
            </a:r>
          </a:p>
        </p:txBody>
      </p:sp>
      <p:sp>
        <p:nvSpPr>
          <p:cNvPr id="3" name="Объект 2">
            <a:extLst>
              <a:ext uri="{FF2B5EF4-FFF2-40B4-BE49-F238E27FC236}">
                <a16:creationId xmlns:a16="http://schemas.microsoft.com/office/drawing/2014/main" id="{0AB17A12-90A8-42A0-BCC2-D0967F366782}"/>
              </a:ext>
            </a:extLst>
          </p:cNvPr>
          <p:cNvSpPr>
            <a:spLocks noGrp="1"/>
          </p:cNvSpPr>
          <p:nvPr>
            <p:ph idx="1"/>
          </p:nvPr>
        </p:nvSpPr>
        <p:spPr>
          <a:xfrm>
            <a:off x="838200" y="1341120"/>
            <a:ext cx="10515600" cy="5147548"/>
          </a:xfrm>
        </p:spPr>
        <p:txBody>
          <a:bodyPr>
            <a:normAutofit/>
          </a:bodyPr>
          <a:lstStyle/>
          <a:p>
            <a:pPr>
              <a:lnSpc>
                <a:spcPct val="114000"/>
              </a:lnSpc>
            </a:pPr>
            <a:r>
              <a:rPr lang="ru-RU" sz="3200" dirty="0"/>
              <a:t>Его должны разделять и одинаково понимать стейкхолдеры</a:t>
            </a:r>
          </a:p>
          <a:p>
            <a:pPr>
              <a:lnSpc>
                <a:spcPct val="114000"/>
              </a:lnSpc>
            </a:pPr>
            <a:r>
              <a:rPr lang="ru-RU" sz="3200" dirty="0"/>
              <a:t>Видение должно вдохновлять стейкхолдеров</a:t>
            </a:r>
          </a:p>
          <a:p>
            <a:pPr>
              <a:lnSpc>
                <a:spcPct val="114000"/>
              </a:lnSpc>
            </a:pPr>
            <a:r>
              <a:rPr lang="ru-RU" sz="3200" dirty="0"/>
              <a:t>Горизонт видения находится дальше горизонта целей</a:t>
            </a:r>
          </a:p>
          <a:p>
            <a:pPr>
              <a:lnSpc>
                <a:spcPct val="114000"/>
              </a:lnSpc>
            </a:pPr>
            <a:r>
              <a:rPr lang="ru-RU" sz="3200" dirty="0"/>
              <a:t>Видение должно быть кратким и запоминаемым, но не усечённым. </a:t>
            </a:r>
          </a:p>
          <a:p>
            <a:pPr>
              <a:lnSpc>
                <a:spcPct val="114000"/>
              </a:lnSpc>
            </a:pPr>
            <a:r>
              <a:rPr lang="ru-RU" sz="3200" dirty="0"/>
              <a:t>Видение должно опираться на ценности.</a:t>
            </a:r>
          </a:p>
        </p:txBody>
      </p:sp>
      <p:sp>
        <p:nvSpPr>
          <p:cNvPr id="4" name="Прямоугольник 3">
            <a:extLst>
              <a:ext uri="{FF2B5EF4-FFF2-40B4-BE49-F238E27FC236}">
                <a16:creationId xmlns:a16="http://schemas.microsoft.com/office/drawing/2014/main" id="{55CEA83E-51BD-4123-B088-CF0F90693E8D}"/>
              </a:ext>
            </a:extLst>
          </p:cNvPr>
          <p:cNvSpPr/>
          <p:nvPr/>
        </p:nvSpPr>
        <p:spPr>
          <a:xfrm>
            <a:off x="1142319" y="6488668"/>
            <a:ext cx="3720570" cy="369332"/>
          </a:xfrm>
          <a:prstGeom prst="rect">
            <a:avLst/>
          </a:prstGeom>
        </p:spPr>
        <p:txBody>
          <a:bodyPr wrap="none">
            <a:spAutoFit/>
          </a:bodyPr>
          <a:lstStyle/>
          <a:p>
            <a:r>
              <a:rPr lang="ru-RU" dirty="0"/>
              <a:t>http://stratego.ru/info/orgvision.html</a:t>
            </a:r>
          </a:p>
        </p:txBody>
      </p:sp>
    </p:spTree>
    <p:extLst>
      <p:ext uri="{BB962C8B-B14F-4D97-AF65-F5344CB8AC3E}">
        <p14:creationId xmlns:p14="http://schemas.microsoft.com/office/powerpoint/2010/main" val="42252409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2135</Words>
  <Application>Microsoft Office PowerPoint</Application>
  <PresentationFormat>Широкоэкранный</PresentationFormat>
  <Paragraphs>250</Paragraphs>
  <Slides>31</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31</vt:i4>
      </vt:variant>
    </vt:vector>
  </HeadingPairs>
  <TitlesOfParts>
    <vt:vector size="39" baseType="lpstr">
      <vt:lpstr>Aptos</vt:lpstr>
      <vt:lpstr>Aptos Display</vt:lpstr>
      <vt:lpstr>Arial</vt:lpstr>
      <vt:lpstr>Calibri</vt:lpstr>
      <vt:lpstr>Calibri Light</vt:lpstr>
      <vt:lpstr>Times New Roman</vt:lpstr>
      <vt:lpstr>Wingdings</vt:lpstr>
      <vt:lpstr>Тема Office</vt:lpstr>
      <vt:lpstr>О стратегиях инновационного развития</vt:lpstr>
      <vt:lpstr>Содержание</vt:lpstr>
      <vt:lpstr>Ключевой вопрос подготовки стратегии – зачем мы это делаем</vt:lpstr>
      <vt:lpstr>Презентация PowerPoint</vt:lpstr>
      <vt:lpstr>Презентация PowerPoint</vt:lpstr>
      <vt:lpstr>Презентация PowerPoint</vt:lpstr>
      <vt:lpstr>Презентация PowerPoint</vt:lpstr>
      <vt:lpstr>Презентация PowerPoint</vt:lpstr>
      <vt:lpstr>Характеристики видения</vt:lpstr>
      <vt:lpstr>Какие бывают стратегии</vt:lpstr>
      <vt:lpstr>Карта типов и целей инвестиций индустриальных компаний</vt:lpstr>
      <vt:lpstr>Структура стратегии. Анализ текущей ситуации</vt:lpstr>
      <vt:lpstr>Где область определения стратегии?</vt:lpstr>
      <vt:lpstr>В формате Бостонской матрицы</vt:lpstr>
      <vt:lpstr>PESTEL анализ</vt:lpstr>
      <vt:lpstr>Презентация PowerPoint</vt:lpstr>
      <vt:lpstr>Взаимодействие PESTEL и SWOT</vt:lpstr>
      <vt:lpstr>Допущения</vt:lpstr>
      <vt:lpstr>Включения и исключения</vt:lpstr>
      <vt:lpstr>Ограничения</vt:lpstr>
      <vt:lpstr>Структура стратегии. Анализ текущей ситуации</vt:lpstr>
      <vt:lpstr>Основные направления стратегии. Пример</vt:lpstr>
      <vt:lpstr>Ключевые показатели эффективности</vt:lpstr>
      <vt:lpstr>Структура стратегии. Анализ текущей ситуации. Инструменты реализации Стратегии</vt:lpstr>
      <vt:lpstr>Организационные формы – вузы </vt:lpstr>
      <vt:lpstr>Мотивация стейкхолдеров – вузы </vt:lpstr>
      <vt:lpstr>Мотивация стейкхолдеров – вузы </vt:lpstr>
      <vt:lpstr>Мотивация стейкхолдеров – вузы и корпорации</vt:lpstr>
      <vt:lpstr>Мотивация: Закон Йеркса-Додсона</vt:lpstr>
      <vt:lpstr>Бизнес-процессы реализации стратегии</vt:lpstr>
      <vt:lpstr>Thanks for your attention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Игорь Рождественский</dc:creator>
  <cp:lastModifiedBy>Максим Сидоренко</cp:lastModifiedBy>
  <cp:revision>7</cp:revision>
  <dcterms:created xsi:type="dcterms:W3CDTF">2024-06-26T17:33:44Z</dcterms:created>
  <dcterms:modified xsi:type="dcterms:W3CDTF">2024-06-27T07:54:27Z</dcterms:modified>
</cp:coreProperties>
</file>