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281" r:id="rId3"/>
    <p:sldId id="283" r:id="rId4"/>
    <p:sldId id="268" r:id="rId5"/>
    <p:sldId id="284" r:id="rId6"/>
    <p:sldId id="282" r:id="rId7"/>
    <p:sldId id="291" r:id="rId8"/>
    <p:sldId id="288" r:id="rId9"/>
    <p:sldId id="272" r:id="rId10"/>
    <p:sldId id="293" r:id="rId11"/>
    <p:sldId id="294" r:id="rId12"/>
    <p:sldId id="269" r:id="rId13"/>
    <p:sldId id="280" r:id="rId14"/>
    <p:sldId id="278" r:id="rId15"/>
    <p:sldId id="29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63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C8E8"/>
    <a:srgbClr val="4D8EB1"/>
    <a:srgbClr val="A9CC9A"/>
    <a:srgbClr val="014A94"/>
    <a:srgbClr val="879DB5"/>
    <a:srgbClr val="04448C"/>
    <a:srgbClr val="FC8720"/>
    <a:srgbClr val="E4E5E7"/>
    <a:srgbClr val="162C42"/>
    <a:srgbClr val="E33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72"/>
      </p:cViewPr>
      <p:guideLst>
        <p:guide pos="3863"/>
        <p:guide pos="395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121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73FB1-30B8-435D-8EFC-EE90719A7CF8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C8575-BB3C-4EFD-A520-A7729DEF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13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C8575-BB3C-4EFD-A520-A7729DEFEE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0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C8575-BB3C-4EFD-A520-A7729DEFEE5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09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0DE77-177D-409A-8AC4-08B6CBB1F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09BC76-0F1A-423D-AD48-73A0DA034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5DEAF1-3CEB-433B-9487-BE3EB129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DAAB04-455F-4AE9-ADDA-4C49861F2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630D85-21FB-4A68-8E12-21D991A8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7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A6341-0F83-412E-989C-004984C4B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F34506-C873-42E7-A721-A23831017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8925D3-62A9-4296-8140-6464110A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72A47F-A1F4-48EC-869B-E14CE7DB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4A6FF-9624-4A06-B045-121784B0D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573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B339492-A9A9-4362-A415-2555DEE4EA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428921-13C5-4A03-B79A-EF5FB01EE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044C10-C9A4-43FE-A59B-3006EFE97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6C75D-677C-4FD4-9BD5-79060B6B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51C5C6-7B50-4895-ACF9-BCC69ADB1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51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9BBD4-B08C-4729-9C29-DACDE531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09858-A7BA-4695-8F4A-DEBC49203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1C2182-C8AE-4CBE-A781-3BD37057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94134D-7032-4463-BD49-C0741017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83FD2D-D3BA-4A10-9707-16D588F17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81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E988D-E6FD-4D0B-9DD6-EBBBF9A9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8DB41A-7D88-41F1-8E26-3626984DC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FB7A7-1EC1-4E08-980D-568CE586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36AC56-FB5E-471A-A311-F3FA0E97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0B7957-9BF1-4E0A-A011-E86F2076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26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3CEF0-4478-4F93-8B0B-E0A24F4D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70AA63-2869-49FB-BA3A-A434E311E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3386E3-D731-4185-822D-21DB4D23E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DBA940-DF0C-403B-AE5C-C2EFBBCD5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6190D5-79C1-4B8B-9FF3-1C29864C6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C5B7A4-36E7-4C2F-8A86-B737285D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31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04CBA-3C49-4F88-8020-1874ECC5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08FCEE-4A6D-456D-8678-E611E759F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F0D5D3-D197-4F07-890D-6AA7E19F6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CE462D-61D6-4BF5-9895-2AE8677732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D49057-9E73-4345-ACE5-2F469E25F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8B84D5-4B3C-4E67-A537-095D78B9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E8B839-2FAE-4CE2-97C4-89BFE2937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599E32-37EF-4599-B4C9-8E27A85F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34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6BEE3-3347-4F4F-8370-5FE2A6A2A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499089-0E02-427E-8801-87DE3D09F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9A3674-DA62-4928-BDB5-25AD26554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0E12E1-123C-4E6E-9ACD-E4D47E7B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69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5F80D9-A0BF-4CD1-A025-11DB438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B945F6-6445-407E-96A5-1F3FC59A4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C2A48-E639-451D-A75A-A43A918C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72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5054B-CF7E-49FD-AFDC-B2F665ECD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6A62F-A28B-479C-A681-4521BC3A4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56097B-5EFB-48BD-A22E-704462C80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C61595-05DE-4F04-9DE1-3EF7E5DF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91E761-C5BF-44F5-B7AD-A1AD36E4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C1A2B5-D695-4F3D-8565-BFE7C6B6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87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0A483-97C4-4179-AD53-48953232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4DBD7F3-B926-4ADE-A1F3-BFA53F4C85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31E6FA-41E1-4F11-A431-D8BC2997B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B8AE58-9ED3-40ED-B58C-6F716A8CD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6CA7FB-7A41-4879-9130-397C45D2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91CF04-D3D1-4B53-9DB9-38434A6B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18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E73E3-1E08-4BEC-8294-F4255EE3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5F0636-C063-427F-8552-50E59BA9B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DB2A6-2913-4FB7-BA3C-B3B14A9E2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63B18-1146-4279-B3FA-374FB47B8279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F8882-432B-4030-987D-4E9B797E8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5E39B-FB1C-4659-B449-B95C88914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C7984-37BE-495A-B16F-0F411A381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3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внешний, плоский, облака, рыба&#10;&#10;Автоматически созданное описание">
            <a:extLst>
              <a:ext uri="{FF2B5EF4-FFF2-40B4-BE49-F238E27FC236}">
                <a16:creationId xmlns:a16="http://schemas.microsoft.com/office/drawing/2014/main" id="{3ADD324C-7D5A-4532-B6BB-CEA04C855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6"/>
          <a:stretch/>
        </p:blipFill>
        <p:spPr>
          <a:xfrm>
            <a:off x="-84667" y="-76198"/>
            <a:ext cx="12344400" cy="51798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9AB296-916D-48DB-9D46-30320D5F6082}"/>
              </a:ext>
            </a:extLst>
          </p:cNvPr>
          <p:cNvSpPr/>
          <p:nvPr/>
        </p:nvSpPr>
        <p:spPr>
          <a:xfrm>
            <a:off x="0" y="0"/>
            <a:ext cx="12192000" cy="5050465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7BD5B-59F2-4FD7-B4E6-FBE93FE49442}"/>
              </a:ext>
            </a:extLst>
          </p:cNvPr>
          <p:cNvSpPr txBox="1"/>
          <p:nvPr/>
        </p:nvSpPr>
        <p:spPr>
          <a:xfrm>
            <a:off x="5408154" y="6550223"/>
            <a:ext cx="137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Century Gothic" panose="020B0502020202020204" pitchFamily="34" charset="0"/>
              </a:rPr>
              <a:t>Москва, 2023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F15985-436F-44A5-AEF3-F277B58B43A8}"/>
              </a:ext>
            </a:extLst>
          </p:cNvPr>
          <p:cNvSpPr/>
          <p:nvPr/>
        </p:nvSpPr>
        <p:spPr>
          <a:xfrm>
            <a:off x="-67733" y="1949963"/>
            <a:ext cx="89746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>
              <a:spcAft>
                <a:spcPts val="1200"/>
              </a:spcAft>
            </a:pPr>
            <a:r>
              <a:rPr lang="ru-RU" sz="4000" b="1" dirty="0">
                <a:solidFill>
                  <a:srgbClr val="162C42"/>
                </a:solidFill>
                <a:latin typeface="Century Gothic" panose="020B0502020202020204" pitchFamily="34" charset="0"/>
              </a:rPr>
              <a:t>Автоматизация управления РИД в компании Аэрофлот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CB5807B-9A95-4234-9286-FF7805B423B2}"/>
              </a:ext>
            </a:extLst>
          </p:cNvPr>
          <p:cNvGrpSpPr/>
          <p:nvPr/>
        </p:nvGrpSpPr>
        <p:grpSpPr>
          <a:xfrm>
            <a:off x="0" y="5087875"/>
            <a:ext cx="12119956" cy="133004"/>
            <a:chOff x="9509760" y="6051666"/>
            <a:chExt cx="2610196" cy="141317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14283A86-9260-4319-8B62-1E28D5026BD0}"/>
                </a:ext>
              </a:extLst>
            </p:cNvPr>
            <p:cNvCxnSpPr/>
            <p:nvPr/>
          </p:nvCxnSpPr>
          <p:spPr>
            <a:xfrm>
              <a:off x="9509760" y="6051666"/>
              <a:ext cx="26101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162C42"/>
                  </a:gs>
                  <a:gs pos="30000">
                    <a:srgbClr val="162C4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682D7447-2F73-41EB-8E11-D5CD0A6DD31A}"/>
                </a:ext>
              </a:extLst>
            </p:cNvPr>
            <p:cNvCxnSpPr/>
            <p:nvPr/>
          </p:nvCxnSpPr>
          <p:spPr>
            <a:xfrm>
              <a:off x="9509760" y="6122325"/>
              <a:ext cx="2610196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rgbClr val="F5822B"/>
                  </a:gs>
                  <a:gs pos="30000">
                    <a:srgbClr val="F5822B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C43FFBF6-7F69-4744-9A35-F2251D6E78B9}"/>
                </a:ext>
              </a:extLst>
            </p:cNvPr>
            <p:cNvCxnSpPr/>
            <p:nvPr/>
          </p:nvCxnSpPr>
          <p:spPr>
            <a:xfrm>
              <a:off x="9509760" y="6192983"/>
              <a:ext cx="2610196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B6C4CC"/>
                  </a:gs>
                  <a:gs pos="30000">
                    <a:srgbClr val="B6C4CC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A651CDE-5AC1-6B42-8214-A957B1BFB7A5}"/>
              </a:ext>
            </a:extLst>
          </p:cNvPr>
          <p:cNvSpPr/>
          <p:nvPr/>
        </p:nvSpPr>
        <p:spPr>
          <a:xfrm>
            <a:off x="-67733" y="5287381"/>
            <a:ext cx="11670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>
              <a:spcAft>
                <a:spcPts val="1200"/>
              </a:spcAft>
            </a:pPr>
            <a:r>
              <a:rPr lang="ru-RU" sz="2000" dirty="0">
                <a:latin typeface="Century Gothic" panose="020B0502020202020204" pitchFamily="34" charset="0"/>
              </a:rPr>
              <a:t>Полозов-Яблонский Андрей Александрович, советник генерального директора ПАО «Аэрофлот» - руководитель инновационного направления, к.э.н.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169A7E-341E-654E-ABBC-0FC262FB0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31" y="85993"/>
            <a:ext cx="3399025" cy="9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2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Портфель интеллектуальных прав Аэрофлота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10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sp>
        <p:nvSpPr>
          <p:cNvPr id="165" name="Прямоугольник: скругленные углы 74">
            <a:extLst>
              <a:ext uri="{FF2B5EF4-FFF2-40B4-BE49-F238E27FC236}">
                <a16:creationId xmlns:a16="http://schemas.microsoft.com/office/drawing/2014/main" id="{F7B10406-B98B-4E48-8462-DC1DF47CC964}"/>
              </a:ext>
            </a:extLst>
          </p:cNvPr>
          <p:cNvSpPr/>
          <p:nvPr/>
        </p:nvSpPr>
        <p:spPr bwMode="auto">
          <a:xfrm>
            <a:off x="6774422" y="3807000"/>
            <a:ext cx="4891784" cy="1876711"/>
          </a:xfrm>
          <a:prstGeom prst="roundRect">
            <a:avLst/>
          </a:prstGeom>
          <a:solidFill>
            <a:srgbClr val="E8EBF0">
              <a:alpha val="5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6" name="Прямоугольник: скругленные углы 17">
            <a:extLst>
              <a:ext uri="{FF2B5EF4-FFF2-40B4-BE49-F238E27FC236}">
                <a16:creationId xmlns:a16="http://schemas.microsoft.com/office/drawing/2014/main" id="{04D3D641-D68F-8743-8A98-579E3C23CA64}"/>
              </a:ext>
            </a:extLst>
          </p:cNvPr>
          <p:cNvSpPr/>
          <p:nvPr/>
        </p:nvSpPr>
        <p:spPr bwMode="auto">
          <a:xfrm>
            <a:off x="6774423" y="1652386"/>
            <a:ext cx="4855296" cy="1878909"/>
          </a:xfrm>
          <a:prstGeom prst="roundRect">
            <a:avLst/>
          </a:prstGeom>
          <a:solidFill>
            <a:srgbClr val="E8EBF0">
              <a:alpha val="5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7" name="Овал 166">
            <a:extLst>
              <a:ext uri="{FF2B5EF4-FFF2-40B4-BE49-F238E27FC236}">
                <a16:creationId xmlns:a16="http://schemas.microsoft.com/office/drawing/2014/main" id="{700D67D3-4682-C34F-B27E-5713305B05FE}"/>
              </a:ext>
            </a:extLst>
          </p:cNvPr>
          <p:cNvSpPr/>
          <p:nvPr/>
        </p:nvSpPr>
        <p:spPr bwMode="auto">
          <a:xfrm>
            <a:off x="6844673" y="1984993"/>
            <a:ext cx="900000" cy="900000"/>
          </a:xfrm>
          <a:prstGeom prst="ellipse">
            <a:avLst/>
          </a:prstGeom>
          <a:solidFill>
            <a:srgbClr val="F5B8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8" name="Овал 167">
            <a:extLst>
              <a:ext uri="{FF2B5EF4-FFF2-40B4-BE49-F238E27FC236}">
                <a16:creationId xmlns:a16="http://schemas.microsoft.com/office/drawing/2014/main" id="{F91E7415-4942-1F45-9FA6-B83BFDDD5F30}"/>
              </a:ext>
            </a:extLst>
          </p:cNvPr>
          <p:cNvSpPr/>
          <p:nvPr/>
        </p:nvSpPr>
        <p:spPr bwMode="auto">
          <a:xfrm>
            <a:off x="7750199" y="2097873"/>
            <a:ext cx="792000" cy="792000"/>
          </a:xfrm>
          <a:prstGeom prst="ellipse">
            <a:avLst/>
          </a:prstGeom>
          <a:solidFill>
            <a:srgbClr val="1D41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9" name="Овал 168">
            <a:extLst>
              <a:ext uri="{FF2B5EF4-FFF2-40B4-BE49-F238E27FC236}">
                <a16:creationId xmlns:a16="http://schemas.microsoft.com/office/drawing/2014/main" id="{81361565-6CF4-2C4E-BF98-8F0EF84EC014}"/>
              </a:ext>
            </a:extLst>
          </p:cNvPr>
          <p:cNvSpPr/>
          <p:nvPr/>
        </p:nvSpPr>
        <p:spPr bwMode="auto">
          <a:xfrm>
            <a:off x="9179391" y="2774809"/>
            <a:ext cx="108000" cy="108000"/>
          </a:xfrm>
          <a:prstGeom prst="ellipse">
            <a:avLst/>
          </a:prstGeom>
          <a:solidFill>
            <a:srgbClr val="F5B8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0" name="Овал 169">
            <a:extLst>
              <a:ext uri="{FF2B5EF4-FFF2-40B4-BE49-F238E27FC236}">
                <a16:creationId xmlns:a16="http://schemas.microsoft.com/office/drawing/2014/main" id="{4BC3E9BD-ED93-DE4F-B787-E344C306A6E2}"/>
              </a:ext>
            </a:extLst>
          </p:cNvPr>
          <p:cNvSpPr/>
          <p:nvPr/>
        </p:nvSpPr>
        <p:spPr bwMode="auto">
          <a:xfrm>
            <a:off x="9287391" y="2774809"/>
            <a:ext cx="108000" cy="108000"/>
          </a:xfrm>
          <a:prstGeom prst="ellipse">
            <a:avLst/>
          </a:prstGeom>
          <a:solidFill>
            <a:srgbClr val="1D41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6B0A72E-623F-1C43-9431-E77A0696C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215" y="2390426"/>
            <a:ext cx="517321" cy="178094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78D836A9-F6AD-5E42-9057-F77DCD577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755" y="2112114"/>
            <a:ext cx="610126" cy="617752"/>
          </a:xfrm>
          <a:prstGeom prst="rect">
            <a:avLst/>
          </a:prstGeom>
        </p:spPr>
      </p:pic>
      <p:sp>
        <p:nvSpPr>
          <p:cNvPr id="173" name="Овал 172">
            <a:extLst>
              <a:ext uri="{FF2B5EF4-FFF2-40B4-BE49-F238E27FC236}">
                <a16:creationId xmlns:a16="http://schemas.microsoft.com/office/drawing/2014/main" id="{41254E48-553A-6044-A2B9-3DF8731DADE5}"/>
              </a:ext>
            </a:extLst>
          </p:cNvPr>
          <p:cNvSpPr/>
          <p:nvPr/>
        </p:nvSpPr>
        <p:spPr bwMode="auto">
          <a:xfrm>
            <a:off x="10709982" y="2848074"/>
            <a:ext cx="36000" cy="36000"/>
          </a:xfrm>
          <a:prstGeom prst="ellipse">
            <a:avLst/>
          </a:prstGeom>
          <a:solidFill>
            <a:srgbClr val="012B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A72EDB9B-1762-C04F-91CB-581475823D9E}"/>
              </a:ext>
            </a:extLst>
          </p:cNvPr>
          <p:cNvSpPr/>
          <p:nvPr/>
        </p:nvSpPr>
        <p:spPr>
          <a:xfrm>
            <a:off x="7969925" y="1871501"/>
            <a:ext cx="863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65</a:t>
            </a:r>
            <a:endParaRPr lang="ru-RU" sz="1200" baseline="42000" dirty="0">
              <a:effectLst/>
              <a:latin typeface="+mj-lt"/>
            </a:endParaRP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080A4AED-4F7F-5448-BCDE-3B8073703583}"/>
              </a:ext>
            </a:extLst>
          </p:cNvPr>
          <p:cNvSpPr/>
          <p:nvPr/>
        </p:nvSpPr>
        <p:spPr>
          <a:xfrm>
            <a:off x="7120555" y="1752487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75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2F50D2AF-F60A-3D47-BCAC-64523B4B187F}"/>
              </a:ext>
            </a:extLst>
          </p:cNvPr>
          <p:cNvSpPr/>
          <p:nvPr/>
        </p:nvSpPr>
        <p:spPr>
          <a:xfrm>
            <a:off x="9005891" y="2593104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8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86FD2FC0-C5B3-2F44-84C9-DF0857A3DAF0}"/>
              </a:ext>
            </a:extLst>
          </p:cNvPr>
          <p:cNvSpPr/>
          <p:nvPr/>
        </p:nvSpPr>
        <p:spPr>
          <a:xfrm>
            <a:off x="9287391" y="2585028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8</a:t>
            </a:r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81352FF7-081E-3349-9C91-BF2A465B26A5}"/>
              </a:ext>
            </a:extLst>
          </p:cNvPr>
          <p:cNvSpPr/>
          <p:nvPr/>
        </p:nvSpPr>
        <p:spPr>
          <a:xfrm>
            <a:off x="10533740" y="2636309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2</a:t>
            </a:r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D2F20368-9DCC-2E42-8A19-D32D62AD2318}"/>
              </a:ext>
            </a:extLst>
          </p:cNvPr>
          <p:cNvSpPr/>
          <p:nvPr/>
        </p:nvSpPr>
        <p:spPr>
          <a:xfrm>
            <a:off x="7296246" y="2946134"/>
            <a:ext cx="966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товарные знаки</a:t>
            </a:r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FC5F5242-DF97-964D-A31C-CA646A666022}"/>
              </a:ext>
            </a:extLst>
          </p:cNvPr>
          <p:cNvSpPr/>
          <p:nvPr/>
        </p:nvSpPr>
        <p:spPr>
          <a:xfrm>
            <a:off x="8411536" y="2962689"/>
            <a:ext cx="167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изобретения / полезные модели</a:t>
            </a:r>
          </a:p>
        </p:txBody>
      </p:sp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24149E2C-103B-1E41-8C74-59A9280CB337}"/>
              </a:ext>
            </a:extLst>
          </p:cNvPr>
          <p:cNvSpPr/>
          <p:nvPr/>
        </p:nvSpPr>
        <p:spPr>
          <a:xfrm>
            <a:off x="10005039" y="2962689"/>
            <a:ext cx="1470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промышленные образцы</a:t>
            </a:r>
          </a:p>
        </p:txBody>
      </p:sp>
      <p:sp>
        <p:nvSpPr>
          <p:cNvPr id="182" name="Овал 181">
            <a:extLst>
              <a:ext uri="{FF2B5EF4-FFF2-40B4-BE49-F238E27FC236}">
                <a16:creationId xmlns:a16="http://schemas.microsoft.com/office/drawing/2014/main" id="{5E1FE951-96B6-464F-9E17-3D4CF5329CCD}"/>
              </a:ext>
            </a:extLst>
          </p:cNvPr>
          <p:cNvSpPr/>
          <p:nvPr/>
        </p:nvSpPr>
        <p:spPr bwMode="auto">
          <a:xfrm>
            <a:off x="7088761" y="4182547"/>
            <a:ext cx="737547" cy="737547"/>
          </a:xfrm>
          <a:prstGeom prst="ellipse">
            <a:avLst/>
          </a:prstGeom>
          <a:solidFill>
            <a:srgbClr val="F5B8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9E422F1D-3112-2841-8F2B-95E54F031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622" y="4291316"/>
            <a:ext cx="499997" cy="506246"/>
          </a:xfrm>
          <a:prstGeom prst="rect">
            <a:avLst/>
          </a:prstGeom>
        </p:spPr>
      </p:pic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CA3E0262-C6DD-6D4C-8E18-40F4F7DD8288}"/>
              </a:ext>
            </a:extLst>
          </p:cNvPr>
          <p:cNvSpPr/>
          <p:nvPr/>
        </p:nvSpPr>
        <p:spPr>
          <a:xfrm>
            <a:off x="7221622" y="3929608"/>
            <a:ext cx="1026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455 </a:t>
            </a:r>
            <a:r>
              <a:rPr lang="ru-RU" sz="1200" baseline="40000" dirty="0">
                <a:effectLst/>
                <a:latin typeface="+mj-lt"/>
              </a:rPr>
              <a:t>(+12)</a:t>
            </a:r>
          </a:p>
        </p:txBody>
      </p:sp>
      <p:sp>
        <p:nvSpPr>
          <p:cNvPr id="185" name="Прямоугольник 184">
            <a:extLst>
              <a:ext uri="{FF2B5EF4-FFF2-40B4-BE49-F238E27FC236}">
                <a16:creationId xmlns:a16="http://schemas.microsoft.com/office/drawing/2014/main" id="{15DF5B49-B580-E946-812C-0899B1A91409}"/>
              </a:ext>
            </a:extLst>
          </p:cNvPr>
          <p:cNvSpPr/>
          <p:nvPr/>
        </p:nvSpPr>
        <p:spPr>
          <a:xfrm>
            <a:off x="7133538" y="4962591"/>
            <a:ext cx="10243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товарные знаки</a:t>
            </a:r>
          </a:p>
        </p:txBody>
      </p:sp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id="{1978C1F2-B47F-0B4B-AD89-6CCB20B0BCA3}"/>
              </a:ext>
            </a:extLst>
          </p:cNvPr>
          <p:cNvSpPr/>
          <p:nvPr/>
        </p:nvSpPr>
        <p:spPr>
          <a:xfrm>
            <a:off x="8507718" y="4953885"/>
            <a:ext cx="1559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изобретения / полезные модели</a:t>
            </a:r>
          </a:p>
        </p:txBody>
      </p:sp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148A167F-2144-E74C-B695-9C9AE3469905}"/>
              </a:ext>
            </a:extLst>
          </p:cNvPr>
          <p:cNvSpPr/>
          <p:nvPr/>
        </p:nvSpPr>
        <p:spPr>
          <a:xfrm>
            <a:off x="10159382" y="4965293"/>
            <a:ext cx="1470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промышленные образцы</a:t>
            </a:r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id="{6918C6C2-06DB-7F4A-802D-E7D4C2A07171}"/>
              </a:ext>
            </a:extLst>
          </p:cNvPr>
          <p:cNvSpPr/>
          <p:nvPr/>
        </p:nvSpPr>
        <p:spPr bwMode="auto">
          <a:xfrm>
            <a:off x="8851850" y="4347568"/>
            <a:ext cx="568934" cy="568934"/>
          </a:xfrm>
          <a:prstGeom prst="ellipse">
            <a:avLst/>
          </a:prstGeom>
          <a:solidFill>
            <a:srgbClr val="F5B8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46C372F3-550B-8B43-A491-512BA4469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751" y="4448934"/>
            <a:ext cx="339847" cy="344095"/>
          </a:xfrm>
          <a:prstGeom prst="rect">
            <a:avLst/>
          </a:prstGeom>
        </p:spPr>
      </p:pic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id="{3AC70C29-48E5-CB4B-9569-C0D224C9C062}"/>
              </a:ext>
            </a:extLst>
          </p:cNvPr>
          <p:cNvSpPr/>
          <p:nvPr/>
        </p:nvSpPr>
        <p:spPr>
          <a:xfrm>
            <a:off x="9419236" y="4556103"/>
            <a:ext cx="861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latin typeface="+mj-lt"/>
              </a:rPr>
              <a:t>8</a:t>
            </a:r>
            <a:r>
              <a:rPr lang="ru-RU" sz="1200" baseline="40000" dirty="0"/>
              <a:t> (+1)</a:t>
            </a:r>
            <a:endParaRPr lang="ru-RU" sz="1200" dirty="0">
              <a:effectLst/>
              <a:latin typeface="+mj-lt"/>
            </a:endParaRPr>
          </a:p>
        </p:txBody>
      </p:sp>
      <p:sp>
        <p:nvSpPr>
          <p:cNvPr id="191" name="Овал 190">
            <a:extLst>
              <a:ext uri="{FF2B5EF4-FFF2-40B4-BE49-F238E27FC236}">
                <a16:creationId xmlns:a16="http://schemas.microsoft.com/office/drawing/2014/main" id="{6D348A35-4068-4449-9C84-B4BC2376BCEE}"/>
              </a:ext>
            </a:extLst>
          </p:cNvPr>
          <p:cNvSpPr/>
          <p:nvPr/>
        </p:nvSpPr>
        <p:spPr bwMode="auto">
          <a:xfrm>
            <a:off x="9497900" y="4797102"/>
            <a:ext cx="36000" cy="36000"/>
          </a:xfrm>
          <a:prstGeom prst="ellipse">
            <a:avLst/>
          </a:prstGeom>
          <a:solidFill>
            <a:srgbClr val="012B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1769C7CB-E0C5-2148-B8A3-88E9EB0A87CB}"/>
              </a:ext>
            </a:extLst>
          </p:cNvPr>
          <p:cNvSpPr/>
          <p:nvPr/>
        </p:nvSpPr>
        <p:spPr>
          <a:xfrm>
            <a:off x="8913237" y="4085706"/>
            <a:ext cx="1034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391</a:t>
            </a:r>
            <a:r>
              <a:rPr lang="ru-RU" sz="1200" baseline="40000" dirty="0"/>
              <a:t> (+27)</a:t>
            </a:r>
            <a:endParaRPr lang="ru-RU" sz="1200" dirty="0">
              <a:effectLst/>
              <a:latin typeface="+mj-lt"/>
            </a:endParaRPr>
          </a:p>
        </p:txBody>
      </p:sp>
      <p:sp>
        <p:nvSpPr>
          <p:cNvPr id="193" name="Овал 192">
            <a:extLst>
              <a:ext uri="{FF2B5EF4-FFF2-40B4-BE49-F238E27FC236}">
                <a16:creationId xmlns:a16="http://schemas.microsoft.com/office/drawing/2014/main" id="{D2B9F9C9-4F7B-6941-B939-8AA172AF98D8}"/>
              </a:ext>
            </a:extLst>
          </p:cNvPr>
          <p:cNvSpPr/>
          <p:nvPr/>
        </p:nvSpPr>
        <p:spPr bwMode="auto">
          <a:xfrm>
            <a:off x="10506897" y="4478923"/>
            <a:ext cx="441171" cy="441171"/>
          </a:xfrm>
          <a:prstGeom prst="ellipse">
            <a:avLst/>
          </a:prstGeom>
          <a:solidFill>
            <a:srgbClr val="F5B8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0EEADBD4-3482-7C47-9A77-D5C4B8B13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117" y="4540529"/>
            <a:ext cx="305439" cy="309257"/>
          </a:xfrm>
          <a:prstGeom prst="rect">
            <a:avLst/>
          </a:prstGeom>
        </p:spPr>
      </p:pic>
      <p:sp>
        <p:nvSpPr>
          <p:cNvPr id="195" name="Прямоугольник 194">
            <a:extLst>
              <a:ext uri="{FF2B5EF4-FFF2-40B4-BE49-F238E27FC236}">
                <a16:creationId xmlns:a16="http://schemas.microsoft.com/office/drawing/2014/main" id="{771D4090-4D94-3148-9975-1D0362C6F590}"/>
              </a:ext>
            </a:extLst>
          </p:cNvPr>
          <p:cNvSpPr/>
          <p:nvPr/>
        </p:nvSpPr>
        <p:spPr>
          <a:xfrm>
            <a:off x="10514523" y="4232727"/>
            <a:ext cx="1072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243</a:t>
            </a:r>
            <a:r>
              <a:rPr lang="ru-RU" sz="1200" baseline="40000" dirty="0"/>
              <a:t> (+23)</a:t>
            </a:r>
            <a:endParaRPr lang="ru-RU" sz="1200" dirty="0">
              <a:effectLst/>
              <a:latin typeface="+mj-lt"/>
            </a:endParaRPr>
          </a:p>
        </p:txBody>
      </p:sp>
      <p:sp>
        <p:nvSpPr>
          <p:cNvPr id="196" name="Овал 195">
            <a:extLst>
              <a:ext uri="{FF2B5EF4-FFF2-40B4-BE49-F238E27FC236}">
                <a16:creationId xmlns:a16="http://schemas.microsoft.com/office/drawing/2014/main" id="{1A31B197-75E3-C943-AB2B-E1164B61B5F9}"/>
              </a:ext>
            </a:extLst>
          </p:cNvPr>
          <p:cNvSpPr/>
          <p:nvPr/>
        </p:nvSpPr>
        <p:spPr bwMode="auto">
          <a:xfrm>
            <a:off x="7819763" y="4619703"/>
            <a:ext cx="256663" cy="256663"/>
          </a:xfrm>
          <a:prstGeom prst="ellipse">
            <a:avLst/>
          </a:prstGeom>
          <a:solidFill>
            <a:srgbClr val="1D41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9AA4C90C-BA3E-9049-BA18-37824F024676}"/>
              </a:ext>
            </a:extLst>
          </p:cNvPr>
          <p:cNvSpPr/>
          <p:nvPr/>
        </p:nvSpPr>
        <p:spPr>
          <a:xfrm>
            <a:off x="7780662" y="4358020"/>
            <a:ext cx="863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65</a:t>
            </a:r>
            <a:r>
              <a:rPr lang="ru-RU" sz="1200" baseline="40000" dirty="0"/>
              <a:t> (+5)</a:t>
            </a:r>
            <a:endParaRPr lang="ru-RU" sz="1200" baseline="42000" dirty="0">
              <a:effectLst/>
              <a:latin typeface="+mj-lt"/>
            </a:endParaRPr>
          </a:p>
        </p:txBody>
      </p:sp>
      <p:sp>
        <p:nvSpPr>
          <p:cNvPr id="198" name="Овал 197">
            <a:extLst>
              <a:ext uri="{FF2B5EF4-FFF2-40B4-BE49-F238E27FC236}">
                <a16:creationId xmlns:a16="http://schemas.microsoft.com/office/drawing/2014/main" id="{882A726E-2220-B74D-B432-8841F10433A1}"/>
              </a:ext>
            </a:extLst>
          </p:cNvPr>
          <p:cNvSpPr/>
          <p:nvPr/>
        </p:nvSpPr>
        <p:spPr bwMode="auto">
          <a:xfrm>
            <a:off x="11128092" y="4859988"/>
            <a:ext cx="36000" cy="36000"/>
          </a:xfrm>
          <a:prstGeom prst="ellipse">
            <a:avLst/>
          </a:prstGeom>
          <a:solidFill>
            <a:srgbClr val="012B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AC35106B-7624-654A-A13F-73234658DE17}"/>
              </a:ext>
            </a:extLst>
          </p:cNvPr>
          <p:cNvSpPr/>
          <p:nvPr/>
        </p:nvSpPr>
        <p:spPr>
          <a:xfrm>
            <a:off x="11069579" y="4618989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2</a:t>
            </a:r>
            <a:r>
              <a:rPr lang="ru-RU" sz="1200" baseline="40000" dirty="0"/>
              <a:t> (+0,2)</a:t>
            </a:r>
            <a:endParaRPr lang="ru-RU" sz="1200" dirty="0">
              <a:effectLst/>
              <a:latin typeface="+mj-lt"/>
            </a:endParaRP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id="{A1541BD9-4352-1040-9591-2D9D6D57BB85}"/>
              </a:ext>
            </a:extLst>
          </p:cNvPr>
          <p:cNvSpPr/>
          <p:nvPr/>
        </p:nvSpPr>
        <p:spPr bwMode="auto">
          <a:xfrm>
            <a:off x="7276217" y="6019773"/>
            <a:ext cx="108000" cy="108000"/>
          </a:xfrm>
          <a:prstGeom prst="ellipse">
            <a:avLst/>
          </a:prstGeom>
          <a:solidFill>
            <a:srgbClr val="1D41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2FEAE70A-743F-BA4D-B327-2D6196DA2CBC}"/>
              </a:ext>
            </a:extLst>
          </p:cNvPr>
          <p:cNvSpPr/>
          <p:nvPr/>
        </p:nvSpPr>
        <p:spPr bwMode="auto">
          <a:xfrm>
            <a:off x="9937225" y="6018371"/>
            <a:ext cx="108000" cy="108000"/>
          </a:xfrm>
          <a:prstGeom prst="ellipse">
            <a:avLst/>
          </a:prstGeom>
          <a:solidFill>
            <a:srgbClr val="F5B8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10B74366-40E5-6E4C-9708-0D40D19A3AA0}"/>
              </a:ext>
            </a:extLst>
          </p:cNvPr>
          <p:cNvSpPr/>
          <p:nvPr/>
        </p:nvSpPr>
        <p:spPr>
          <a:xfrm>
            <a:off x="7476095" y="5912498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ПАО «Аэрофлот»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203" name="Прямоугольник 202">
            <a:extLst>
              <a:ext uri="{FF2B5EF4-FFF2-40B4-BE49-F238E27FC236}">
                <a16:creationId xmlns:a16="http://schemas.microsoft.com/office/drawing/2014/main" id="{8692074A-929D-214F-9510-73ACEF2E3BD4}"/>
              </a:ext>
            </a:extLst>
          </p:cNvPr>
          <p:cNvSpPr/>
          <p:nvPr/>
        </p:nvSpPr>
        <p:spPr>
          <a:xfrm>
            <a:off x="10120892" y="5912498"/>
            <a:ext cx="1431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Lufthansa Group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id="{9E66EBE8-8FE0-1042-BBCD-2D3B5AB71EF0}"/>
              </a:ext>
            </a:extLst>
          </p:cNvPr>
          <p:cNvSpPr/>
          <p:nvPr/>
        </p:nvSpPr>
        <p:spPr>
          <a:xfrm>
            <a:off x="8767161" y="6268705"/>
            <a:ext cx="2229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среднегодовой прирост</a:t>
            </a:r>
          </a:p>
        </p:txBody>
      </p:sp>
      <p:sp>
        <p:nvSpPr>
          <p:cNvPr id="205" name="Прямоугольник 204">
            <a:extLst>
              <a:ext uri="{FF2B5EF4-FFF2-40B4-BE49-F238E27FC236}">
                <a16:creationId xmlns:a16="http://schemas.microsoft.com/office/drawing/2014/main" id="{69BF99BD-A48D-074A-8934-AB932C664C3F}"/>
              </a:ext>
            </a:extLst>
          </p:cNvPr>
          <p:cNvSpPr/>
          <p:nvPr/>
        </p:nvSpPr>
        <p:spPr>
          <a:xfrm>
            <a:off x="8235145" y="6229764"/>
            <a:ext cx="6137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Х </a:t>
            </a:r>
            <a:r>
              <a:rPr lang="ru-RU" sz="1200" baseline="40000" dirty="0">
                <a:latin typeface="Century Gothic" panose="020B0502020202020204" pitchFamily="34" charset="0"/>
              </a:rPr>
              <a:t>(+</a:t>
            </a:r>
            <a:r>
              <a:rPr lang="en-US" sz="1200" baseline="40000" dirty="0">
                <a:latin typeface="Century Gothic" panose="020B0502020202020204" pitchFamily="34" charset="0"/>
              </a:rPr>
              <a:t>Y</a:t>
            </a:r>
            <a:r>
              <a:rPr lang="ru-RU" sz="1200" baseline="40000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206" name="Прямоугольник 205">
            <a:extLst>
              <a:ext uri="{FF2B5EF4-FFF2-40B4-BE49-F238E27FC236}">
                <a16:creationId xmlns:a16="http://schemas.microsoft.com/office/drawing/2014/main" id="{2368E76C-440B-7446-9234-F1943B7115FF}"/>
              </a:ext>
            </a:extLst>
          </p:cNvPr>
          <p:cNvSpPr/>
          <p:nvPr/>
        </p:nvSpPr>
        <p:spPr>
          <a:xfrm>
            <a:off x="7088761" y="1093661"/>
            <a:ext cx="413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14A9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Сопоставление с </a:t>
            </a:r>
            <a:r>
              <a:rPr lang="en-US" b="1" dirty="0">
                <a:solidFill>
                  <a:srgbClr val="014A9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Lufthansa Group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8CA16C-56A1-D04D-A5D3-358269831DCD}"/>
              </a:ext>
            </a:extLst>
          </p:cNvPr>
          <p:cNvSpPr/>
          <p:nvPr/>
        </p:nvSpPr>
        <p:spPr>
          <a:xfrm>
            <a:off x="10700249" y="1707269"/>
            <a:ext cx="737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</a:rPr>
              <a:t>Россия</a:t>
            </a:r>
            <a:endParaRPr lang="ru-RU" sz="1200" dirty="0"/>
          </a:p>
        </p:txBody>
      </p:sp>
      <p:sp>
        <p:nvSpPr>
          <p:cNvPr id="207" name="Прямоугольник 206">
            <a:extLst>
              <a:ext uri="{FF2B5EF4-FFF2-40B4-BE49-F238E27FC236}">
                <a16:creationId xmlns:a16="http://schemas.microsoft.com/office/drawing/2014/main" id="{97EFD9CD-BFC8-364C-BA11-7D1FB8C8CE35}"/>
              </a:ext>
            </a:extLst>
          </p:cNvPr>
          <p:cNvSpPr/>
          <p:nvPr/>
        </p:nvSpPr>
        <p:spPr>
          <a:xfrm>
            <a:off x="9903443" y="3839290"/>
            <a:ext cx="1685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</a:rPr>
              <a:t>Германия </a:t>
            </a:r>
            <a:r>
              <a:rPr lang="en-US" sz="1200" b="1" dirty="0">
                <a:latin typeface="Century Gothic" panose="020B0502020202020204" pitchFamily="34" charset="0"/>
              </a:rPr>
              <a:t>&amp; </a:t>
            </a:r>
            <a:r>
              <a:rPr lang="ru-RU" sz="1200" b="1" dirty="0">
                <a:latin typeface="Century Gothic" panose="020B0502020202020204" pitchFamily="34" charset="0"/>
              </a:rPr>
              <a:t>Россия</a:t>
            </a:r>
            <a:endParaRPr lang="ru-RU" sz="1200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C1C0B6B-73BC-48FB-930C-6685A8086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88" t="1791" r="29012" b="1791"/>
          <a:stretch/>
        </p:blipFill>
        <p:spPr>
          <a:xfrm>
            <a:off x="352825" y="2097207"/>
            <a:ext cx="2952329" cy="2952328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B3615418-EB2D-451B-B73C-6E4E49221E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79" y="2795827"/>
            <a:ext cx="2182019" cy="1283268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295DC4-AC94-4DF8-95B5-6E41B4146D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8" t="1174" r="26841" b="1174"/>
          <a:stretch/>
        </p:blipFill>
        <p:spPr>
          <a:xfrm>
            <a:off x="3423903" y="2066197"/>
            <a:ext cx="2983338" cy="298333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D48107B-354F-4402-BB78-ABDBA134A7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2E9ED"/>
              </a:clrFrom>
              <a:clrTo>
                <a:srgbClr val="E2E9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40" y="2785580"/>
            <a:ext cx="2376264" cy="1544571"/>
          </a:xfrm>
          <a:prstGeom prst="rect">
            <a:avLst/>
          </a:prstGeom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04A5F505-7AA5-4827-9C2F-AEA862D1511F}"/>
              </a:ext>
            </a:extLst>
          </p:cNvPr>
          <p:cNvSpPr/>
          <p:nvPr/>
        </p:nvSpPr>
        <p:spPr>
          <a:xfrm>
            <a:off x="4575903" y="5395055"/>
            <a:ext cx="2096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</a:rPr>
              <a:t>товарные знаки</a:t>
            </a:r>
            <a:endParaRPr lang="ru-RU" sz="16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CFEAE09-3262-433E-98FB-A6042ABD223E}"/>
              </a:ext>
            </a:extLst>
          </p:cNvPr>
          <p:cNvSpPr/>
          <p:nvPr/>
        </p:nvSpPr>
        <p:spPr>
          <a:xfrm>
            <a:off x="566626" y="5422663"/>
            <a:ext cx="3779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effectLst/>
                <a:latin typeface="Century Gothic" panose="020B0502020202020204" pitchFamily="34" charset="0"/>
              </a:rPr>
              <a:t>изобретения / полезные модели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3480FF40-1075-4046-8E2C-39A6F2BF17F2}"/>
              </a:ext>
            </a:extLst>
          </p:cNvPr>
          <p:cNvSpPr/>
          <p:nvPr/>
        </p:nvSpPr>
        <p:spPr>
          <a:xfrm>
            <a:off x="566625" y="5757743"/>
            <a:ext cx="34795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effectLst/>
                <a:latin typeface="Century Gothic" panose="020B0502020202020204" pitchFamily="34" charset="0"/>
              </a:rPr>
              <a:t>промышленные образцы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00433E64-CE9A-447F-B707-9ECEF89BD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6619" y="5465059"/>
            <a:ext cx="383930" cy="22862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08270BA-7EC2-4FAD-AFE4-B8C5CD83B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696" y="5504933"/>
            <a:ext cx="342930" cy="22862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2E9484F-F67A-4202-B418-14015283CB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696" y="5831863"/>
            <a:ext cx="342930" cy="228620"/>
          </a:xfrm>
          <a:prstGeom prst="rect">
            <a:avLst/>
          </a:prstGeom>
        </p:spPr>
      </p:pic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B28EC0B-B65E-4F5F-A64A-DB73040DC12B}"/>
              </a:ext>
            </a:extLst>
          </p:cNvPr>
          <p:cNvSpPr/>
          <p:nvPr/>
        </p:nvSpPr>
        <p:spPr>
          <a:xfrm>
            <a:off x="1431772" y="4291162"/>
            <a:ext cx="91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65 ед. (69%)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9737803-C09C-4DC4-9B40-E26F5D659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9549" y="5802922"/>
            <a:ext cx="383930" cy="226735"/>
          </a:xfrm>
          <a:prstGeom prst="rect">
            <a:avLst/>
          </a:prstGeom>
        </p:spPr>
      </p:pic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59C18EE6-D17A-4E1B-A840-9C20991438A3}"/>
              </a:ext>
            </a:extLst>
          </p:cNvPr>
          <p:cNvSpPr/>
          <p:nvPr/>
        </p:nvSpPr>
        <p:spPr>
          <a:xfrm>
            <a:off x="4575903" y="5733553"/>
            <a:ext cx="2570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</a:rPr>
              <a:t>программы</a:t>
            </a:r>
            <a:endParaRPr lang="ru-RU" sz="16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B55F9ADB-9B12-4077-B8C4-3C13AEB89BDF}"/>
              </a:ext>
            </a:extLst>
          </p:cNvPr>
          <p:cNvSpPr/>
          <p:nvPr/>
        </p:nvSpPr>
        <p:spPr>
          <a:xfrm>
            <a:off x="764179" y="2502540"/>
            <a:ext cx="91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19 ед. (20%)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DC66EB24-4F95-4E59-AF81-AE3331006B1D}"/>
              </a:ext>
            </a:extLst>
          </p:cNvPr>
          <p:cNvSpPr/>
          <p:nvPr/>
        </p:nvSpPr>
        <p:spPr>
          <a:xfrm>
            <a:off x="366967" y="3362849"/>
            <a:ext cx="652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8 ед. (9%)</a:t>
            </a:r>
          </a:p>
        </p:txBody>
      </p: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11D43F10-2170-4432-8482-F09AFB3E5136}"/>
              </a:ext>
            </a:extLst>
          </p:cNvPr>
          <p:cNvCxnSpPr>
            <a:cxnSpLocks/>
          </p:cNvCxnSpPr>
          <p:nvPr/>
        </p:nvCxnSpPr>
        <p:spPr bwMode="auto">
          <a:xfrm>
            <a:off x="217735" y="2937710"/>
            <a:ext cx="185310" cy="28125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F646D184-A16A-4215-B83C-E4FEE9D30840}"/>
              </a:ext>
            </a:extLst>
          </p:cNvPr>
          <p:cNvSpPr/>
          <p:nvPr/>
        </p:nvSpPr>
        <p:spPr>
          <a:xfrm>
            <a:off x="4539816" y="4303766"/>
            <a:ext cx="91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50 ед. (79%)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22B34F66-64AA-49D5-9F4F-7292185C6BB8}"/>
              </a:ext>
            </a:extLst>
          </p:cNvPr>
          <p:cNvSpPr/>
          <p:nvPr/>
        </p:nvSpPr>
        <p:spPr>
          <a:xfrm>
            <a:off x="3819408" y="2429467"/>
            <a:ext cx="91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13 ед. (21%)</a:t>
            </a:r>
          </a:p>
        </p:txBody>
      </p:sp>
      <p:sp>
        <p:nvSpPr>
          <p:cNvPr id="103" name="Rectangle 6">
            <a:extLst>
              <a:ext uri="{FF2B5EF4-FFF2-40B4-BE49-F238E27FC236}">
                <a16:creationId xmlns:a16="http://schemas.microsoft.com/office/drawing/2014/main" id="{244D1019-52F7-4E91-ABDA-5782043A9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32" y="1724795"/>
            <a:ext cx="2700268" cy="30995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400" b="1" dirty="0">
                <a:latin typeface="Century Gothic" panose="020B0502020202020204" pitchFamily="34" charset="0"/>
                <a:cs typeface="Times New Roman" pitchFamily="18" charset="0"/>
              </a:rPr>
              <a:t>Российская Федерация</a:t>
            </a:r>
          </a:p>
        </p:txBody>
      </p:sp>
      <p:sp>
        <p:nvSpPr>
          <p:cNvPr id="104" name="Rectangle 6">
            <a:extLst>
              <a:ext uri="{FF2B5EF4-FFF2-40B4-BE49-F238E27FC236}">
                <a16:creationId xmlns:a16="http://schemas.microsoft.com/office/drawing/2014/main" id="{A6AD2E2B-D821-4279-A43A-423F07F05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6566" y="1699802"/>
            <a:ext cx="1914591" cy="30995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400" b="1" dirty="0">
                <a:latin typeface="Century Gothic" panose="020B0502020202020204" pitchFamily="34" charset="0"/>
                <a:cs typeface="Times New Roman" pitchFamily="18" charset="0"/>
              </a:rPr>
              <a:t>Другие страны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D2227BCD-5BD6-48F5-80FB-658EDE7A8B65}"/>
              </a:ext>
            </a:extLst>
          </p:cNvPr>
          <p:cNvSpPr/>
          <p:nvPr/>
        </p:nvSpPr>
        <p:spPr>
          <a:xfrm>
            <a:off x="179821" y="1120562"/>
            <a:ext cx="6330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14A94"/>
                </a:solidFill>
                <a:latin typeface="Century Gothic" panose="020B0502020202020204" pitchFamily="34" charset="0"/>
              </a:rPr>
              <a:t>Портфель интеллектуальных прав ПАО «Аэрофлот»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35219F-D28B-49B6-81DB-6628EFD3371A}"/>
              </a:ext>
            </a:extLst>
          </p:cNvPr>
          <p:cNvSpPr/>
          <p:nvPr/>
        </p:nvSpPr>
        <p:spPr>
          <a:xfrm>
            <a:off x="-31953" y="2492694"/>
            <a:ext cx="593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2 ед. (2%)</a:t>
            </a:r>
          </a:p>
        </p:txBody>
      </p:sp>
    </p:spTree>
    <p:extLst>
      <p:ext uri="{BB962C8B-B14F-4D97-AF65-F5344CB8AC3E}">
        <p14:creationId xmlns:p14="http://schemas.microsoft.com/office/powerpoint/2010/main" val="2337681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Развитие системы управления правами на РИД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11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0283815-AA2E-B340-9C1D-B27F7E8DB0E2}"/>
              </a:ext>
            </a:extLst>
          </p:cNvPr>
          <p:cNvGrpSpPr/>
          <p:nvPr/>
        </p:nvGrpSpPr>
        <p:grpSpPr>
          <a:xfrm>
            <a:off x="383723" y="2717668"/>
            <a:ext cx="5027272" cy="584775"/>
            <a:chOff x="355311" y="1969023"/>
            <a:chExt cx="5027272" cy="584775"/>
          </a:xfrm>
        </p:grpSpPr>
        <p:sp>
          <p:nvSpPr>
            <p:cNvPr id="36" name="Прямоугольник 16">
              <a:extLst>
                <a:ext uri="{FF2B5EF4-FFF2-40B4-BE49-F238E27FC236}">
                  <a16:creationId xmlns:a16="http://schemas.microsoft.com/office/drawing/2014/main" id="{30160EBE-5D05-48A0-9066-BBE6EBB78A64}"/>
                </a:ext>
              </a:extLst>
            </p:cNvPr>
            <p:cNvSpPr/>
            <p:nvPr/>
          </p:nvSpPr>
          <p:spPr>
            <a:xfrm>
              <a:off x="815952" y="1969023"/>
              <a:ext cx="4566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Century Gothic" panose="020B0502020202020204" pitchFamily="34" charset="0"/>
                </a:rPr>
                <a:t>Аудит исключительных прав на РИД, принадлежащих ПАО «Аэрофлот»</a:t>
              </a:r>
            </a:p>
          </p:txBody>
        </p:sp>
        <p:sp>
          <p:nvSpPr>
            <p:cNvPr id="37" name="Прямоугольник 19">
              <a:extLst>
                <a:ext uri="{FF2B5EF4-FFF2-40B4-BE49-F238E27FC236}">
                  <a16:creationId xmlns:a16="http://schemas.microsoft.com/office/drawing/2014/main" id="{D18EF70E-30A5-48A1-B8FD-FA2254AB3C6A}"/>
                </a:ext>
              </a:extLst>
            </p:cNvPr>
            <p:cNvSpPr/>
            <p:nvPr/>
          </p:nvSpPr>
          <p:spPr>
            <a:xfrm>
              <a:off x="355311" y="1969023"/>
              <a:ext cx="5858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1.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CA38A06-F3AD-794F-BF7E-8E8E0FC53712}"/>
              </a:ext>
            </a:extLst>
          </p:cNvPr>
          <p:cNvGrpSpPr/>
          <p:nvPr/>
        </p:nvGrpSpPr>
        <p:grpSpPr>
          <a:xfrm>
            <a:off x="383723" y="3453429"/>
            <a:ext cx="4709600" cy="523220"/>
            <a:chOff x="355311" y="2717412"/>
            <a:chExt cx="4709600" cy="523220"/>
          </a:xfrm>
        </p:grpSpPr>
        <p:sp>
          <p:nvSpPr>
            <p:cNvPr id="38" name="Прямоугольник 16">
              <a:extLst>
                <a:ext uri="{FF2B5EF4-FFF2-40B4-BE49-F238E27FC236}">
                  <a16:creationId xmlns:a16="http://schemas.microsoft.com/office/drawing/2014/main" id="{30160EBE-5D05-48A0-9066-BBE6EBB78A64}"/>
                </a:ext>
              </a:extLst>
            </p:cNvPr>
            <p:cNvSpPr/>
            <p:nvPr/>
          </p:nvSpPr>
          <p:spPr>
            <a:xfrm>
              <a:off x="815953" y="2717412"/>
              <a:ext cx="42489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Прямоугольник 19">
              <a:extLst>
                <a:ext uri="{FF2B5EF4-FFF2-40B4-BE49-F238E27FC236}">
                  <a16:creationId xmlns:a16="http://schemas.microsoft.com/office/drawing/2014/main" id="{D18EF70E-30A5-48A1-B8FD-FA2254AB3C6A}"/>
                </a:ext>
              </a:extLst>
            </p:cNvPr>
            <p:cNvSpPr/>
            <p:nvPr/>
          </p:nvSpPr>
          <p:spPr>
            <a:xfrm>
              <a:off x="355311" y="2717412"/>
              <a:ext cx="5858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2.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151152C-D388-AC4B-8D1B-A698E3D1786A}"/>
              </a:ext>
            </a:extLst>
          </p:cNvPr>
          <p:cNvGrpSpPr/>
          <p:nvPr/>
        </p:nvGrpSpPr>
        <p:grpSpPr>
          <a:xfrm>
            <a:off x="383723" y="4319404"/>
            <a:ext cx="5166572" cy="584775"/>
            <a:chOff x="355311" y="3584121"/>
            <a:chExt cx="5166572" cy="584775"/>
          </a:xfrm>
        </p:grpSpPr>
        <p:sp>
          <p:nvSpPr>
            <p:cNvPr id="40" name="Прямоугольник 16">
              <a:extLst>
                <a:ext uri="{FF2B5EF4-FFF2-40B4-BE49-F238E27FC236}">
                  <a16:creationId xmlns:a16="http://schemas.microsoft.com/office/drawing/2014/main" id="{30160EBE-5D05-48A0-9066-BBE6EBB78A64}"/>
                </a:ext>
              </a:extLst>
            </p:cNvPr>
            <p:cNvSpPr/>
            <p:nvPr/>
          </p:nvSpPr>
          <p:spPr>
            <a:xfrm>
              <a:off x="815953" y="3584121"/>
              <a:ext cx="47059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Century Gothic" panose="020B0502020202020204" pitchFamily="34" charset="0"/>
                </a:rPr>
                <a:t>Восстановление накопленного научно-технического задела ПАО «Аэрофлот»</a:t>
              </a:r>
            </a:p>
          </p:txBody>
        </p:sp>
        <p:sp>
          <p:nvSpPr>
            <p:cNvPr id="41" name="Прямоугольник 19">
              <a:extLst>
                <a:ext uri="{FF2B5EF4-FFF2-40B4-BE49-F238E27FC236}">
                  <a16:creationId xmlns:a16="http://schemas.microsoft.com/office/drawing/2014/main" id="{D18EF70E-30A5-48A1-B8FD-FA2254AB3C6A}"/>
                </a:ext>
              </a:extLst>
            </p:cNvPr>
            <p:cNvSpPr/>
            <p:nvPr/>
          </p:nvSpPr>
          <p:spPr>
            <a:xfrm>
              <a:off x="355311" y="3597918"/>
              <a:ext cx="5858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3.</a:t>
              </a:r>
            </a:p>
          </p:txBody>
        </p:sp>
      </p:grpSp>
      <p:sp>
        <p:nvSpPr>
          <p:cNvPr id="42" name="Прямоугольник 16">
            <a:extLst>
              <a:ext uri="{FF2B5EF4-FFF2-40B4-BE49-F238E27FC236}">
                <a16:creationId xmlns:a16="http://schemas.microsoft.com/office/drawing/2014/main" id="{30160EBE-5D05-48A0-9066-BBE6EBB78A64}"/>
              </a:ext>
            </a:extLst>
          </p:cNvPr>
          <p:cNvSpPr/>
          <p:nvPr/>
        </p:nvSpPr>
        <p:spPr>
          <a:xfrm>
            <a:off x="844365" y="5171173"/>
            <a:ext cx="4551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5496" y="1823362"/>
            <a:ext cx="5902197" cy="191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41218" y="3386550"/>
            <a:ext cx="4382671" cy="1663422"/>
            <a:chOff x="6224220" y="2398312"/>
            <a:chExt cx="4830650" cy="1720817"/>
          </a:xfrm>
        </p:grpSpPr>
        <p:grpSp>
          <p:nvGrpSpPr>
            <p:cNvPr id="48" name="Group 47"/>
            <p:cNvGrpSpPr/>
            <p:nvPr/>
          </p:nvGrpSpPr>
          <p:grpSpPr>
            <a:xfrm>
              <a:off x="6224220" y="3205251"/>
              <a:ext cx="4830650" cy="913878"/>
              <a:chOff x="6228415" y="2369642"/>
              <a:chExt cx="2953498" cy="1347354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6228416" y="2369642"/>
                <a:ext cx="2953497" cy="603"/>
              </a:xfrm>
              <a:prstGeom prst="line">
                <a:avLst/>
              </a:prstGeom>
              <a:ln>
                <a:solidFill>
                  <a:srgbClr val="879D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6228415" y="3716393"/>
                <a:ext cx="2953497" cy="603"/>
              </a:xfrm>
              <a:prstGeom prst="line">
                <a:avLst/>
              </a:prstGeom>
              <a:ln>
                <a:solidFill>
                  <a:srgbClr val="879D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 flipH="1" flipV="1">
              <a:off x="6224220" y="2398312"/>
              <a:ext cx="4830648" cy="409"/>
            </a:xfrm>
            <a:prstGeom prst="line">
              <a:avLst/>
            </a:prstGeom>
            <a:ln>
              <a:solidFill>
                <a:srgbClr val="879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8">
            <a:extLst>
              <a:ext uri="{FF2B5EF4-FFF2-40B4-BE49-F238E27FC236}">
                <a16:creationId xmlns:a16="http://schemas.microsoft.com/office/drawing/2014/main" id="{F1A090B8-B989-4841-9E53-952F5A9097C9}"/>
              </a:ext>
            </a:extLst>
          </p:cNvPr>
          <p:cNvSpPr/>
          <p:nvPr/>
        </p:nvSpPr>
        <p:spPr>
          <a:xfrm>
            <a:off x="215496" y="2085956"/>
            <a:ext cx="5206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4448C"/>
                </a:solidFill>
                <a:latin typeface="Century Gothic" panose="020B0502020202020204" pitchFamily="34" charset="0"/>
              </a:rPr>
              <a:t>Реализованные мероприятия:</a:t>
            </a:r>
          </a:p>
        </p:txBody>
      </p:sp>
      <p:grpSp>
        <p:nvGrpSpPr>
          <p:cNvPr id="122" name="Группа 256">
            <a:extLst>
              <a:ext uri="{FF2B5EF4-FFF2-40B4-BE49-F238E27FC236}">
                <a16:creationId xmlns:a16="http://schemas.microsoft.com/office/drawing/2014/main" id="{369334A5-9566-45E9-A17F-E8F3FD70221C}"/>
              </a:ext>
            </a:extLst>
          </p:cNvPr>
          <p:cNvGrpSpPr/>
          <p:nvPr/>
        </p:nvGrpSpPr>
        <p:grpSpPr>
          <a:xfrm rot="5400000">
            <a:off x="3313490" y="3703027"/>
            <a:ext cx="4611614" cy="66823"/>
            <a:chOff x="533400" y="4695825"/>
            <a:chExt cx="5580000" cy="57150"/>
          </a:xfrm>
        </p:grpSpPr>
        <p:cxnSp>
          <p:nvCxnSpPr>
            <p:cNvPr id="123" name="Прямая соединительная линия 254">
              <a:extLst>
                <a:ext uri="{FF2B5EF4-FFF2-40B4-BE49-F238E27FC236}">
                  <a16:creationId xmlns:a16="http://schemas.microsoft.com/office/drawing/2014/main" id="{17A8A09C-D1C2-4568-A19B-E03E5BBBEDD3}"/>
                </a:ext>
              </a:extLst>
            </p:cNvPr>
            <p:cNvCxnSpPr/>
            <p:nvPr/>
          </p:nvCxnSpPr>
          <p:spPr>
            <a:xfrm>
              <a:off x="533400" y="469582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255">
              <a:extLst>
                <a:ext uri="{FF2B5EF4-FFF2-40B4-BE49-F238E27FC236}">
                  <a16:creationId xmlns:a16="http://schemas.microsoft.com/office/drawing/2014/main" id="{D640E62C-A36F-4BAB-9BF2-5E83012A1E13}"/>
                </a:ext>
              </a:extLst>
            </p:cNvPr>
            <p:cNvCxnSpPr/>
            <p:nvPr/>
          </p:nvCxnSpPr>
          <p:spPr>
            <a:xfrm>
              <a:off x="533400" y="475297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Прямоугольник 16">
            <a:extLst>
              <a:ext uri="{FF2B5EF4-FFF2-40B4-BE49-F238E27FC236}">
                <a16:creationId xmlns:a16="http://schemas.microsoft.com/office/drawing/2014/main" id="{F8FB8414-C5CD-124F-878B-173760C2DE9C}"/>
              </a:ext>
            </a:extLst>
          </p:cNvPr>
          <p:cNvSpPr/>
          <p:nvPr/>
        </p:nvSpPr>
        <p:spPr>
          <a:xfrm>
            <a:off x="837457" y="3493990"/>
            <a:ext cx="4705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Внедрение цифровой системы управления правами на РИД «Онлайн Патент» </a:t>
            </a:r>
          </a:p>
        </p:txBody>
      </p:sp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EA4A88B6-3962-4236-82AD-1753C62EB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066"/>
          <a:stretch/>
        </p:blipFill>
        <p:spPr>
          <a:xfrm>
            <a:off x="5806826" y="2834302"/>
            <a:ext cx="3214733" cy="2125542"/>
          </a:xfrm>
          <a:prstGeom prst="rect">
            <a:avLst/>
          </a:prstGeom>
        </p:spPr>
      </p:pic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61C7E43B-63CE-4AFB-979B-15A016EF8039}"/>
              </a:ext>
            </a:extLst>
          </p:cNvPr>
          <p:cNvSpPr/>
          <p:nvPr/>
        </p:nvSpPr>
        <p:spPr>
          <a:xfrm>
            <a:off x="9569999" y="2995770"/>
            <a:ext cx="2205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РИД зарегистрированы / заявлены на регистрацию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C028975-4DC5-40C2-936F-5001C0291209}"/>
              </a:ext>
            </a:extLst>
          </p:cNvPr>
          <p:cNvSpPr txBox="1"/>
          <p:nvPr/>
        </p:nvSpPr>
        <p:spPr>
          <a:xfrm>
            <a:off x="9605749" y="4226210"/>
            <a:ext cx="2170020" cy="64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РИД, права на которые принадлежат компании по факту создания</a:t>
            </a:r>
          </a:p>
        </p:txBody>
      </p: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D8EFFD36-5C7F-4F1C-A749-284170C67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90" t="15604" r="63112" b="73363"/>
          <a:stretch/>
        </p:blipFill>
        <p:spPr>
          <a:xfrm>
            <a:off x="9256989" y="3109349"/>
            <a:ext cx="237313" cy="234508"/>
          </a:xfrm>
          <a:prstGeom prst="rect">
            <a:avLst/>
          </a:prstGeom>
        </p:spPr>
      </p:pic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B9767E8D-F994-4351-9E84-A287C4FE8BA9}"/>
              </a:ext>
            </a:extLst>
          </p:cNvPr>
          <p:cNvSpPr/>
          <p:nvPr/>
        </p:nvSpPr>
        <p:spPr>
          <a:xfrm>
            <a:off x="9580235" y="3545947"/>
            <a:ext cx="2388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РИД, способные к правовой охране в качестве товарных знаков / патентов</a:t>
            </a:r>
          </a:p>
        </p:txBody>
      </p:sp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28046127-D9B3-47F0-B3DF-01F8DCFF6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00" t="25464" r="49783" b="64253"/>
          <a:stretch/>
        </p:blipFill>
        <p:spPr>
          <a:xfrm>
            <a:off x="9261257" y="3779342"/>
            <a:ext cx="233045" cy="218572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A8D7B921-2644-40D6-9C9D-18ADBB571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7" t="33377" r="83889" b="56213"/>
          <a:stretch/>
        </p:blipFill>
        <p:spPr>
          <a:xfrm>
            <a:off x="9256988" y="4438734"/>
            <a:ext cx="237299" cy="246099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813F9E18-9564-4D1A-80FC-065B9F810B37}"/>
              </a:ext>
            </a:extLst>
          </p:cNvPr>
          <p:cNvSpPr txBox="1"/>
          <p:nvPr/>
        </p:nvSpPr>
        <p:spPr>
          <a:xfrm>
            <a:off x="6577113" y="2466516"/>
            <a:ext cx="5181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  <a:cs typeface="Times New Roman" pitchFamily="18" charset="0"/>
              </a:rPr>
              <a:t>Распределение выявленных РИД по типам</a:t>
            </a:r>
          </a:p>
        </p:txBody>
      </p:sp>
    </p:spTree>
    <p:extLst>
      <p:ext uri="{BB962C8B-B14F-4D97-AF65-F5344CB8AC3E}">
        <p14:creationId xmlns:p14="http://schemas.microsoft.com/office/powerpoint/2010/main" val="1940957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 224">
            <a:extLst>
              <a:ext uri="{FF2B5EF4-FFF2-40B4-BE49-F238E27FC236}">
                <a16:creationId xmlns:a16="http://schemas.microsoft.com/office/drawing/2014/main" id="{73F9FBA2-9D4C-4082-9B87-5B47823FC651}"/>
              </a:ext>
            </a:extLst>
          </p:cNvPr>
          <p:cNvSpPr/>
          <p:nvPr/>
        </p:nvSpPr>
        <p:spPr>
          <a:xfrm>
            <a:off x="155567" y="1395652"/>
            <a:ext cx="6173324" cy="1056017"/>
          </a:xfrm>
          <a:prstGeom prst="rect">
            <a:avLst/>
          </a:prstGeom>
          <a:solidFill>
            <a:srgbClr val="F2F2F2"/>
          </a:solidFill>
          <a:ln w="190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  <a:latin typeface="Century Gothic" panose="020B0502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Отраслевая специфика управления правами на ИС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sp>
        <p:nvSpPr>
          <p:cNvPr id="73" name="Прямоугольник 19">
            <a:extLst>
              <a:ext uri="{FF2B5EF4-FFF2-40B4-BE49-F238E27FC236}">
                <a16:creationId xmlns:a16="http://schemas.microsoft.com/office/drawing/2014/main" id="{D18EF70E-30A5-48A1-B8FD-FA2254AB3C6A}"/>
              </a:ext>
            </a:extLst>
          </p:cNvPr>
          <p:cNvSpPr/>
          <p:nvPr/>
        </p:nvSpPr>
        <p:spPr>
          <a:xfrm>
            <a:off x="231267" y="2982964"/>
            <a:ext cx="585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14A94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74" name="Прямоугольник 19">
            <a:extLst>
              <a:ext uri="{FF2B5EF4-FFF2-40B4-BE49-F238E27FC236}">
                <a16:creationId xmlns:a16="http://schemas.microsoft.com/office/drawing/2014/main" id="{D18EF70E-30A5-48A1-B8FD-FA2254AB3C6A}"/>
              </a:ext>
            </a:extLst>
          </p:cNvPr>
          <p:cNvSpPr/>
          <p:nvPr/>
        </p:nvSpPr>
        <p:spPr>
          <a:xfrm>
            <a:off x="217333" y="4280879"/>
            <a:ext cx="585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14A94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41481" y="2981335"/>
            <a:ext cx="6015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Повышение собираемости данных об объектах ИС, сущность и значимость выявления которых должна</a:t>
            </a:r>
            <a:br>
              <a:rPr lang="ru-RU" sz="1600" dirty="0">
                <a:latin typeface="Century Gothic" panose="020B0502020202020204" pitchFamily="34" charset="0"/>
              </a:rPr>
            </a:br>
            <a:r>
              <a:rPr lang="ru-RU" sz="1600" dirty="0">
                <a:latin typeface="Century Gothic" panose="020B0502020202020204" pitchFamily="34" charset="0"/>
              </a:rPr>
              <a:t>быть понятна бизнес-подразделениям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40943" y="4307084"/>
            <a:ext cx="5930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Снижение рисков утраты / неполного оформления прав на критически важные отраслевые объекты ИС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grpSp>
        <p:nvGrpSpPr>
          <p:cNvPr id="102" name="Группа 256">
            <a:extLst>
              <a:ext uri="{FF2B5EF4-FFF2-40B4-BE49-F238E27FC236}">
                <a16:creationId xmlns:a16="http://schemas.microsoft.com/office/drawing/2014/main" id="{369334A5-9566-45E9-A17F-E8F3FD70221C}"/>
              </a:ext>
            </a:extLst>
          </p:cNvPr>
          <p:cNvGrpSpPr/>
          <p:nvPr/>
        </p:nvGrpSpPr>
        <p:grpSpPr>
          <a:xfrm rot="5400000">
            <a:off x="7105806" y="3060207"/>
            <a:ext cx="3623382" cy="1785093"/>
            <a:chOff x="533400" y="4695825"/>
            <a:chExt cx="5580000" cy="57150"/>
          </a:xfrm>
        </p:grpSpPr>
        <p:cxnSp>
          <p:nvCxnSpPr>
            <p:cNvPr id="103" name="Прямая соединительная линия 254">
              <a:extLst>
                <a:ext uri="{FF2B5EF4-FFF2-40B4-BE49-F238E27FC236}">
                  <a16:creationId xmlns:a16="http://schemas.microsoft.com/office/drawing/2014/main" id="{17A8A09C-D1C2-4568-A19B-E03E5BBBEDD3}"/>
                </a:ext>
              </a:extLst>
            </p:cNvPr>
            <p:cNvCxnSpPr/>
            <p:nvPr/>
          </p:nvCxnSpPr>
          <p:spPr>
            <a:xfrm>
              <a:off x="533400" y="469582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255">
              <a:extLst>
                <a:ext uri="{FF2B5EF4-FFF2-40B4-BE49-F238E27FC236}">
                  <a16:creationId xmlns:a16="http://schemas.microsoft.com/office/drawing/2014/main" id="{D640E62C-A36F-4BAB-9BF2-5E83012A1E13}"/>
                </a:ext>
              </a:extLst>
            </p:cNvPr>
            <p:cNvCxnSpPr/>
            <p:nvPr/>
          </p:nvCxnSpPr>
          <p:spPr>
            <a:xfrm>
              <a:off x="533400" y="475297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ectangle 104"/>
          <p:cNvSpPr/>
          <p:nvPr/>
        </p:nvSpPr>
        <p:spPr>
          <a:xfrm>
            <a:off x="251121" y="1503453"/>
            <a:ext cx="6077772" cy="909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srgbClr val="014A9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Управление правами на ИС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должно осуществляться</a:t>
            </a:r>
            <a:b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в неразрывной связи и с учетом отраслевой специфики.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Это позволяет обеспечить:</a:t>
            </a:r>
          </a:p>
        </p:txBody>
      </p:sp>
      <p:sp>
        <p:nvSpPr>
          <p:cNvPr id="107" name="Прямоугольник 19">
            <a:extLst>
              <a:ext uri="{FF2B5EF4-FFF2-40B4-BE49-F238E27FC236}">
                <a16:creationId xmlns:a16="http://schemas.microsoft.com/office/drawing/2014/main" id="{D18EF70E-30A5-48A1-B8FD-FA2254AB3C6A}"/>
              </a:ext>
            </a:extLst>
          </p:cNvPr>
          <p:cNvSpPr/>
          <p:nvPr/>
        </p:nvSpPr>
        <p:spPr>
          <a:xfrm>
            <a:off x="231267" y="5335555"/>
            <a:ext cx="585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14A94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53" name="Rectangle 76">
            <a:extLst>
              <a:ext uri="{FF2B5EF4-FFF2-40B4-BE49-F238E27FC236}">
                <a16:creationId xmlns:a16="http://schemas.microsoft.com/office/drawing/2014/main" id="{4EA8FAC0-ACEE-EB48-A29B-A60763677C5B}"/>
              </a:ext>
            </a:extLst>
          </p:cNvPr>
          <p:cNvSpPr/>
          <p:nvPr/>
        </p:nvSpPr>
        <p:spPr>
          <a:xfrm>
            <a:off x="540943" y="5356262"/>
            <a:ext cx="6122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Минимизацию вероятности возникновения значимых рисков нарушения прав третьих лиц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7722A3-4E8D-1F43-90AB-A238C10D2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111" y="1777309"/>
            <a:ext cx="5207000" cy="26924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8F85BF2-832C-EC45-BE58-0E0DFD9DF53B}"/>
              </a:ext>
            </a:extLst>
          </p:cNvPr>
          <p:cNvSpPr/>
          <p:nvPr/>
        </p:nvSpPr>
        <p:spPr>
          <a:xfrm>
            <a:off x="6010440" y="47049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Модернизация воздушного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флота </a:t>
            </a:r>
            <a:r>
              <a:rPr lang="en-US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Lufthansa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200 заявок на выдачу патентов</a:t>
            </a:r>
            <a:b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на промышленные образцы за 1 год</a:t>
            </a:r>
          </a:p>
        </p:txBody>
      </p:sp>
      <p:sp>
        <p:nvSpPr>
          <p:cNvPr id="20" name="Номер слайда 20">
            <a:extLst>
              <a:ext uri="{FF2B5EF4-FFF2-40B4-BE49-F238E27FC236}">
                <a16:creationId xmlns:a16="http://schemas.microsoft.com/office/drawing/2014/main" id="{5BF494BC-3E09-4094-8D7A-BC221C14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6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12</a:t>
            </a:fld>
            <a:endParaRPr lang="ru-RU" sz="1000" i="1" dirty="0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0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Перспективы развития системы управления правами на РИД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13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0283815-AA2E-B340-9C1D-B27F7E8DB0E2}"/>
              </a:ext>
            </a:extLst>
          </p:cNvPr>
          <p:cNvGrpSpPr/>
          <p:nvPr/>
        </p:nvGrpSpPr>
        <p:grpSpPr>
          <a:xfrm>
            <a:off x="355311" y="1969023"/>
            <a:ext cx="5027272" cy="584775"/>
            <a:chOff x="355311" y="1969023"/>
            <a:chExt cx="5027272" cy="584775"/>
          </a:xfrm>
        </p:grpSpPr>
        <p:sp>
          <p:nvSpPr>
            <p:cNvPr id="36" name="Прямоугольник 16">
              <a:extLst>
                <a:ext uri="{FF2B5EF4-FFF2-40B4-BE49-F238E27FC236}">
                  <a16:creationId xmlns:a16="http://schemas.microsoft.com/office/drawing/2014/main" id="{30160EBE-5D05-48A0-9066-BBE6EBB78A64}"/>
                </a:ext>
              </a:extLst>
            </p:cNvPr>
            <p:cNvSpPr/>
            <p:nvPr/>
          </p:nvSpPr>
          <p:spPr>
            <a:xfrm>
              <a:off x="815952" y="1969023"/>
              <a:ext cx="4566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Century Gothic" panose="020B0502020202020204" pitchFamily="34" charset="0"/>
                </a:rPr>
                <a:t>Выявление и классификация объектов ИС, создаваемых в подразделениях</a:t>
              </a:r>
            </a:p>
          </p:txBody>
        </p:sp>
        <p:sp>
          <p:nvSpPr>
            <p:cNvPr id="37" name="Прямоугольник 19">
              <a:extLst>
                <a:ext uri="{FF2B5EF4-FFF2-40B4-BE49-F238E27FC236}">
                  <a16:creationId xmlns:a16="http://schemas.microsoft.com/office/drawing/2014/main" id="{D18EF70E-30A5-48A1-B8FD-FA2254AB3C6A}"/>
                </a:ext>
              </a:extLst>
            </p:cNvPr>
            <p:cNvSpPr/>
            <p:nvPr/>
          </p:nvSpPr>
          <p:spPr>
            <a:xfrm>
              <a:off x="355311" y="1969023"/>
              <a:ext cx="5858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1.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CA38A06-F3AD-794F-BF7E-8E8E0FC53712}"/>
              </a:ext>
            </a:extLst>
          </p:cNvPr>
          <p:cNvGrpSpPr/>
          <p:nvPr/>
        </p:nvGrpSpPr>
        <p:grpSpPr>
          <a:xfrm>
            <a:off x="355311" y="2704784"/>
            <a:ext cx="4709600" cy="523220"/>
            <a:chOff x="355311" y="2717412"/>
            <a:chExt cx="4709600" cy="523220"/>
          </a:xfrm>
        </p:grpSpPr>
        <p:sp>
          <p:nvSpPr>
            <p:cNvPr id="38" name="Прямоугольник 16">
              <a:extLst>
                <a:ext uri="{FF2B5EF4-FFF2-40B4-BE49-F238E27FC236}">
                  <a16:creationId xmlns:a16="http://schemas.microsoft.com/office/drawing/2014/main" id="{30160EBE-5D05-48A0-9066-BBE6EBB78A64}"/>
                </a:ext>
              </a:extLst>
            </p:cNvPr>
            <p:cNvSpPr/>
            <p:nvPr/>
          </p:nvSpPr>
          <p:spPr>
            <a:xfrm>
              <a:off x="815953" y="2717412"/>
              <a:ext cx="42489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Прямоугольник 19">
              <a:extLst>
                <a:ext uri="{FF2B5EF4-FFF2-40B4-BE49-F238E27FC236}">
                  <a16:creationId xmlns:a16="http://schemas.microsoft.com/office/drawing/2014/main" id="{D18EF70E-30A5-48A1-B8FD-FA2254AB3C6A}"/>
                </a:ext>
              </a:extLst>
            </p:cNvPr>
            <p:cNvSpPr/>
            <p:nvPr/>
          </p:nvSpPr>
          <p:spPr>
            <a:xfrm>
              <a:off x="355311" y="2717412"/>
              <a:ext cx="5858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2.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151152C-D388-AC4B-8D1B-A698E3D1786A}"/>
              </a:ext>
            </a:extLst>
          </p:cNvPr>
          <p:cNvGrpSpPr/>
          <p:nvPr/>
        </p:nvGrpSpPr>
        <p:grpSpPr>
          <a:xfrm>
            <a:off x="355311" y="3686767"/>
            <a:ext cx="5166572" cy="584775"/>
            <a:chOff x="355311" y="3700129"/>
            <a:chExt cx="5166572" cy="584775"/>
          </a:xfrm>
        </p:grpSpPr>
        <p:sp>
          <p:nvSpPr>
            <p:cNvPr id="40" name="Прямоугольник 16">
              <a:extLst>
                <a:ext uri="{FF2B5EF4-FFF2-40B4-BE49-F238E27FC236}">
                  <a16:creationId xmlns:a16="http://schemas.microsoft.com/office/drawing/2014/main" id="{30160EBE-5D05-48A0-9066-BBE6EBB78A64}"/>
                </a:ext>
              </a:extLst>
            </p:cNvPr>
            <p:cNvSpPr/>
            <p:nvPr/>
          </p:nvSpPr>
          <p:spPr>
            <a:xfrm>
              <a:off x="815953" y="3700129"/>
              <a:ext cx="47059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Century Gothic" panose="020B0502020202020204" pitchFamily="34" charset="0"/>
                </a:rPr>
                <a:t>Выработка подходов к договорной работе</a:t>
              </a:r>
              <a:br>
                <a:rPr lang="ru-RU" sz="1600" dirty="0">
                  <a:latin typeface="Century Gothic" panose="020B0502020202020204" pitchFamily="34" charset="0"/>
                </a:rPr>
              </a:br>
              <a:r>
                <a:rPr lang="ru-RU" sz="1600" dirty="0">
                  <a:latin typeface="Century Gothic" panose="020B0502020202020204" pitchFamily="34" charset="0"/>
                </a:rPr>
                <a:t>в ситуациях создания объектов ИС</a:t>
              </a:r>
            </a:p>
          </p:txBody>
        </p:sp>
        <p:sp>
          <p:nvSpPr>
            <p:cNvPr id="41" name="Прямоугольник 19">
              <a:extLst>
                <a:ext uri="{FF2B5EF4-FFF2-40B4-BE49-F238E27FC236}">
                  <a16:creationId xmlns:a16="http://schemas.microsoft.com/office/drawing/2014/main" id="{D18EF70E-30A5-48A1-B8FD-FA2254AB3C6A}"/>
                </a:ext>
              </a:extLst>
            </p:cNvPr>
            <p:cNvSpPr/>
            <p:nvPr/>
          </p:nvSpPr>
          <p:spPr>
            <a:xfrm>
              <a:off x="355311" y="3700129"/>
              <a:ext cx="5858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3.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536B64B-318E-C74F-917D-CE5DE8E9E9BF}"/>
              </a:ext>
            </a:extLst>
          </p:cNvPr>
          <p:cNvGrpSpPr/>
          <p:nvPr/>
        </p:nvGrpSpPr>
        <p:grpSpPr>
          <a:xfrm>
            <a:off x="355311" y="4422528"/>
            <a:ext cx="5012274" cy="523220"/>
            <a:chOff x="355311" y="4422528"/>
            <a:chExt cx="5012274" cy="523220"/>
          </a:xfrm>
        </p:grpSpPr>
        <p:sp>
          <p:nvSpPr>
            <p:cNvPr id="42" name="Прямоугольник 16">
              <a:extLst>
                <a:ext uri="{FF2B5EF4-FFF2-40B4-BE49-F238E27FC236}">
                  <a16:creationId xmlns:a16="http://schemas.microsoft.com/office/drawing/2014/main" id="{30160EBE-5D05-48A0-9066-BBE6EBB78A64}"/>
                </a:ext>
              </a:extLst>
            </p:cNvPr>
            <p:cNvSpPr/>
            <p:nvPr/>
          </p:nvSpPr>
          <p:spPr>
            <a:xfrm>
              <a:off x="815953" y="4422528"/>
              <a:ext cx="45516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43" name="Прямоугольник 19">
              <a:extLst>
                <a:ext uri="{FF2B5EF4-FFF2-40B4-BE49-F238E27FC236}">
                  <a16:creationId xmlns:a16="http://schemas.microsoft.com/office/drawing/2014/main" id="{D18EF70E-30A5-48A1-B8FD-FA2254AB3C6A}"/>
                </a:ext>
              </a:extLst>
            </p:cNvPr>
            <p:cNvSpPr/>
            <p:nvPr/>
          </p:nvSpPr>
          <p:spPr>
            <a:xfrm>
              <a:off x="355311" y="4422528"/>
              <a:ext cx="5858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4.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215496" y="1823362"/>
            <a:ext cx="5902197" cy="191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6" name="Прямоугольник 20">
            <a:extLst>
              <a:ext uri="{FF2B5EF4-FFF2-40B4-BE49-F238E27FC236}">
                <a16:creationId xmlns:a16="http://schemas.microsoft.com/office/drawing/2014/main" id="{3EF61DCA-469A-482D-8A82-B0B6D63E1C4A}"/>
              </a:ext>
            </a:extLst>
          </p:cNvPr>
          <p:cNvSpPr/>
          <p:nvPr/>
        </p:nvSpPr>
        <p:spPr>
          <a:xfrm>
            <a:off x="-60074" y="5450444"/>
            <a:ext cx="5509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C8720"/>
                </a:solidFill>
                <a:latin typeface="Century Gothic" panose="020B0502020202020204" pitchFamily="34" charset="0"/>
              </a:rPr>
              <a:t>Сбалансированная система, обеспечивающая защиту собственных активов ПАО «Аэрофлот» и минимизацию рисков нарушения прав третьих лиц</a:t>
            </a:r>
            <a:endParaRPr lang="ru-RU" dirty="0">
              <a:solidFill>
                <a:srgbClr val="FC872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12806" y="2645917"/>
            <a:ext cx="4382671" cy="1720816"/>
            <a:chOff x="6224220" y="2398312"/>
            <a:chExt cx="4830650" cy="1720816"/>
          </a:xfrm>
        </p:grpSpPr>
        <p:grpSp>
          <p:nvGrpSpPr>
            <p:cNvPr id="48" name="Group 47"/>
            <p:cNvGrpSpPr/>
            <p:nvPr/>
          </p:nvGrpSpPr>
          <p:grpSpPr>
            <a:xfrm>
              <a:off x="6224220" y="3396320"/>
              <a:ext cx="4830650" cy="722808"/>
              <a:chOff x="6228415" y="2651340"/>
              <a:chExt cx="2953498" cy="1065656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6228416" y="2651340"/>
                <a:ext cx="2953497" cy="603"/>
              </a:xfrm>
              <a:prstGeom prst="line">
                <a:avLst/>
              </a:prstGeom>
              <a:ln>
                <a:solidFill>
                  <a:srgbClr val="879D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6228415" y="3716393"/>
                <a:ext cx="2953497" cy="603"/>
              </a:xfrm>
              <a:prstGeom prst="line">
                <a:avLst/>
              </a:prstGeom>
              <a:ln>
                <a:solidFill>
                  <a:srgbClr val="879D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 flipH="1" flipV="1">
              <a:off x="6224220" y="2398312"/>
              <a:ext cx="4830648" cy="409"/>
            </a:xfrm>
            <a:prstGeom prst="line">
              <a:avLst/>
            </a:prstGeom>
            <a:ln>
              <a:solidFill>
                <a:srgbClr val="879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8">
            <a:extLst>
              <a:ext uri="{FF2B5EF4-FFF2-40B4-BE49-F238E27FC236}">
                <a16:creationId xmlns:a16="http://schemas.microsoft.com/office/drawing/2014/main" id="{F1A090B8-B989-4841-9E53-952F5A9097C9}"/>
              </a:ext>
            </a:extLst>
          </p:cNvPr>
          <p:cNvSpPr/>
          <p:nvPr/>
        </p:nvSpPr>
        <p:spPr>
          <a:xfrm>
            <a:off x="187084" y="1337311"/>
            <a:ext cx="4643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4448C"/>
                </a:solidFill>
                <a:latin typeface="Century Gothic" panose="020B0502020202020204" pitchFamily="34" charset="0"/>
              </a:rPr>
              <a:t>Ключевые задачи:</a:t>
            </a:r>
          </a:p>
        </p:txBody>
      </p:sp>
      <p:grpSp>
        <p:nvGrpSpPr>
          <p:cNvPr id="122" name="Группа 256">
            <a:extLst>
              <a:ext uri="{FF2B5EF4-FFF2-40B4-BE49-F238E27FC236}">
                <a16:creationId xmlns:a16="http://schemas.microsoft.com/office/drawing/2014/main" id="{369334A5-9566-45E9-A17F-E8F3FD70221C}"/>
              </a:ext>
            </a:extLst>
          </p:cNvPr>
          <p:cNvGrpSpPr/>
          <p:nvPr/>
        </p:nvGrpSpPr>
        <p:grpSpPr>
          <a:xfrm rot="5400000">
            <a:off x="3177010" y="3703027"/>
            <a:ext cx="4611614" cy="66823"/>
            <a:chOff x="533400" y="4695825"/>
            <a:chExt cx="5580000" cy="57150"/>
          </a:xfrm>
        </p:grpSpPr>
        <p:cxnSp>
          <p:nvCxnSpPr>
            <p:cNvPr id="123" name="Прямая соединительная линия 254">
              <a:extLst>
                <a:ext uri="{FF2B5EF4-FFF2-40B4-BE49-F238E27FC236}">
                  <a16:creationId xmlns:a16="http://schemas.microsoft.com/office/drawing/2014/main" id="{17A8A09C-D1C2-4568-A19B-E03E5BBBEDD3}"/>
                </a:ext>
              </a:extLst>
            </p:cNvPr>
            <p:cNvCxnSpPr/>
            <p:nvPr/>
          </p:nvCxnSpPr>
          <p:spPr>
            <a:xfrm>
              <a:off x="533400" y="469582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255">
              <a:extLst>
                <a:ext uri="{FF2B5EF4-FFF2-40B4-BE49-F238E27FC236}">
                  <a16:creationId xmlns:a16="http://schemas.microsoft.com/office/drawing/2014/main" id="{D640E62C-A36F-4BAB-9BF2-5E83012A1E13}"/>
                </a:ext>
              </a:extLst>
            </p:cNvPr>
            <p:cNvCxnSpPr/>
            <p:nvPr/>
          </p:nvCxnSpPr>
          <p:spPr>
            <a:xfrm>
              <a:off x="533400" y="475297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Группа 169">
            <a:extLst>
              <a:ext uri="{FF2B5EF4-FFF2-40B4-BE49-F238E27FC236}">
                <a16:creationId xmlns:a16="http://schemas.microsoft.com/office/drawing/2014/main" id="{5882A576-E38F-4717-828A-B88462FD0FC2}"/>
              </a:ext>
            </a:extLst>
          </p:cNvPr>
          <p:cNvGrpSpPr/>
          <p:nvPr/>
        </p:nvGrpSpPr>
        <p:grpSpPr>
          <a:xfrm rot="5400000">
            <a:off x="2691145" y="3996169"/>
            <a:ext cx="142679" cy="2466919"/>
            <a:chOff x="7169997" y="1409700"/>
            <a:chExt cx="208703" cy="1587500"/>
          </a:xfrm>
        </p:grpSpPr>
        <p:sp>
          <p:nvSpPr>
            <p:cNvPr id="126" name="Стрелка вправо с вырезом 21">
              <a:extLst>
                <a:ext uri="{FF2B5EF4-FFF2-40B4-BE49-F238E27FC236}">
                  <a16:creationId xmlns:a16="http://schemas.microsoft.com/office/drawing/2014/main" id="{DA093FB9-F092-43D1-BF98-D5F9E33E061F}"/>
                </a:ext>
              </a:extLst>
            </p:cNvPr>
            <p:cNvSpPr/>
            <p:nvPr/>
          </p:nvSpPr>
          <p:spPr>
            <a:xfrm>
              <a:off x="7200900" y="1409700"/>
              <a:ext cx="177800" cy="1587500"/>
            </a:xfrm>
            <a:prstGeom prst="notchedRightArrow">
              <a:avLst/>
            </a:prstGeom>
            <a:solidFill>
              <a:srgbClr val="879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127" name="Стрелка вправо с вырезом 20">
              <a:extLst>
                <a:ext uri="{FF2B5EF4-FFF2-40B4-BE49-F238E27FC236}">
                  <a16:creationId xmlns:a16="http://schemas.microsoft.com/office/drawing/2014/main" id="{C75D3A48-2B1B-474C-A3FB-4F66F1AD0F26}"/>
                </a:ext>
              </a:extLst>
            </p:cNvPr>
            <p:cNvSpPr/>
            <p:nvPr/>
          </p:nvSpPr>
          <p:spPr>
            <a:xfrm>
              <a:off x="7169997" y="1409700"/>
              <a:ext cx="177800" cy="1587500"/>
            </a:xfrm>
            <a:prstGeom prst="notchedRightArrow">
              <a:avLst/>
            </a:prstGeom>
            <a:solidFill>
              <a:srgbClr val="EA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sp>
        <p:nvSpPr>
          <p:cNvPr id="62" name="Прямоугольник 16">
            <a:extLst>
              <a:ext uri="{FF2B5EF4-FFF2-40B4-BE49-F238E27FC236}">
                <a16:creationId xmlns:a16="http://schemas.microsoft.com/office/drawing/2014/main" id="{F8FB8414-C5CD-124F-878B-173760C2DE9C}"/>
              </a:ext>
            </a:extLst>
          </p:cNvPr>
          <p:cNvSpPr/>
          <p:nvPr/>
        </p:nvSpPr>
        <p:spPr>
          <a:xfrm>
            <a:off x="809045" y="2745345"/>
            <a:ext cx="4705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Формирование алгоритмов обеспечения правовой охраны объектов ИС, в том числе </a:t>
            </a:r>
            <a:r>
              <a:rPr lang="ru-RU" sz="1600" dirty="0" err="1">
                <a:latin typeface="Century Gothic" panose="020B0502020202020204" pitchFamily="34" charset="0"/>
              </a:rPr>
              <a:t>проактивных</a:t>
            </a:r>
            <a:r>
              <a:rPr lang="ru-RU" sz="1600" dirty="0">
                <a:latin typeface="Century Gothic" panose="020B0502020202020204" pitchFamily="34" charset="0"/>
              </a:rPr>
              <a:t>, для критических объектов</a:t>
            </a:r>
          </a:p>
        </p:txBody>
      </p:sp>
      <p:sp>
        <p:nvSpPr>
          <p:cNvPr id="67" name="Прямоугольник 16">
            <a:extLst>
              <a:ext uri="{FF2B5EF4-FFF2-40B4-BE49-F238E27FC236}">
                <a16:creationId xmlns:a16="http://schemas.microsoft.com/office/drawing/2014/main" id="{C6691560-33AC-1E4C-BB08-4427E564EB5B}"/>
              </a:ext>
            </a:extLst>
          </p:cNvPr>
          <p:cNvSpPr/>
          <p:nvPr/>
        </p:nvSpPr>
        <p:spPr>
          <a:xfrm>
            <a:off x="801420" y="4414165"/>
            <a:ext cx="4705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Мониторинг нарушений прав третьих лиц, минимизация сопряженных рисков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1C5FAE-3AED-46D9-8047-64A5BFF75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09"/>
          <a:stretch/>
        </p:blipFill>
        <p:spPr>
          <a:xfrm>
            <a:off x="6096000" y="1910932"/>
            <a:ext cx="4845283" cy="29088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18EFC9-7F10-4B5D-A3B9-F725A887C732}"/>
              </a:ext>
            </a:extLst>
          </p:cNvPr>
          <p:cNvSpPr/>
          <p:nvPr/>
        </p:nvSpPr>
        <p:spPr>
          <a:xfrm>
            <a:off x="9590726" y="5787584"/>
            <a:ext cx="2096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</a:rPr>
              <a:t>товарные знаки</a:t>
            </a:r>
            <a:endParaRPr lang="ru-RU" sz="16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30F5669-E370-42DC-8999-C07408449B99}"/>
              </a:ext>
            </a:extLst>
          </p:cNvPr>
          <p:cNvSpPr/>
          <p:nvPr/>
        </p:nvSpPr>
        <p:spPr>
          <a:xfrm>
            <a:off x="6286684" y="5428801"/>
            <a:ext cx="5086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effectLst/>
                <a:latin typeface="Century Gothic" panose="020B0502020202020204" pitchFamily="34" charset="0"/>
              </a:rPr>
              <a:t>патенты на изобретения / полезные модели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B1E645-25C6-4611-B318-33D08817D6F2}"/>
              </a:ext>
            </a:extLst>
          </p:cNvPr>
          <p:cNvSpPr/>
          <p:nvPr/>
        </p:nvSpPr>
        <p:spPr>
          <a:xfrm>
            <a:off x="6286683" y="5763881"/>
            <a:ext cx="34795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effectLst/>
                <a:latin typeface="Century Gothic" panose="020B0502020202020204" pitchFamily="34" charset="0"/>
              </a:rPr>
              <a:t>промышленные образцы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19BAC31-1BAB-4429-B3D1-4C702172EDA9}"/>
              </a:ext>
            </a:extLst>
          </p:cNvPr>
          <p:cNvSpPr/>
          <p:nvPr/>
        </p:nvSpPr>
        <p:spPr bwMode="auto">
          <a:xfrm>
            <a:off x="10200456" y="2004697"/>
            <a:ext cx="576064" cy="800751"/>
          </a:xfrm>
          <a:prstGeom prst="rect">
            <a:avLst/>
          </a:prstGeom>
          <a:solidFill>
            <a:srgbClr val="FFFFFF">
              <a:alpha val="4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9FB458-3461-4BF5-96EC-5383E6CD8431}"/>
              </a:ext>
            </a:extLst>
          </p:cNvPr>
          <p:cNvSpPr/>
          <p:nvPr/>
        </p:nvSpPr>
        <p:spPr>
          <a:xfrm>
            <a:off x="10250951" y="2428933"/>
            <a:ext cx="1282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+ 31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88D2D7-7A41-480C-A8CD-BD5D98282578}"/>
              </a:ext>
            </a:extLst>
          </p:cNvPr>
          <p:cNvSpPr/>
          <p:nvPr/>
        </p:nvSpPr>
        <p:spPr bwMode="auto">
          <a:xfrm>
            <a:off x="9836888" y="3940202"/>
            <a:ext cx="360040" cy="161285"/>
          </a:xfrm>
          <a:prstGeom prst="rect">
            <a:avLst/>
          </a:prstGeom>
          <a:solidFill>
            <a:srgbClr val="FFFFFF">
              <a:alpha val="4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85A6B9-535A-4654-854D-EF6E41C2B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796" y="5855243"/>
            <a:ext cx="342930" cy="2286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9D4233-AB50-465A-901A-22ADC3FCD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754" y="5511071"/>
            <a:ext cx="342930" cy="2286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B17EC1-92E0-4EA6-ADC9-93E7895D0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754" y="5838001"/>
            <a:ext cx="342930" cy="22862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9F5E07F-B4D2-4C8A-B822-C5F6198EF574}"/>
              </a:ext>
            </a:extLst>
          </p:cNvPr>
          <p:cNvSpPr/>
          <p:nvPr/>
        </p:nvSpPr>
        <p:spPr bwMode="auto">
          <a:xfrm>
            <a:off x="9702054" y="4260504"/>
            <a:ext cx="548897" cy="322401"/>
          </a:xfrm>
          <a:prstGeom prst="rect">
            <a:avLst/>
          </a:prstGeom>
          <a:solidFill>
            <a:srgbClr val="FFFFFF">
              <a:alpha val="4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D91FD6-9B73-4EE7-B4F4-455CCD9C313A}"/>
              </a:ext>
            </a:extLst>
          </p:cNvPr>
          <p:cNvSpPr/>
          <p:nvPr/>
        </p:nvSpPr>
        <p:spPr>
          <a:xfrm>
            <a:off x="9917660" y="4382775"/>
            <a:ext cx="5044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+6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8DE2F32-33FC-4ADC-8FC5-BDED1130204D}"/>
              </a:ext>
            </a:extLst>
          </p:cNvPr>
          <p:cNvSpPr/>
          <p:nvPr/>
        </p:nvSpPr>
        <p:spPr>
          <a:xfrm>
            <a:off x="6764897" y="4432328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5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0BA6A4C-0495-46DC-9E92-06E94F5EE232}"/>
              </a:ext>
            </a:extLst>
          </p:cNvPr>
          <p:cNvSpPr/>
          <p:nvPr/>
        </p:nvSpPr>
        <p:spPr>
          <a:xfrm>
            <a:off x="7107127" y="3725171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29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F0C0E3D-B24F-4080-ADE7-EE9A477AC7BD}"/>
              </a:ext>
            </a:extLst>
          </p:cNvPr>
          <p:cNvSpPr/>
          <p:nvPr/>
        </p:nvSpPr>
        <p:spPr>
          <a:xfrm>
            <a:off x="6380458" y="4557822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1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A1292B5-94B0-472B-B916-4D2A955F5A25}"/>
              </a:ext>
            </a:extLst>
          </p:cNvPr>
          <p:cNvSpPr/>
          <p:nvPr/>
        </p:nvSpPr>
        <p:spPr>
          <a:xfrm>
            <a:off x="7983611" y="4530034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D53CC21-325D-43C2-A884-F0B6D25A636C}"/>
              </a:ext>
            </a:extLst>
          </p:cNvPr>
          <p:cNvSpPr/>
          <p:nvPr/>
        </p:nvSpPr>
        <p:spPr>
          <a:xfrm>
            <a:off x="8351983" y="4346453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8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B34B90A-724F-4112-815B-6CC486505FB6}"/>
              </a:ext>
            </a:extLst>
          </p:cNvPr>
          <p:cNvSpPr/>
          <p:nvPr/>
        </p:nvSpPr>
        <p:spPr>
          <a:xfrm>
            <a:off x="8720355" y="3414692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40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620D64F-5B39-45C0-AFF2-CA14E50D4412}"/>
              </a:ext>
            </a:extLst>
          </p:cNvPr>
          <p:cNvSpPr/>
          <p:nvPr/>
        </p:nvSpPr>
        <p:spPr>
          <a:xfrm>
            <a:off x="9582715" y="4535910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2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6BC41CE-B38E-4AB7-B6CC-89090D3E949F}"/>
              </a:ext>
            </a:extLst>
          </p:cNvPr>
          <p:cNvSpPr/>
          <p:nvPr/>
        </p:nvSpPr>
        <p:spPr>
          <a:xfrm>
            <a:off x="9942277" y="4559148"/>
            <a:ext cx="73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</a:rPr>
              <a:t>8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A835911-AB70-4F43-9BBD-B1B37BF4068C}"/>
              </a:ext>
            </a:extLst>
          </p:cNvPr>
          <p:cNvSpPr/>
          <p:nvPr/>
        </p:nvSpPr>
        <p:spPr>
          <a:xfrm>
            <a:off x="9898372" y="4158865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14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5DB9B04-CF16-4C8A-893D-3E611BE16A3B}"/>
              </a:ext>
            </a:extLst>
          </p:cNvPr>
          <p:cNvSpPr/>
          <p:nvPr/>
        </p:nvSpPr>
        <p:spPr>
          <a:xfrm>
            <a:off x="10319459" y="1765031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96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A312AEA-1769-4F6E-84B1-65E6C59496EE}"/>
              </a:ext>
            </a:extLst>
          </p:cNvPr>
          <p:cNvSpPr/>
          <p:nvPr/>
        </p:nvSpPr>
        <p:spPr>
          <a:xfrm>
            <a:off x="10319459" y="2824327"/>
            <a:ext cx="73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000" dirty="0">
                <a:effectLst/>
                <a:latin typeface="+mj-lt"/>
              </a:rPr>
              <a:t>65</a:t>
            </a:r>
            <a:endParaRPr lang="ru-RU" sz="1200" dirty="0">
              <a:effectLst/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22D7D4-F657-493D-8310-FDEA1A3C01E0}"/>
              </a:ext>
            </a:extLst>
          </p:cNvPr>
          <p:cNvSpPr txBox="1"/>
          <p:nvPr/>
        </p:nvSpPr>
        <p:spPr>
          <a:xfrm>
            <a:off x="6560859" y="4814728"/>
            <a:ext cx="150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до 2013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E0434E-B0A1-498B-A2AF-BB6F90F7250D}"/>
              </a:ext>
            </a:extLst>
          </p:cNvPr>
          <p:cNvSpPr txBox="1"/>
          <p:nvPr/>
        </p:nvSpPr>
        <p:spPr>
          <a:xfrm>
            <a:off x="8076060" y="4813462"/>
            <a:ext cx="150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2014-2018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BC41E1-BCD8-4770-9547-8BED208596FD}"/>
              </a:ext>
            </a:extLst>
          </p:cNvPr>
          <p:cNvSpPr txBox="1"/>
          <p:nvPr/>
        </p:nvSpPr>
        <p:spPr>
          <a:xfrm>
            <a:off x="9798512" y="4805355"/>
            <a:ext cx="150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2019-2023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59E518-B5C2-4BD2-8BB0-8FDF0F495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083" y="6177737"/>
            <a:ext cx="342930" cy="228620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6CEB233-6215-4AB0-98A2-017F892EB0BD}"/>
              </a:ext>
            </a:extLst>
          </p:cNvPr>
          <p:cNvSpPr/>
          <p:nvPr/>
        </p:nvSpPr>
        <p:spPr bwMode="auto">
          <a:xfrm>
            <a:off x="9246374" y="6166111"/>
            <a:ext cx="343639" cy="237016"/>
          </a:xfrm>
          <a:prstGeom prst="rect">
            <a:avLst/>
          </a:prstGeom>
          <a:solidFill>
            <a:srgbClr val="FFFFFF">
              <a:alpha val="4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D6EA3F0-BC1F-416A-B67E-74F2536A020E}"/>
              </a:ext>
            </a:extLst>
          </p:cNvPr>
          <p:cNvSpPr/>
          <p:nvPr/>
        </p:nvSpPr>
        <p:spPr>
          <a:xfrm>
            <a:off x="9590013" y="6120717"/>
            <a:ext cx="3258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</a:rPr>
              <a:t>з</a:t>
            </a:r>
            <a:r>
              <a:rPr lang="ru-RU" sz="1600" dirty="0">
                <a:effectLst/>
                <a:latin typeface="Century Gothic" panose="020B0502020202020204" pitchFamily="34" charset="0"/>
              </a:rPr>
              <a:t>аявки </a:t>
            </a:r>
            <a:r>
              <a:rPr lang="ru-RU" sz="1600" dirty="0">
                <a:latin typeface="Century Gothic" panose="020B0502020202020204" pitchFamily="34" charset="0"/>
              </a:rPr>
              <a:t>на </a:t>
            </a:r>
            <a:r>
              <a:rPr lang="ru-RU" sz="1600" dirty="0">
                <a:effectLst/>
                <a:latin typeface="Century Gothic" panose="020B0502020202020204" pitchFamily="34" charset="0"/>
              </a:rPr>
              <a:t>изобретения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DE7F69-17C9-46BC-988F-02175E235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463" y="6234151"/>
            <a:ext cx="342930" cy="228620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B4566B09-BEDD-4A82-ADF7-CE0AF823695B}"/>
              </a:ext>
            </a:extLst>
          </p:cNvPr>
          <p:cNvSpPr/>
          <p:nvPr/>
        </p:nvSpPr>
        <p:spPr bwMode="auto">
          <a:xfrm>
            <a:off x="5943754" y="6229953"/>
            <a:ext cx="343639" cy="237016"/>
          </a:xfrm>
          <a:prstGeom prst="rect">
            <a:avLst/>
          </a:prstGeom>
          <a:solidFill>
            <a:srgbClr val="FFFFFF">
              <a:alpha val="4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9F169D64-835D-4B23-A7B4-02A3240BF84A}"/>
              </a:ext>
            </a:extLst>
          </p:cNvPr>
          <p:cNvSpPr/>
          <p:nvPr/>
        </p:nvSpPr>
        <p:spPr>
          <a:xfrm>
            <a:off x="6286683" y="6154321"/>
            <a:ext cx="3065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</a:rPr>
              <a:t>заявки на товарные знаки</a:t>
            </a:r>
            <a:endParaRPr lang="ru-RU" sz="16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B1C02BB-714A-49B5-8AC0-8DE4301661DA}"/>
              </a:ext>
            </a:extLst>
          </p:cNvPr>
          <p:cNvSpPr/>
          <p:nvPr/>
        </p:nvSpPr>
        <p:spPr>
          <a:xfrm>
            <a:off x="5621498" y="1200931"/>
            <a:ext cx="5912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14A9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Динамика накопленного портфеля, 2013-2023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504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 для управления правами на РИД в ПАО «Аэрофлот»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14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66F1E0-C3C4-A362-0629-B0C87BC4C0F8}"/>
              </a:ext>
            </a:extLst>
          </p:cNvPr>
          <p:cNvSpPr/>
          <p:nvPr/>
        </p:nvSpPr>
        <p:spPr bwMode="auto">
          <a:xfrm>
            <a:off x="322359" y="1461124"/>
            <a:ext cx="6136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Внедрение программного обеспечения по управлению правами на РИД в Группе Аэрофлот позволило: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64A92D-088E-7029-9C76-588C3BFB3AC0}"/>
              </a:ext>
            </a:extLst>
          </p:cNvPr>
          <p:cNvSpPr/>
          <p:nvPr/>
        </p:nvSpPr>
        <p:spPr bwMode="auto">
          <a:xfrm>
            <a:off x="355398" y="2358306"/>
            <a:ext cx="57406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повысить скорость доступа к информации, связанной с РИД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повысить качество и полноту доступной информации о РИД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повысить уровень актуальности данных о РИД, доступных для принятия управленческих решений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снизить трудоемкость процесса организации взаимодействия с патентными поверенными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снизить риски утраты прав на РИД, связанные с контролем регламентных сроков продления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0F7DCB-D104-7C5A-A915-CCD31CA55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04789" y="1270646"/>
            <a:ext cx="4850136" cy="22797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0135E8-6431-611E-6AFC-0CE2455B3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904789" y="3812799"/>
            <a:ext cx="4850550" cy="25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4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внешний, плоский, облака, рыба&#10;&#10;Автоматически созданное описание">
            <a:extLst>
              <a:ext uri="{FF2B5EF4-FFF2-40B4-BE49-F238E27FC236}">
                <a16:creationId xmlns:a16="http://schemas.microsoft.com/office/drawing/2014/main" id="{3ADD324C-7D5A-4532-B6BB-CEA04C855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6"/>
          <a:stretch/>
        </p:blipFill>
        <p:spPr>
          <a:xfrm>
            <a:off x="-84667" y="-76198"/>
            <a:ext cx="12344400" cy="70408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9AB296-916D-48DB-9D46-30320D5F6082}"/>
              </a:ext>
            </a:extLst>
          </p:cNvPr>
          <p:cNvSpPr/>
          <p:nvPr/>
        </p:nvSpPr>
        <p:spPr>
          <a:xfrm>
            <a:off x="0" y="0"/>
            <a:ext cx="12192000" cy="7109459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F15985-436F-44A5-AEF3-F277B58B43A8}"/>
              </a:ext>
            </a:extLst>
          </p:cNvPr>
          <p:cNvSpPr/>
          <p:nvPr/>
        </p:nvSpPr>
        <p:spPr>
          <a:xfrm>
            <a:off x="76200" y="2327709"/>
            <a:ext cx="8974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>
              <a:spcAft>
                <a:spcPts val="1200"/>
              </a:spcAft>
            </a:pPr>
            <a:r>
              <a:rPr lang="ru-RU" sz="4000" b="1" dirty="0">
                <a:solidFill>
                  <a:srgbClr val="162C42"/>
                </a:solidFill>
                <a:latin typeface="Century Gothic" panose="020B0502020202020204" pitchFamily="34" charset="0"/>
              </a:rPr>
              <a:t>Спасибо за внимание!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CB5807B-9A95-4234-9286-FF7805B423B2}"/>
              </a:ext>
            </a:extLst>
          </p:cNvPr>
          <p:cNvGrpSpPr/>
          <p:nvPr/>
        </p:nvGrpSpPr>
        <p:grpSpPr>
          <a:xfrm>
            <a:off x="0" y="5087875"/>
            <a:ext cx="12119956" cy="133004"/>
            <a:chOff x="9509760" y="6051666"/>
            <a:chExt cx="2610196" cy="141317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14283A86-9260-4319-8B62-1E28D5026BD0}"/>
                </a:ext>
              </a:extLst>
            </p:cNvPr>
            <p:cNvCxnSpPr/>
            <p:nvPr/>
          </p:nvCxnSpPr>
          <p:spPr>
            <a:xfrm>
              <a:off x="9509760" y="6051666"/>
              <a:ext cx="26101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162C42"/>
                  </a:gs>
                  <a:gs pos="30000">
                    <a:srgbClr val="162C4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682D7447-2F73-41EB-8E11-D5CD0A6DD31A}"/>
                </a:ext>
              </a:extLst>
            </p:cNvPr>
            <p:cNvCxnSpPr/>
            <p:nvPr/>
          </p:nvCxnSpPr>
          <p:spPr>
            <a:xfrm>
              <a:off x="9509760" y="6122325"/>
              <a:ext cx="2610196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rgbClr val="F5822B"/>
                  </a:gs>
                  <a:gs pos="30000">
                    <a:srgbClr val="F5822B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C43FFBF6-7F69-4744-9A35-F2251D6E78B9}"/>
                </a:ext>
              </a:extLst>
            </p:cNvPr>
            <p:cNvCxnSpPr/>
            <p:nvPr/>
          </p:nvCxnSpPr>
          <p:spPr>
            <a:xfrm>
              <a:off x="9509760" y="6192983"/>
              <a:ext cx="2610196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B6C4CC"/>
                  </a:gs>
                  <a:gs pos="30000">
                    <a:srgbClr val="B6C4CC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169A7E-341E-654E-ABBC-0FC262FB0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31" y="85993"/>
            <a:ext cx="3399025" cy="9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26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Зависимость от импортируемых объектов и технологий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2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0283815-AA2E-B340-9C1D-B27F7E8DB0E2}"/>
              </a:ext>
            </a:extLst>
          </p:cNvPr>
          <p:cNvGrpSpPr/>
          <p:nvPr/>
        </p:nvGrpSpPr>
        <p:grpSpPr>
          <a:xfrm>
            <a:off x="688521" y="2420488"/>
            <a:ext cx="6397465" cy="523220"/>
            <a:chOff x="355311" y="1969023"/>
            <a:chExt cx="6397465" cy="523220"/>
          </a:xfrm>
        </p:grpSpPr>
        <p:sp>
          <p:nvSpPr>
            <p:cNvPr id="36" name="Прямоугольник 16">
              <a:extLst>
                <a:ext uri="{FF2B5EF4-FFF2-40B4-BE49-F238E27FC236}">
                  <a16:creationId xmlns:a16="http://schemas.microsoft.com/office/drawing/2014/main" id="{30160EBE-5D05-48A0-9066-BBE6EBB78A64}"/>
                </a:ext>
              </a:extLst>
            </p:cNvPr>
            <p:cNvSpPr/>
            <p:nvPr/>
          </p:nvSpPr>
          <p:spPr>
            <a:xfrm>
              <a:off x="2186145" y="1969023"/>
              <a:ext cx="45666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latin typeface="Century Gothic" panose="020B0502020202020204" pitchFamily="34" charset="0"/>
                </a:rPr>
                <a:t>Воздушные суда</a:t>
              </a:r>
            </a:p>
          </p:txBody>
        </p:sp>
        <p:sp>
          <p:nvSpPr>
            <p:cNvPr id="37" name="Прямоугольник 19">
              <a:extLst>
                <a:ext uri="{FF2B5EF4-FFF2-40B4-BE49-F238E27FC236}">
                  <a16:creationId xmlns:a16="http://schemas.microsoft.com/office/drawing/2014/main" id="{D18EF70E-30A5-48A1-B8FD-FA2254AB3C6A}"/>
                </a:ext>
              </a:extLst>
            </p:cNvPr>
            <p:cNvSpPr/>
            <p:nvPr/>
          </p:nvSpPr>
          <p:spPr>
            <a:xfrm>
              <a:off x="355311" y="1969023"/>
              <a:ext cx="191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5-7 лет</a:t>
              </a:r>
            </a:p>
          </p:txBody>
        </p:sp>
      </p:grpSp>
      <p:sp>
        <p:nvSpPr>
          <p:cNvPr id="42" name="Прямоугольник 16">
            <a:extLst>
              <a:ext uri="{FF2B5EF4-FFF2-40B4-BE49-F238E27FC236}">
                <a16:creationId xmlns:a16="http://schemas.microsoft.com/office/drawing/2014/main" id="{30160EBE-5D05-48A0-9066-BBE6EBB78A64}"/>
              </a:ext>
            </a:extLst>
          </p:cNvPr>
          <p:cNvSpPr/>
          <p:nvPr/>
        </p:nvSpPr>
        <p:spPr>
          <a:xfrm>
            <a:off x="844365" y="4873993"/>
            <a:ext cx="4551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5496" y="1526182"/>
            <a:ext cx="5902197" cy="191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41218" y="3089370"/>
            <a:ext cx="4382671" cy="1663422"/>
            <a:chOff x="6224220" y="2398312"/>
            <a:chExt cx="4830650" cy="1720817"/>
          </a:xfrm>
        </p:grpSpPr>
        <p:grpSp>
          <p:nvGrpSpPr>
            <p:cNvPr id="48" name="Group 47"/>
            <p:cNvGrpSpPr/>
            <p:nvPr/>
          </p:nvGrpSpPr>
          <p:grpSpPr>
            <a:xfrm>
              <a:off x="6224220" y="3205251"/>
              <a:ext cx="4830650" cy="913878"/>
              <a:chOff x="6228415" y="2369642"/>
              <a:chExt cx="2953498" cy="1347354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6228416" y="2369642"/>
                <a:ext cx="2953497" cy="603"/>
              </a:xfrm>
              <a:prstGeom prst="line">
                <a:avLst/>
              </a:prstGeom>
              <a:ln>
                <a:solidFill>
                  <a:srgbClr val="879D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6228415" y="3716393"/>
                <a:ext cx="2953497" cy="603"/>
              </a:xfrm>
              <a:prstGeom prst="line">
                <a:avLst/>
              </a:prstGeom>
              <a:ln>
                <a:solidFill>
                  <a:srgbClr val="879D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 flipH="1" flipV="1">
              <a:off x="6224220" y="2398312"/>
              <a:ext cx="4830648" cy="409"/>
            </a:xfrm>
            <a:prstGeom prst="line">
              <a:avLst/>
            </a:prstGeom>
            <a:ln>
              <a:solidFill>
                <a:srgbClr val="879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8">
            <a:extLst>
              <a:ext uri="{FF2B5EF4-FFF2-40B4-BE49-F238E27FC236}">
                <a16:creationId xmlns:a16="http://schemas.microsoft.com/office/drawing/2014/main" id="{F1A090B8-B989-4841-9E53-952F5A9097C9}"/>
              </a:ext>
            </a:extLst>
          </p:cNvPr>
          <p:cNvSpPr/>
          <p:nvPr/>
        </p:nvSpPr>
        <p:spPr>
          <a:xfrm>
            <a:off x="215496" y="1788776"/>
            <a:ext cx="5206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4448C"/>
                </a:solidFill>
                <a:latin typeface="Century Gothic" panose="020B0502020202020204" pitchFamily="34" charset="0"/>
              </a:rPr>
              <a:t>Критичность замещения:</a:t>
            </a:r>
          </a:p>
        </p:txBody>
      </p:sp>
      <p:grpSp>
        <p:nvGrpSpPr>
          <p:cNvPr id="122" name="Группа 256">
            <a:extLst>
              <a:ext uri="{FF2B5EF4-FFF2-40B4-BE49-F238E27FC236}">
                <a16:creationId xmlns:a16="http://schemas.microsoft.com/office/drawing/2014/main" id="{369334A5-9566-45E9-A17F-E8F3FD70221C}"/>
              </a:ext>
            </a:extLst>
          </p:cNvPr>
          <p:cNvGrpSpPr/>
          <p:nvPr/>
        </p:nvGrpSpPr>
        <p:grpSpPr>
          <a:xfrm rot="5400000">
            <a:off x="4656880" y="3798578"/>
            <a:ext cx="4611614" cy="66823"/>
            <a:chOff x="533400" y="4695825"/>
            <a:chExt cx="5580000" cy="57150"/>
          </a:xfrm>
        </p:grpSpPr>
        <p:cxnSp>
          <p:nvCxnSpPr>
            <p:cNvPr id="123" name="Прямая соединительная линия 254">
              <a:extLst>
                <a:ext uri="{FF2B5EF4-FFF2-40B4-BE49-F238E27FC236}">
                  <a16:creationId xmlns:a16="http://schemas.microsoft.com/office/drawing/2014/main" id="{17A8A09C-D1C2-4568-A19B-E03E5BBBEDD3}"/>
                </a:ext>
              </a:extLst>
            </p:cNvPr>
            <p:cNvCxnSpPr/>
            <p:nvPr/>
          </p:nvCxnSpPr>
          <p:spPr>
            <a:xfrm>
              <a:off x="533400" y="469582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255">
              <a:extLst>
                <a:ext uri="{FF2B5EF4-FFF2-40B4-BE49-F238E27FC236}">
                  <a16:creationId xmlns:a16="http://schemas.microsoft.com/office/drawing/2014/main" id="{D640E62C-A36F-4BAB-9BF2-5E83012A1E13}"/>
                </a:ext>
              </a:extLst>
            </p:cNvPr>
            <p:cNvCxnSpPr/>
            <p:nvPr/>
          </p:nvCxnSpPr>
          <p:spPr>
            <a:xfrm>
              <a:off x="533400" y="475297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3A03254-5832-DF74-861A-4CFA7E3F7F7C}"/>
              </a:ext>
            </a:extLst>
          </p:cNvPr>
          <p:cNvGrpSpPr/>
          <p:nvPr/>
        </p:nvGrpSpPr>
        <p:grpSpPr>
          <a:xfrm>
            <a:off x="688521" y="3194149"/>
            <a:ext cx="6397465" cy="523220"/>
            <a:chOff x="355311" y="1969023"/>
            <a:chExt cx="6397465" cy="523220"/>
          </a:xfrm>
        </p:grpSpPr>
        <p:sp>
          <p:nvSpPr>
            <p:cNvPr id="4" name="Прямоугольник 16">
              <a:extLst>
                <a:ext uri="{FF2B5EF4-FFF2-40B4-BE49-F238E27FC236}">
                  <a16:creationId xmlns:a16="http://schemas.microsoft.com/office/drawing/2014/main" id="{BEA38192-D969-EFE6-D0CC-C4EC85B92444}"/>
                </a:ext>
              </a:extLst>
            </p:cNvPr>
            <p:cNvSpPr/>
            <p:nvPr/>
          </p:nvSpPr>
          <p:spPr>
            <a:xfrm>
              <a:off x="2186145" y="1969023"/>
              <a:ext cx="45666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latin typeface="Century Gothic" panose="020B0502020202020204" pitchFamily="34" charset="0"/>
                </a:rPr>
                <a:t>Узлы и агрегаты ВС</a:t>
              </a:r>
            </a:p>
          </p:txBody>
        </p:sp>
        <p:sp>
          <p:nvSpPr>
            <p:cNvPr id="7" name="Прямоугольник 19">
              <a:extLst>
                <a:ext uri="{FF2B5EF4-FFF2-40B4-BE49-F238E27FC236}">
                  <a16:creationId xmlns:a16="http://schemas.microsoft.com/office/drawing/2014/main" id="{A651D5B8-9F4C-9030-D2C9-736E818AA885}"/>
                </a:ext>
              </a:extLst>
            </p:cNvPr>
            <p:cNvSpPr/>
            <p:nvPr/>
          </p:nvSpPr>
          <p:spPr>
            <a:xfrm>
              <a:off x="355311" y="1969023"/>
              <a:ext cx="191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до 3 лет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FB823-B8AE-AD9B-50D3-25889A4A4686}"/>
              </a:ext>
            </a:extLst>
          </p:cNvPr>
          <p:cNvGrpSpPr/>
          <p:nvPr/>
        </p:nvGrpSpPr>
        <p:grpSpPr>
          <a:xfrm>
            <a:off x="688521" y="4016369"/>
            <a:ext cx="6397465" cy="523220"/>
            <a:chOff x="355311" y="1969023"/>
            <a:chExt cx="6397465" cy="523220"/>
          </a:xfrm>
        </p:grpSpPr>
        <p:sp>
          <p:nvSpPr>
            <p:cNvPr id="9" name="Прямоугольник 16">
              <a:extLst>
                <a:ext uri="{FF2B5EF4-FFF2-40B4-BE49-F238E27FC236}">
                  <a16:creationId xmlns:a16="http://schemas.microsoft.com/office/drawing/2014/main" id="{FAEBE578-2DEA-AD7E-B4E6-97E0035EC1DB}"/>
                </a:ext>
              </a:extLst>
            </p:cNvPr>
            <p:cNvSpPr/>
            <p:nvPr/>
          </p:nvSpPr>
          <p:spPr>
            <a:xfrm>
              <a:off x="2186145" y="1969023"/>
              <a:ext cx="45666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latin typeface="Century Gothic" panose="020B0502020202020204" pitchFamily="34" charset="0"/>
                </a:rPr>
                <a:t>Запасные части ВС</a:t>
              </a:r>
            </a:p>
          </p:txBody>
        </p:sp>
        <p:sp>
          <p:nvSpPr>
            <p:cNvPr id="10" name="Прямоугольник 19">
              <a:extLst>
                <a:ext uri="{FF2B5EF4-FFF2-40B4-BE49-F238E27FC236}">
                  <a16:creationId xmlns:a16="http://schemas.microsoft.com/office/drawing/2014/main" id="{79141589-D482-6F38-C6C6-D6F8AA527D68}"/>
                </a:ext>
              </a:extLst>
            </p:cNvPr>
            <p:cNvSpPr/>
            <p:nvPr/>
          </p:nvSpPr>
          <p:spPr>
            <a:xfrm>
              <a:off x="355311" y="1969023"/>
              <a:ext cx="191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1-2 года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A09E100-D477-B0B9-0E85-8329E10399C1}"/>
              </a:ext>
            </a:extLst>
          </p:cNvPr>
          <p:cNvGrpSpPr/>
          <p:nvPr/>
        </p:nvGrpSpPr>
        <p:grpSpPr>
          <a:xfrm>
            <a:off x="688521" y="4846181"/>
            <a:ext cx="6397465" cy="523220"/>
            <a:chOff x="355311" y="1969023"/>
            <a:chExt cx="6397465" cy="523220"/>
          </a:xfrm>
        </p:grpSpPr>
        <p:sp>
          <p:nvSpPr>
            <p:cNvPr id="12" name="Прямоугольник 16">
              <a:extLst>
                <a:ext uri="{FF2B5EF4-FFF2-40B4-BE49-F238E27FC236}">
                  <a16:creationId xmlns:a16="http://schemas.microsoft.com/office/drawing/2014/main" id="{ABBB2894-94E7-D5CC-B531-2C17DB6EF9F9}"/>
                </a:ext>
              </a:extLst>
            </p:cNvPr>
            <p:cNvSpPr/>
            <p:nvPr/>
          </p:nvSpPr>
          <p:spPr>
            <a:xfrm>
              <a:off x="2186145" y="1969023"/>
              <a:ext cx="45666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latin typeface="Century Gothic" panose="020B0502020202020204" pitchFamily="34" charset="0"/>
                </a:rPr>
                <a:t>Расходные материалы</a:t>
              </a:r>
            </a:p>
          </p:txBody>
        </p:sp>
        <p:sp>
          <p:nvSpPr>
            <p:cNvPr id="13" name="Прямоугольник 19">
              <a:extLst>
                <a:ext uri="{FF2B5EF4-FFF2-40B4-BE49-F238E27FC236}">
                  <a16:creationId xmlns:a16="http://schemas.microsoft.com/office/drawing/2014/main" id="{95C4F327-DDF3-1AFC-082F-0405E5EFAC5B}"/>
                </a:ext>
              </a:extLst>
            </p:cNvPr>
            <p:cNvSpPr/>
            <p:nvPr/>
          </p:nvSpPr>
          <p:spPr>
            <a:xfrm>
              <a:off x="355311" y="1969023"/>
              <a:ext cx="191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Century Gothic" panose="020B0502020202020204" pitchFamily="34" charset="0"/>
                </a:rPr>
                <a:t>0-2 мес.</a:t>
              </a:r>
            </a:p>
          </p:txBody>
        </p:sp>
      </p:grpSp>
      <p:cxnSp>
        <p:nvCxnSpPr>
          <p:cNvPr id="16" name="Straight Connector 51">
            <a:extLst>
              <a:ext uri="{FF2B5EF4-FFF2-40B4-BE49-F238E27FC236}">
                <a16:creationId xmlns:a16="http://schemas.microsoft.com/office/drawing/2014/main" id="{E8AD7920-BE43-4CBC-930C-14B59D968257}"/>
              </a:ext>
            </a:extLst>
          </p:cNvPr>
          <p:cNvCxnSpPr/>
          <p:nvPr/>
        </p:nvCxnSpPr>
        <p:spPr>
          <a:xfrm flipH="1" flipV="1">
            <a:off x="741216" y="5546934"/>
            <a:ext cx="4382669" cy="395"/>
          </a:xfrm>
          <a:prstGeom prst="line">
            <a:avLst/>
          </a:prstGeom>
          <a:ln>
            <a:solidFill>
              <a:srgbClr val="879D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A222D81-2D25-460A-F5A4-0A3BE86A36FC}"/>
              </a:ext>
            </a:extLst>
          </p:cNvPr>
          <p:cNvSpPr txBox="1"/>
          <p:nvPr/>
        </p:nvSpPr>
        <p:spPr>
          <a:xfrm>
            <a:off x="7152808" y="4016369"/>
            <a:ext cx="4990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Century Gothic" panose="020B0502020202020204" pitchFamily="34" charset="0"/>
              </a:rPr>
              <a:t>Сентябрь 2022, Министерство транспорта РФ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The safety of flights on the aircraft of Russian airlines is guaranteed at a high level and meets all international standards.</a:t>
            </a:r>
            <a:endParaRPr lang="ru-RU" sz="1600" dirty="0">
              <a:latin typeface="Century Gothic" panose="020B0502020202020204" pitchFamily="34" charset="0"/>
            </a:endParaRPr>
          </a:p>
          <a:p>
            <a:endParaRPr lang="ru-RU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Thus, the information of ICAO, which issued a «warning about the threat to the safety of flights of Russian airlines», does not correspond to the real state of affairs</a:t>
            </a:r>
            <a:r>
              <a:rPr lang="ru-RU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51A0C9-E81D-816B-C96F-477B160CC159}"/>
              </a:ext>
            </a:extLst>
          </p:cNvPr>
          <p:cNvSpPr txBox="1"/>
          <p:nvPr/>
        </p:nvSpPr>
        <p:spPr>
          <a:xfrm>
            <a:off x="7152808" y="1336590"/>
            <a:ext cx="47666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Century Gothic" panose="020B0502020202020204" pitchFamily="34" charset="0"/>
              </a:rPr>
              <a:t>Июнь</a:t>
            </a:r>
            <a:r>
              <a:rPr lang="en-US" sz="1600" b="1" dirty="0">
                <a:latin typeface="Century Gothic" panose="020B0502020202020204" pitchFamily="34" charset="0"/>
              </a:rPr>
              <a:t> 2022</a:t>
            </a:r>
            <a:r>
              <a:rPr lang="ru-RU" sz="1600" b="1" dirty="0">
                <a:latin typeface="Century Gothic" panose="020B0502020202020204" pitchFamily="34" charset="0"/>
              </a:rPr>
              <a:t>, </a:t>
            </a:r>
            <a:r>
              <a:rPr lang="en-US" sz="1600" b="1" dirty="0">
                <a:latin typeface="Century Gothic" panose="020B0502020202020204" pitchFamily="34" charset="0"/>
              </a:rPr>
              <a:t>ICAO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ICAO had declared aviation in Russia</a:t>
            </a:r>
            <a:br>
              <a:rPr lang="ru-RU" sz="1600" dirty="0">
                <a:latin typeface="Century Gothic" panose="020B0502020202020204" pitchFamily="34" charset="0"/>
              </a:rPr>
            </a:br>
            <a:r>
              <a:rPr lang="en-US" sz="1600" dirty="0">
                <a:latin typeface="Century Gothic" panose="020B0502020202020204" pitchFamily="34" charset="0"/>
              </a:rPr>
              <a:t>to be unsafe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r>
              <a:rPr lang="ru-RU" sz="1600" b="1" dirty="0">
                <a:latin typeface="Century Gothic" panose="020B0502020202020204" pitchFamily="34" charset="0"/>
              </a:rPr>
              <a:t>Октябрь</a:t>
            </a:r>
            <a:r>
              <a:rPr lang="en-US" sz="1600" b="1" dirty="0">
                <a:latin typeface="Century Gothic" panose="020B0502020202020204" pitchFamily="34" charset="0"/>
              </a:rPr>
              <a:t> 2022, 41st Assembly of ICAO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ICAO have agreed to remove Russia from its Council for the next three-year term … in a context of grave violations by Russia of international aviation rules.</a:t>
            </a:r>
            <a:endParaRPr lang="ru-RU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2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Воздушные суда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3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897506-7B34-1302-44DC-76FA09987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51" y="1571691"/>
            <a:ext cx="6016395" cy="3114142"/>
          </a:xfrm>
          <a:prstGeom prst="rect">
            <a:avLst/>
          </a:prstGeom>
        </p:spPr>
      </p:pic>
      <p:sp>
        <p:nvSpPr>
          <p:cNvPr id="7" name="Прямоугольник 224">
            <a:extLst>
              <a:ext uri="{FF2B5EF4-FFF2-40B4-BE49-F238E27FC236}">
                <a16:creationId xmlns:a16="http://schemas.microsoft.com/office/drawing/2014/main" id="{5B4E5FA0-5189-EB65-70FB-01B0007F7D85}"/>
              </a:ext>
            </a:extLst>
          </p:cNvPr>
          <p:cNvSpPr/>
          <p:nvPr/>
        </p:nvSpPr>
        <p:spPr>
          <a:xfrm>
            <a:off x="546451" y="5132342"/>
            <a:ext cx="6173324" cy="1079596"/>
          </a:xfrm>
          <a:prstGeom prst="rect">
            <a:avLst/>
          </a:prstGeom>
          <a:solidFill>
            <a:srgbClr val="F2F2F2"/>
          </a:solidFill>
          <a:ln w="190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  <a:latin typeface="Century Gothic" panose="020B0502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Rectangle 104">
            <a:extLst>
              <a:ext uri="{FF2B5EF4-FFF2-40B4-BE49-F238E27FC236}">
                <a16:creationId xmlns:a16="http://schemas.microsoft.com/office/drawing/2014/main" id="{DFF6EFA1-4EDF-7E04-D036-3C111E66508C}"/>
              </a:ext>
            </a:extLst>
          </p:cNvPr>
          <p:cNvSpPr/>
          <p:nvPr/>
        </p:nvSpPr>
        <p:spPr>
          <a:xfrm>
            <a:off x="642005" y="5240143"/>
            <a:ext cx="6077772" cy="909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b="1" dirty="0">
                <a:solidFill>
                  <a:srgbClr val="014A9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Более 85%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мирового производства воздушных судов осуществляется в странах ЕС и США, в первую очередь на мощностях компаний 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</a:rPr>
              <a:t>Airbus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и 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</a:rPr>
              <a:t>Boeing</a:t>
            </a:r>
            <a:endParaRPr lang="ru-RU" sz="16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A3EDD9-E16C-068E-8902-B945BE086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771" y="1044560"/>
            <a:ext cx="4696058" cy="2600354"/>
          </a:xfrm>
          <a:prstGeom prst="rect">
            <a:avLst/>
          </a:prstGeom>
        </p:spPr>
      </p:pic>
      <p:grpSp>
        <p:nvGrpSpPr>
          <p:cNvPr id="11" name="Группа 256">
            <a:extLst>
              <a:ext uri="{FF2B5EF4-FFF2-40B4-BE49-F238E27FC236}">
                <a16:creationId xmlns:a16="http://schemas.microsoft.com/office/drawing/2014/main" id="{968506BA-B8B6-036E-7460-ED503BD95D82}"/>
              </a:ext>
            </a:extLst>
          </p:cNvPr>
          <p:cNvGrpSpPr/>
          <p:nvPr/>
        </p:nvGrpSpPr>
        <p:grpSpPr>
          <a:xfrm rot="5400000">
            <a:off x="4542933" y="4053537"/>
            <a:ext cx="4611614" cy="66823"/>
            <a:chOff x="533400" y="4695825"/>
            <a:chExt cx="5580000" cy="57150"/>
          </a:xfrm>
        </p:grpSpPr>
        <p:cxnSp>
          <p:nvCxnSpPr>
            <p:cNvPr id="12" name="Прямая соединительная линия 254">
              <a:extLst>
                <a:ext uri="{FF2B5EF4-FFF2-40B4-BE49-F238E27FC236}">
                  <a16:creationId xmlns:a16="http://schemas.microsoft.com/office/drawing/2014/main" id="{E28B970C-C4EE-AC32-3BF3-3FB7AEFE4DEA}"/>
                </a:ext>
              </a:extLst>
            </p:cNvPr>
            <p:cNvCxnSpPr/>
            <p:nvPr/>
          </p:nvCxnSpPr>
          <p:spPr>
            <a:xfrm>
              <a:off x="533400" y="469582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255">
              <a:extLst>
                <a:ext uri="{FF2B5EF4-FFF2-40B4-BE49-F238E27FC236}">
                  <a16:creationId xmlns:a16="http://schemas.microsoft.com/office/drawing/2014/main" id="{2C0C7E68-1994-B5C3-A2C0-AE0BEB0ECC3F}"/>
                </a:ext>
              </a:extLst>
            </p:cNvPr>
            <p:cNvCxnSpPr/>
            <p:nvPr/>
          </p:nvCxnSpPr>
          <p:spPr>
            <a:xfrm>
              <a:off x="533400" y="475297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B4CAA09-BFF7-D082-A2FE-7D67BBF08A11}"/>
              </a:ext>
            </a:extLst>
          </p:cNvPr>
          <p:cNvSpPr txBox="1"/>
          <p:nvPr/>
        </p:nvSpPr>
        <p:spPr>
          <a:xfrm>
            <a:off x="6972258" y="3783350"/>
            <a:ext cx="522626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Более </a:t>
            </a:r>
            <a:r>
              <a:rPr lang="ru-RU" sz="1600" b="1" dirty="0">
                <a:latin typeface="Century Gothic" panose="020B0502020202020204" pitchFamily="34" charset="0"/>
              </a:rPr>
              <a:t>400 иностранных воздушных судов </a:t>
            </a:r>
            <a:r>
              <a:rPr lang="ru-RU" sz="1600" dirty="0">
                <a:latin typeface="Century Gothic" panose="020B0502020202020204" pitchFamily="34" charset="0"/>
              </a:rPr>
              <a:t>остались в России из числа принадлежащих иностранным лизингодателям.</a:t>
            </a:r>
          </a:p>
          <a:p>
            <a:endParaRPr lang="ru-RU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Соглашение о намерениях по приобретению </a:t>
            </a:r>
            <a:r>
              <a:rPr lang="ru-RU" sz="1600" b="1" dirty="0">
                <a:latin typeface="Century Gothic" panose="020B0502020202020204" pitchFamily="34" charset="0"/>
              </a:rPr>
              <a:t>отечественных самолетов</a:t>
            </a:r>
            <a:r>
              <a:rPr lang="ru-RU" sz="1600" dirty="0">
                <a:latin typeface="Century Gothic" panose="020B0502020202020204" pitchFamily="34" charset="0"/>
              </a:rPr>
              <a:t>, заключено между ОАК и «Аэрофлотом» в сентябре 2022 г.: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210 самолётов МС-21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89 самолётов SSJ New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40 самолетов Ту-214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302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Узлы, агрегаты и запасные части воздушных судов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4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sp>
        <p:nvSpPr>
          <p:cNvPr id="7" name="Прямоугольник 224">
            <a:extLst>
              <a:ext uri="{FF2B5EF4-FFF2-40B4-BE49-F238E27FC236}">
                <a16:creationId xmlns:a16="http://schemas.microsoft.com/office/drawing/2014/main" id="{5B4E5FA0-5189-EB65-70FB-01B0007F7D85}"/>
              </a:ext>
            </a:extLst>
          </p:cNvPr>
          <p:cNvSpPr/>
          <p:nvPr/>
        </p:nvSpPr>
        <p:spPr>
          <a:xfrm>
            <a:off x="319907" y="1059167"/>
            <a:ext cx="6173324" cy="2784742"/>
          </a:xfrm>
          <a:prstGeom prst="rect">
            <a:avLst/>
          </a:prstGeom>
          <a:solidFill>
            <a:srgbClr val="F2F2F2"/>
          </a:solidFill>
          <a:ln w="190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  <a:latin typeface="Century Gothic" panose="020B0502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Rectangle 104">
            <a:extLst>
              <a:ext uri="{FF2B5EF4-FFF2-40B4-BE49-F238E27FC236}">
                <a16:creationId xmlns:a16="http://schemas.microsoft.com/office/drawing/2014/main" id="{DFF6EFA1-4EDF-7E04-D036-3C111E66508C}"/>
              </a:ext>
            </a:extLst>
          </p:cNvPr>
          <p:cNvSpPr/>
          <p:nvPr/>
        </p:nvSpPr>
        <p:spPr>
          <a:xfrm>
            <a:off x="415461" y="1166968"/>
            <a:ext cx="6077772" cy="2594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b="1" dirty="0">
                <a:solidFill>
                  <a:srgbClr val="014A9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Параллельный импорт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в рамках Приказ Минпромторга РФ от 19 апреля 2022 г. № 1532 "Об утверждении перечня товаров (групп товаров), в отношении которых не применяются положения подпункта 6 статьи 1359 и статьи 1487 Гражданского кодекса Российской Федерации при условии введения указанных товаров (групп товаров) в оборот за пределами территории Российской Федерации правообладателями (патентообладателями), а также с их согласия"</a:t>
            </a:r>
          </a:p>
        </p:txBody>
      </p:sp>
      <p:grpSp>
        <p:nvGrpSpPr>
          <p:cNvPr id="11" name="Группа 256">
            <a:extLst>
              <a:ext uri="{FF2B5EF4-FFF2-40B4-BE49-F238E27FC236}">
                <a16:creationId xmlns:a16="http://schemas.microsoft.com/office/drawing/2014/main" id="{968506BA-B8B6-036E-7460-ED503BD95D82}"/>
              </a:ext>
            </a:extLst>
          </p:cNvPr>
          <p:cNvGrpSpPr/>
          <p:nvPr/>
        </p:nvGrpSpPr>
        <p:grpSpPr>
          <a:xfrm rot="5400000">
            <a:off x="4832300" y="3937792"/>
            <a:ext cx="4611614" cy="66823"/>
            <a:chOff x="533400" y="4695825"/>
            <a:chExt cx="5580000" cy="57150"/>
          </a:xfrm>
        </p:grpSpPr>
        <p:cxnSp>
          <p:nvCxnSpPr>
            <p:cNvPr id="12" name="Прямая соединительная линия 254">
              <a:extLst>
                <a:ext uri="{FF2B5EF4-FFF2-40B4-BE49-F238E27FC236}">
                  <a16:creationId xmlns:a16="http://schemas.microsoft.com/office/drawing/2014/main" id="{E28B970C-C4EE-AC32-3BF3-3FB7AEFE4DEA}"/>
                </a:ext>
              </a:extLst>
            </p:cNvPr>
            <p:cNvCxnSpPr/>
            <p:nvPr/>
          </p:nvCxnSpPr>
          <p:spPr>
            <a:xfrm>
              <a:off x="533400" y="469582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255">
              <a:extLst>
                <a:ext uri="{FF2B5EF4-FFF2-40B4-BE49-F238E27FC236}">
                  <a16:creationId xmlns:a16="http://schemas.microsoft.com/office/drawing/2014/main" id="{2C0C7E68-1994-B5C3-A2C0-AE0BEB0ECC3F}"/>
                </a:ext>
              </a:extLst>
            </p:cNvPr>
            <p:cNvCxnSpPr/>
            <p:nvPr/>
          </p:nvCxnSpPr>
          <p:spPr>
            <a:xfrm>
              <a:off x="533400" y="475297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1B50BB-5F99-C78C-8AE0-4C47D482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5" y="4144891"/>
            <a:ext cx="6386113" cy="6096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76B2A5-8A44-9074-3A96-346470447ADC}"/>
              </a:ext>
            </a:extLst>
          </p:cNvPr>
          <p:cNvSpPr txBox="1"/>
          <p:nvPr/>
        </p:nvSpPr>
        <p:spPr>
          <a:xfrm>
            <a:off x="415461" y="4872156"/>
            <a:ext cx="54992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Другие варианты обеспечения поставок: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приобретение в странах, ранее наладивших производство аналогов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реверс-инжиниринг и организация производства в России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2F6A5B-B8E6-7E18-E37A-8389CB825D38}"/>
              </a:ext>
            </a:extLst>
          </p:cNvPr>
          <p:cNvSpPr txBox="1"/>
          <p:nvPr/>
        </p:nvSpPr>
        <p:spPr>
          <a:xfrm>
            <a:off x="7363538" y="3692206"/>
            <a:ext cx="41705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Любая вновь поставляемая продукция должна быть в первую очередь проверена на </a:t>
            </a:r>
            <a:r>
              <a:rPr lang="ru-RU" sz="1600" b="1" dirty="0">
                <a:latin typeface="Century Gothic" panose="020B0502020202020204" pitchFamily="34" charset="0"/>
              </a:rPr>
              <a:t>соответствие требованиям безопасности</a:t>
            </a:r>
            <a:r>
              <a:rPr lang="ru-RU" sz="16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AE127C-C7A1-4476-971E-0FB22A3D4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342" y="2732436"/>
            <a:ext cx="4743631" cy="88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9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Расходные материалы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5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76B2A5-8A44-9074-3A96-346470447ADC}"/>
              </a:ext>
            </a:extLst>
          </p:cNvPr>
          <p:cNvSpPr txBox="1"/>
          <p:nvPr/>
        </p:nvSpPr>
        <p:spPr>
          <a:xfrm>
            <a:off x="369162" y="1237706"/>
            <a:ext cx="5950613" cy="540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Century Gothic" panose="020B0502020202020204" pitchFamily="34" charset="0"/>
              </a:rPr>
              <a:t>Цикл от разработки до производства, на примере</a:t>
            </a:r>
          </a:p>
          <a:p>
            <a:pPr>
              <a:lnSpc>
                <a:spcPct val="114000"/>
              </a:lnSpc>
            </a:pPr>
            <a:r>
              <a:rPr lang="ru-RU" sz="1600" b="1" dirty="0">
                <a:latin typeface="Century Gothic" panose="020B0502020202020204" pitchFamily="34" charset="0"/>
              </a:rPr>
              <a:t>карбонового тормозного диска</a:t>
            </a:r>
            <a:r>
              <a:rPr lang="ru-RU" sz="1600" dirty="0">
                <a:latin typeface="Century Gothic" panose="020B0502020202020204" pitchFamily="34" charset="0"/>
              </a:rPr>
              <a:t>:</a:t>
            </a:r>
          </a:p>
          <a:p>
            <a:pPr>
              <a:lnSpc>
                <a:spcPct val="114000"/>
              </a:lnSpc>
            </a:pP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получение оригинальных экземпляров потенциальным предприятием-производителем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ru-RU" sz="8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физико-механические стендовые испытания оригинальных экземпляров продукции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ru-RU" sz="8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разработка и производство опытной партии изделий-аналогов (реверс-инжиниринг)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ru-RU" sz="8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испытания, проверка соответствия аналога характеристикам оригинального изделия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ru-RU" sz="8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доработка, повторные испытания на базе сертифицированной лаборатории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ru-RU" sz="8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сертификация продукции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ru-RU" sz="8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налаживание серийного производства изделий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D226B9-7F15-1A63-B1EF-A0CDA41C1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775" y="796954"/>
            <a:ext cx="5855280" cy="614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9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Программное обеспечение в авиации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6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5496" y="1823362"/>
            <a:ext cx="5902197" cy="191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122" name="Группа 256">
            <a:extLst>
              <a:ext uri="{FF2B5EF4-FFF2-40B4-BE49-F238E27FC236}">
                <a16:creationId xmlns:a16="http://schemas.microsoft.com/office/drawing/2014/main" id="{369334A5-9566-45E9-A17F-E8F3FD70221C}"/>
              </a:ext>
            </a:extLst>
          </p:cNvPr>
          <p:cNvGrpSpPr/>
          <p:nvPr/>
        </p:nvGrpSpPr>
        <p:grpSpPr>
          <a:xfrm rot="5400000">
            <a:off x="5637590" y="3751881"/>
            <a:ext cx="4611614" cy="66823"/>
            <a:chOff x="533400" y="4695825"/>
            <a:chExt cx="5580000" cy="57150"/>
          </a:xfrm>
        </p:grpSpPr>
        <p:cxnSp>
          <p:nvCxnSpPr>
            <p:cNvPr id="123" name="Прямая соединительная линия 254">
              <a:extLst>
                <a:ext uri="{FF2B5EF4-FFF2-40B4-BE49-F238E27FC236}">
                  <a16:creationId xmlns:a16="http://schemas.microsoft.com/office/drawing/2014/main" id="{17A8A09C-D1C2-4568-A19B-E03E5BBBEDD3}"/>
                </a:ext>
              </a:extLst>
            </p:cNvPr>
            <p:cNvCxnSpPr/>
            <p:nvPr/>
          </p:nvCxnSpPr>
          <p:spPr>
            <a:xfrm>
              <a:off x="533400" y="469582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255">
              <a:extLst>
                <a:ext uri="{FF2B5EF4-FFF2-40B4-BE49-F238E27FC236}">
                  <a16:creationId xmlns:a16="http://schemas.microsoft.com/office/drawing/2014/main" id="{D640E62C-A36F-4BAB-9BF2-5E83012A1E13}"/>
                </a:ext>
              </a:extLst>
            </p:cNvPr>
            <p:cNvCxnSpPr/>
            <p:nvPr/>
          </p:nvCxnSpPr>
          <p:spPr>
            <a:xfrm>
              <a:off x="533400" y="4752975"/>
              <a:ext cx="5580000" cy="0"/>
            </a:xfrm>
            <a:prstGeom prst="line">
              <a:avLst/>
            </a:prstGeom>
            <a:ln>
              <a:solidFill>
                <a:srgbClr val="162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4D2D3EE-4FD9-594D-C157-B9040D9F8148}"/>
              </a:ext>
            </a:extLst>
          </p:cNvPr>
          <p:cNvSpPr txBox="1"/>
          <p:nvPr/>
        </p:nvSpPr>
        <p:spPr>
          <a:xfrm>
            <a:off x="344398" y="1226326"/>
            <a:ext cx="72472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«У нас около </a:t>
            </a:r>
            <a:r>
              <a:rPr lang="ru-RU" b="1" dirty="0">
                <a:latin typeface="Century Gothic" panose="020B0502020202020204" pitchFamily="34" charset="0"/>
              </a:rPr>
              <a:t>134 IT-систем</a:t>
            </a:r>
            <a:r>
              <a:rPr lang="ru-RU" dirty="0">
                <a:latin typeface="Century Gothic" panose="020B0502020202020204" pitchFamily="34" charset="0"/>
              </a:rPr>
              <a:t>, из них </a:t>
            </a:r>
            <a:r>
              <a:rPr lang="ru-RU" b="1" dirty="0">
                <a:latin typeface="Century Gothic" panose="020B0502020202020204" pitchFamily="34" charset="0"/>
              </a:rPr>
              <a:t>31 уже является отечественной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b="1" dirty="0">
                <a:latin typeface="Century Gothic" panose="020B0502020202020204" pitchFamily="34" charset="0"/>
              </a:rPr>
              <a:t>84 будут заменены на отечественные аналоги</a:t>
            </a:r>
            <a:r>
              <a:rPr lang="ru-RU" dirty="0">
                <a:latin typeface="Century Gothic" panose="020B0502020202020204" pitchFamily="34" charset="0"/>
              </a:rPr>
              <a:t> до конца 2024 года. Также в 2024 году мы полностью заменим все программное обеспечение по критической информационной инфраструктуре, а </a:t>
            </a:r>
            <a:r>
              <a:rPr lang="ru-RU" b="1" dirty="0">
                <a:latin typeface="Century Gothic" panose="020B0502020202020204" pitchFamily="34" charset="0"/>
              </a:rPr>
              <a:t>доля затрат на отечественное ПО </a:t>
            </a:r>
            <a:r>
              <a:rPr lang="ru-RU" dirty="0">
                <a:latin typeface="Century Gothic" panose="020B0502020202020204" pitchFamily="34" charset="0"/>
              </a:rPr>
              <a:t>составит </a:t>
            </a:r>
            <a:r>
              <a:rPr lang="ru-RU" b="1" dirty="0">
                <a:latin typeface="Century Gothic" panose="020B0502020202020204" pitchFamily="34" charset="0"/>
              </a:rPr>
              <a:t>свыше 82 процентов</a:t>
            </a:r>
            <a:r>
              <a:rPr lang="ru-RU" dirty="0"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7" name="Rectangle 75">
            <a:extLst>
              <a:ext uri="{FF2B5EF4-FFF2-40B4-BE49-F238E27FC236}">
                <a16:creationId xmlns:a16="http://schemas.microsoft.com/office/drawing/2014/main" id="{6BCE38BA-E91B-EF5D-8962-4B5EC98D9CB6}"/>
              </a:ext>
            </a:extLst>
          </p:cNvPr>
          <p:cNvSpPr/>
          <p:nvPr/>
        </p:nvSpPr>
        <p:spPr>
          <a:xfrm>
            <a:off x="344398" y="2975508"/>
            <a:ext cx="6243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Century Gothic" panose="020B0502020202020204" pitchFamily="34" charset="0"/>
              </a:rPr>
              <a:t>Выступление С. В. Александровского на Заседании Комитета Совета Федерации по экономической политике </a:t>
            </a:r>
            <a:endParaRPr lang="en-US" sz="1400" i="1" dirty="0">
              <a:latin typeface="Century Gothic" panose="020B0502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06C330-2A70-608E-3A2A-563E0EC59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8" t="1791" r="29012" b="1791"/>
          <a:stretch/>
        </p:blipFill>
        <p:spPr>
          <a:xfrm>
            <a:off x="8576027" y="1823893"/>
            <a:ext cx="2952329" cy="2952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A14B74-35B6-B619-7B95-167A12A9A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81" y="2522513"/>
            <a:ext cx="2182019" cy="128326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9CABA5-60AE-13AD-5B00-1D0CD77CF409}"/>
              </a:ext>
            </a:extLst>
          </p:cNvPr>
          <p:cNvSpPr/>
          <p:nvPr/>
        </p:nvSpPr>
        <p:spPr>
          <a:xfrm>
            <a:off x="9654974" y="4017848"/>
            <a:ext cx="91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65 ед. (69%)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C7B6FF-9E93-BDAE-BE66-02F1C7D6C8EE}"/>
              </a:ext>
            </a:extLst>
          </p:cNvPr>
          <p:cNvSpPr/>
          <p:nvPr/>
        </p:nvSpPr>
        <p:spPr>
          <a:xfrm>
            <a:off x="8987381" y="2229226"/>
            <a:ext cx="91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19 ед. (20%)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FD3F8A2-A862-FFE6-6D2A-8D7BC13CE03D}"/>
              </a:ext>
            </a:extLst>
          </p:cNvPr>
          <p:cNvSpPr/>
          <p:nvPr/>
        </p:nvSpPr>
        <p:spPr>
          <a:xfrm>
            <a:off x="8590169" y="3089535"/>
            <a:ext cx="652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8 ед. (9%)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999FB37-6F71-D051-992A-AE3FE8CAAE06}"/>
              </a:ext>
            </a:extLst>
          </p:cNvPr>
          <p:cNvCxnSpPr>
            <a:cxnSpLocks/>
          </p:cNvCxnSpPr>
          <p:nvPr/>
        </p:nvCxnSpPr>
        <p:spPr bwMode="auto">
          <a:xfrm>
            <a:off x="8440937" y="2664396"/>
            <a:ext cx="185310" cy="28125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9F49D8C-7B1F-28DE-6652-38736FE8C283}"/>
              </a:ext>
            </a:extLst>
          </p:cNvPr>
          <p:cNvSpPr/>
          <p:nvPr/>
        </p:nvSpPr>
        <p:spPr>
          <a:xfrm>
            <a:off x="8191249" y="2219380"/>
            <a:ext cx="593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effectLst/>
                <a:latin typeface="Century Gothic" panose="020B0502020202020204" pitchFamily="34" charset="0"/>
              </a:rPr>
              <a:t>2 ед. (2%)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ABAB0E-01E0-B730-BFE0-BC9EF75142CB}"/>
              </a:ext>
            </a:extLst>
          </p:cNvPr>
          <p:cNvSpPr/>
          <p:nvPr/>
        </p:nvSpPr>
        <p:spPr>
          <a:xfrm>
            <a:off x="8600533" y="5853273"/>
            <a:ext cx="2096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</a:rPr>
              <a:t>товарные знаки</a:t>
            </a:r>
            <a:endParaRPr lang="ru-RU" sz="16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3E00976-6809-7869-1CD4-41BDF830C987}"/>
              </a:ext>
            </a:extLst>
          </p:cNvPr>
          <p:cNvSpPr/>
          <p:nvPr/>
        </p:nvSpPr>
        <p:spPr>
          <a:xfrm>
            <a:off x="8534179" y="5114540"/>
            <a:ext cx="3779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effectLst/>
                <a:latin typeface="Century Gothic" panose="020B0502020202020204" pitchFamily="34" charset="0"/>
              </a:rPr>
              <a:t>изобретения / полезные модели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9DB2CB5-AB66-F834-7965-D4FE968EA309}"/>
              </a:ext>
            </a:extLst>
          </p:cNvPr>
          <p:cNvSpPr/>
          <p:nvPr/>
        </p:nvSpPr>
        <p:spPr>
          <a:xfrm>
            <a:off x="8534178" y="5481815"/>
            <a:ext cx="34795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effectLst/>
                <a:latin typeface="Century Gothic" panose="020B0502020202020204" pitchFamily="34" charset="0"/>
              </a:rPr>
              <a:t>промышленные образцы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54ADEB-9AE3-E020-EC5A-860064062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249" y="5923277"/>
            <a:ext cx="342462" cy="2286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31214D6-BA26-061A-B79B-CDBF06558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249" y="5196810"/>
            <a:ext cx="342930" cy="2286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3A3906D-31CE-0836-E1F8-4196C126D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1249" y="5555935"/>
            <a:ext cx="342930" cy="2286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54CB04-0ABC-F9E3-65B9-002EAFDDD2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6559" y="6261140"/>
            <a:ext cx="337152" cy="22673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65985BF-CF0D-5BF9-B50D-E1DE219D6F64}"/>
              </a:ext>
            </a:extLst>
          </p:cNvPr>
          <p:cNvSpPr/>
          <p:nvPr/>
        </p:nvSpPr>
        <p:spPr>
          <a:xfrm>
            <a:off x="8600533" y="6191771"/>
            <a:ext cx="2570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</a:rPr>
              <a:t>программы</a:t>
            </a:r>
            <a:endParaRPr lang="ru-RU" sz="16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A98994-375E-8E5F-94F9-BE9E9AC38EEF}"/>
              </a:ext>
            </a:extLst>
          </p:cNvPr>
          <p:cNvSpPr txBox="1"/>
          <p:nvPr/>
        </p:nvSpPr>
        <p:spPr>
          <a:xfrm>
            <a:off x="7966928" y="1090241"/>
            <a:ext cx="4170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19 собственных зарегистрированных </a:t>
            </a:r>
            <a:r>
              <a:rPr lang="ru-RU" sz="1600" b="1" dirty="0" err="1">
                <a:latin typeface="Century Gothic" panose="020B0502020202020204" pitchFamily="34" charset="0"/>
              </a:rPr>
              <a:t>ПрЭВМ</a:t>
            </a:r>
            <a:r>
              <a:rPr lang="ru-RU" sz="1600" b="1" dirty="0">
                <a:latin typeface="Century Gothic" panose="020B0502020202020204" pitchFamily="34" charset="0"/>
              </a:rPr>
              <a:t> ПАО «Аэрофлот»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B63E0C-F60B-327B-2DEF-7CEAB25D04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709" y="3779273"/>
            <a:ext cx="6812870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82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Цифровые технологии и их охрана в ПАО «Аэрофлот»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7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sp>
        <p:nvSpPr>
          <p:cNvPr id="42" name="Прямоугольник 16">
            <a:extLst>
              <a:ext uri="{FF2B5EF4-FFF2-40B4-BE49-F238E27FC236}">
                <a16:creationId xmlns:a16="http://schemas.microsoft.com/office/drawing/2014/main" id="{30160EBE-5D05-48A0-9066-BBE6EBB78A64}"/>
              </a:ext>
            </a:extLst>
          </p:cNvPr>
          <p:cNvSpPr/>
          <p:nvPr/>
        </p:nvSpPr>
        <p:spPr>
          <a:xfrm>
            <a:off x="844365" y="5171173"/>
            <a:ext cx="4551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EF33A-A36F-D58D-C904-862D8D8B3F48}"/>
              </a:ext>
            </a:extLst>
          </p:cNvPr>
          <p:cNvSpPr txBox="1"/>
          <p:nvPr/>
        </p:nvSpPr>
        <p:spPr>
          <a:xfrm>
            <a:off x="405285" y="1911236"/>
            <a:ext cx="70775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</a:rPr>
              <a:t>Аэрофлот занимает </a:t>
            </a:r>
            <a:r>
              <a:rPr lang="ru-RU" sz="1600" b="1" dirty="0">
                <a:latin typeface="Century Gothic" panose="020B0502020202020204" pitchFamily="34" charset="0"/>
              </a:rPr>
              <a:t>четвёртое место по цифровизации</a:t>
            </a:r>
            <a:br>
              <a:rPr lang="ru-RU" sz="1600" b="1" dirty="0">
                <a:latin typeface="Century Gothic" panose="020B0502020202020204" pitchFamily="34" charset="0"/>
              </a:rPr>
            </a:br>
            <a:r>
              <a:rPr lang="ru-RU" sz="1600" b="1" dirty="0">
                <a:latin typeface="Century Gothic" panose="020B0502020202020204" pitchFamily="34" charset="0"/>
              </a:rPr>
              <a:t>среди всех авиакомпаний мира, </a:t>
            </a:r>
            <a:r>
              <a:rPr lang="ru-RU" sz="1600" dirty="0">
                <a:latin typeface="Century Gothic" panose="020B0502020202020204" pitchFamily="34" charset="0"/>
              </a:rPr>
              <a:t>по данным Bain &amp; Company.</a:t>
            </a:r>
          </a:p>
          <a:p>
            <a:pPr>
              <a:lnSpc>
                <a:spcPct val="100000"/>
              </a:lnSpc>
            </a:pPr>
            <a:endParaRPr lang="ru-RU" sz="1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</a:rPr>
              <a:t>Основные цели обеспечения охраны РИД, связанных с цифровыми технологиями:</a:t>
            </a:r>
          </a:p>
          <a:p>
            <a:pPr>
              <a:lnSpc>
                <a:spcPct val="100000"/>
              </a:lnSpc>
            </a:pP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ограничение возможностей конкурирующих авиакомпаний по использованию наиболее эффективных технических решений при проникновении таковых авиакомпаний на отдельные рынки присутствия Группы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предотвращение прямого копирования решений Группы,</a:t>
            </a:r>
            <a:br>
              <a:rPr lang="ru-RU" sz="1600" dirty="0">
                <a:latin typeface="Century Gothic" panose="020B0502020202020204" pitchFamily="34" charset="0"/>
              </a:rPr>
            </a:br>
            <a:r>
              <a:rPr lang="ru-RU" sz="1600" dirty="0">
                <a:latin typeface="Century Gothic" panose="020B0502020202020204" pitchFamily="34" charset="0"/>
              </a:rPr>
              <a:t>в том числе в области цифровизации клиентского опыта и персонализации взаимодействия с пассажирами.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796B91-3557-F062-F3BA-EC48D07AE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21920" y="1302345"/>
            <a:ext cx="3658894" cy="5162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8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422654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Технологический неоколониализм в распределении прав на РИД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8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169" y="192374"/>
            <a:ext cx="1594831" cy="438579"/>
          </a:xfrm>
          <a:prstGeom prst="rect">
            <a:avLst/>
          </a:prstGeom>
        </p:spPr>
      </p:pic>
      <p:sp>
        <p:nvSpPr>
          <p:cNvPr id="42" name="Прямоугольник 16">
            <a:extLst>
              <a:ext uri="{FF2B5EF4-FFF2-40B4-BE49-F238E27FC236}">
                <a16:creationId xmlns:a16="http://schemas.microsoft.com/office/drawing/2014/main" id="{30160EBE-5D05-48A0-9066-BBE6EBB78A64}"/>
              </a:ext>
            </a:extLst>
          </p:cNvPr>
          <p:cNvSpPr/>
          <p:nvPr/>
        </p:nvSpPr>
        <p:spPr>
          <a:xfrm>
            <a:off x="844365" y="5171173"/>
            <a:ext cx="4551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485" y="2420632"/>
            <a:ext cx="5902197" cy="191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224">
            <a:extLst>
              <a:ext uri="{FF2B5EF4-FFF2-40B4-BE49-F238E27FC236}">
                <a16:creationId xmlns:a16="http://schemas.microsoft.com/office/drawing/2014/main" id="{FFF85EA6-D84C-7310-C816-D494CB0A9D23}"/>
              </a:ext>
            </a:extLst>
          </p:cNvPr>
          <p:cNvSpPr/>
          <p:nvPr/>
        </p:nvSpPr>
        <p:spPr>
          <a:xfrm>
            <a:off x="228485" y="2907837"/>
            <a:ext cx="8006484" cy="969518"/>
          </a:xfrm>
          <a:prstGeom prst="rect">
            <a:avLst/>
          </a:prstGeom>
          <a:solidFill>
            <a:srgbClr val="F2F2F2"/>
          </a:solidFill>
          <a:ln w="190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  <a:latin typeface="Century Gothic" panose="020B0502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D7E49-EF1C-A739-FA05-6318078B0C61}"/>
              </a:ext>
            </a:extLst>
          </p:cNvPr>
          <p:cNvSpPr txBox="1"/>
          <p:nvPr/>
        </p:nvSpPr>
        <p:spPr>
          <a:xfrm>
            <a:off x="228485" y="1714455"/>
            <a:ext cx="83417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Договоры на разработку программного обеспечения </a:t>
            </a:r>
            <a:r>
              <a:rPr lang="ru-RU" sz="1600" b="1" dirty="0">
                <a:latin typeface="Century Gothic" panose="020B0502020202020204" pitchFamily="34" charset="0"/>
              </a:rPr>
              <a:t>не могут и не должны содержать</a:t>
            </a:r>
            <a:r>
              <a:rPr lang="ru-RU" sz="1600" dirty="0">
                <a:latin typeface="Century Gothic" panose="020B0502020202020204" pitchFamily="34" charset="0"/>
              </a:rPr>
              <a:t> положения, предусматривающие сохранение исключительных прав на разработанный программный продукт у компании-разработчика, если разработка оплачивается по рыночной цене.</a:t>
            </a:r>
            <a:endParaRPr lang="ru-RU" sz="1600" u="sng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6C485-327A-2C8B-493B-063F9D4EF651}"/>
              </a:ext>
            </a:extLst>
          </p:cNvPr>
          <p:cNvSpPr txBox="1"/>
          <p:nvPr/>
        </p:nvSpPr>
        <p:spPr>
          <a:xfrm>
            <a:off x="889289" y="3100208"/>
            <a:ext cx="6318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Однако практика заключения подобных неравноправных договоров для иностранного ПО имела место.</a:t>
            </a:r>
            <a:endParaRPr lang="ru-RU" sz="1600" dirty="0"/>
          </a:p>
        </p:txBody>
      </p:sp>
      <p:sp>
        <p:nvSpPr>
          <p:cNvPr id="18" name="Прямоугольник 19">
            <a:extLst>
              <a:ext uri="{FF2B5EF4-FFF2-40B4-BE49-F238E27FC236}">
                <a16:creationId xmlns:a16="http://schemas.microsoft.com/office/drawing/2014/main" id="{743EC590-B900-2067-596F-DF5EEBB9E2F8}"/>
              </a:ext>
            </a:extLst>
          </p:cNvPr>
          <p:cNvSpPr/>
          <p:nvPr/>
        </p:nvSpPr>
        <p:spPr>
          <a:xfrm>
            <a:off x="335165" y="2791673"/>
            <a:ext cx="4474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A35E2C0-EF17-0890-F51A-C568F51E5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96"/>
          <a:stretch/>
        </p:blipFill>
        <p:spPr>
          <a:xfrm>
            <a:off x="8570249" y="796954"/>
            <a:ext cx="6407520" cy="64069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E17CCC-1AEC-66DB-4E5E-30BE9D9F4A42}"/>
              </a:ext>
            </a:extLst>
          </p:cNvPr>
          <p:cNvSpPr txBox="1"/>
          <p:nvPr/>
        </p:nvSpPr>
        <p:spPr>
          <a:xfrm>
            <a:off x="228485" y="4158014"/>
            <a:ext cx="83417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Популярные проблемные моменты в договорах:</a:t>
            </a:r>
          </a:p>
          <a:p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ПО разрабатывается за счет компании-заказчика, но исключительные права на итоговый продукт принадлежат разработчику ПО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при выполнении доработок ПО, выполняемых по моделям и процессам заказчика, права на все созданные РИД принадлежат разработчику ПО, несмотря на то, что изобретения созданы работниками заказчика</a:t>
            </a:r>
          </a:p>
          <a:p>
            <a:endParaRPr lang="ru-RU" sz="1600" u="sng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02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Прямоугольник: скругленные углы 17">
            <a:extLst>
              <a:ext uri="{FF2B5EF4-FFF2-40B4-BE49-F238E27FC236}">
                <a16:creationId xmlns:a16="http://schemas.microsoft.com/office/drawing/2014/main" id="{7198889C-49EE-7D4C-ABBE-2562189941F3}"/>
              </a:ext>
            </a:extLst>
          </p:cNvPr>
          <p:cNvSpPr/>
          <p:nvPr/>
        </p:nvSpPr>
        <p:spPr bwMode="auto">
          <a:xfrm>
            <a:off x="417690" y="1566381"/>
            <a:ext cx="11126610" cy="1970919"/>
          </a:xfrm>
          <a:prstGeom prst="roundRect">
            <a:avLst/>
          </a:prstGeom>
          <a:solidFill>
            <a:srgbClr val="E8EBF0">
              <a:alpha val="5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A23DF3-35F2-4678-ACA1-57EF94562457}"/>
              </a:ext>
            </a:extLst>
          </p:cNvPr>
          <p:cNvSpPr/>
          <p:nvPr/>
        </p:nvSpPr>
        <p:spPr>
          <a:xfrm>
            <a:off x="0" y="0"/>
            <a:ext cx="12192000" cy="796954"/>
          </a:xfrm>
          <a:prstGeom prst="rect">
            <a:avLst/>
          </a:prstGeom>
          <a:gradFill flip="none" rotWithShape="1">
            <a:gsLst>
              <a:gs pos="0">
                <a:srgbClr val="014A94"/>
              </a:gs>
              <a:gs pos="65000">
                <a:srgbClr val="014A94">
                  <a:alpha val="93000"/>
                </a:srgbClr>
              </a:gs>
              <a:gs pos="90000">
                <a:srgbClr val="DEEBF7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Конкурентный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бенчмаркинг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 национальные авиаперевозчики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E87D474-F509-4D3D-BB39-F85D4F62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F1143B5-DCC8-4B1E-A02C-6930B091F581}" type="slidenum">
              <a:rPr lang="ru-RU" sz="1000" i="1" smtClean="0">
                <a:solidFill>
                  <a:srgbClr val="162C42"/>
                </a:solidFill>
                <a:latin typeface="Century Gothic" panose="020B0502020202020204" pitchFamily="34" charset="0"/>
              </a:rPr>
              <a:t>9</a:t>
            </a:fld>
            <a:endParaRPr lang="ru-RU" sz="1000" i="1">
              <a:solidFill>
                <a:srgbClr val="162C4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C06459-0882-498A-934F-1A70EEDBE671}"/>
              </a:ext>
            </a:extLst>
          </p:cNvPr>
          <p:cNvCxnSpPr>
            <a:cxnSpLocks/>
          </p:cNvCxnSpPr>
          <p:nvPr/>
        </p:nvCxnSpPr>
        <p:spPr>
          <a:xfrm>
            <a:off x="0" y="839084"/>
            <a:ext cx="11544300" cy="0"/>
          </a:xfrm>
          <a:prstGeom prst="line">
            <a:avLst/>
          </a:prstGeom>
          <a:ln w="285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894A859-5A91-4CB4-9819-E62CDDE94BAE}"/>
              </a:ext>
            </a:extLst>
          </p:cNvPr>
          <p:cNvCxnSpPr>
            <a:cxnSpLocks/>
          </p:cNvCxnSpPr>
          <p:nvPr/>
        </p:nvCxnSpPr>
        <p:spPr>
          <a:xfrm>
            <a:off x="0" y="810884"/>
            <a:ext cx="1102995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62C42"/>
                </a:gs>
                <a:gs pos="100000">
                  <a:srgbClr val="162C4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391CCE-2EDB-4FBE-88FE-C151CD07496D}"/>
              </a:ext>
            </a:extLst>
          </p:cNvPr>
          <p:cNvCxnSpPr>
            <a:cxnSpLocks/>
          </p:cNvCxnSpPr>
          <p:nvPr/>
        </p:nvCxnSpPr>
        <p:spPr>
          <a:xfrm>
            <a:off x="0" y="865985"/>
            <a:ext cx="1052512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B6C4CC"/>
                </a:gs>
                <a:gs pos="100000">
                  <a:srgbClr val="B6C4CC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9F1AE939-013F-294D-A0B2-914558D2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611" y="181686"/>
            <a:ext cx="1594831" cy="438579"/>
          </a:xfrm>
          <a:prstGeom prst="rect">
            <a:avLst/>
          </a:prstGeom>
        </p:spPr>
      </p:pic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0F0C9A48-A5D0-E146-8BC0-5F6EE36BC360}"/>
              </a:ext>
            </a:extLst>
          </p:cNvPr>
          <p:cNvCxnSpPr/>
          <p:nvPr/>
        </p:nvCxnSpPr>
        <p:spPr bwMode="auto">
          <a:xfrm>
            <a:off x="3139779" y="2044611"/>
            <a:ext cx="792088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D15FC054-051A-9D46-AA5D-698FF6930991}"/>
              </a:ext>
            </a:extLst>
          </p:cNvPr>
          <p:cNvSpPr/>
          <p:nvPr/>
        </p:nvSpPr>
        <p:spPr>
          <a:xfrm>
            <a:off x="1913668" y="1845055"/>
            <a:ext cx="863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371</a:t>
            </a:r>
            <a:endParaRPr lang="ru-RU" sz="1200" baseline="400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4F488A2-2EEB-B445-8A06-339E1431F8DA}"/>
              </a:ext>
            </a:extLst>
          </p:cNvPr>
          <p:cNvSpPr/>
          <p:nvPr/>
        </p:nvSpPr>
        <p:spPr>
          <a:xfrm>
            <a:off x="1062197" y="1748193"/>
            <a:ext cx="794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/>
              <a:t>455</a:t>
            </a:r>
            <a:endParaRPr lang="ru-RU" sz="1200" baseline="400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A8F4BD12-8259-1A49-95E7-C11899311C39}"/>
              </a:ext>
            </a:extLst>
          </p:cNvPr>
          <p:cNvSpPr/>
          <p:nvPr/>
        </p:nvSpPr>
        <p:spPr>
          <a:xfrm>
            <a:off x="5524759" y="1658649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/>
              <a:t>391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70E1D3-EC1B-6540-AE10-CDF938BDDB1F}"/>
              </a:ext>
            </a:extLst>
          </p:cNvPr>
          <p:cNvSpPr/>
          <p:nvPr/>
        </p:nvSpPr>
        <p:spPr>
          <a:xfrm>
            <a:off x="1482439" y="3084595"/>
            <a:ext cx="1697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товарные знаки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63940BF-52E5-8943-AD1C-9B5CF6702FA4}"/>
              </a:ext>
            </a:extLst>
          </p:cNvPr>
          <p:cNvSpPr/>
          <p:nvPr/>
        </p:nvSpPr>
        <p:spPr>
          <a:xfrm>
            <a:off x="4846725" y="3051847"/>
            <a:ext cx="2855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изобретения / полезные модели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2EEBBC4E-76E0-2943-BB06-27543398386C}"/>
              </a:ext>
            </a:extLst>
          </p:cNvPr>
          <p:cNvSpPr/>
          <p:nvPr/>
        </p:nvSpPr>
        <p:spPr>
          <a:xfrm>
            <a:off x="8770433" y="3079100"/>
            <a:ext cx="2259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промышленные образцы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B42796B-56D3-E346-8DDA-AC3AD0B185CC}"/>
              </a:ext>
            </a:extLst>
          </p:cNvPr>
          <p:cNvSpPr/>
          <p:nvPr/>
        </p:nvSpPr>
        <p:spPr>
          <a:xfrm>
            <a:off x="1726354" y="1042041"/>
            <a:ext cx="8927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14A94"/>
                </a:solidFill>
                <a:latin typeface="Century Gothic" panose="020B0502020202020204" pitchFamily="34" charset="0"/>
              </a:rPr>
              <a:t>Зарегистрированные РИД авиаперевозчиков</a:t>
            </a:r>
            <a:r>
              <a:rPr lang="en-US" b="1" dirty="0">
                <a:solidFill>
                  <a:srgbClr val="014A94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rgbClr val="014A94"/>
                </a:solidFill>
                <a:latin typeface="Century Gothic" panose="020B0502020202020204" pitchFamily="34" charset="0"/>
              </a:rPr>
              <a:t>(на национальных рынках)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4DC2EC86-21A5-E548-A5EE-26658397785D}"/>
              </a:ext>
            </a:extLst>
          </p:cNvPr>
          <p:cNvSpPr/>
          <p:nvPr/>
        </p:nvSpPr>
        <p:spPr bwMode="auto">
          <a:xfrm>
            <a:off x="2533049" y="2297842"/>
            <a:ext cx="588018" cy="588018"/>
          </a:xfrm>
          <a:prstGeom prst="ellipse">
            <a:avLst/>
          </a:prstGeom>
          <a:solidFill>
            <a:srgbClr val="015D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3A1A1D63-17C0-F44F-9891-5B935A7D723F}"/>
              </a:ext>
            </a:extLst>
          </p:cNvPr>
          <p:cNvSpPr/>
          <p:nvPr/>
        </p:nvSpPr>
        <p:spPr>
          <a:xfrm>
            <a:off x="2622913" y="2056501"/>
            <a:ext cx="863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effectLst/>
                <a:latin typeface="+mj-lt"/>
              </a:rPr>
              <a:t>254</a:t>
            </a:r>
            <a:endParaRPr lang="ru-RU" sz="1200" baseline="40000" dirty="0"/>
          </a:p>
        </p:txBody>
      </p:sp>
      <p:pic>
        <p:nvPicPr>
          <p:cNvPr id="73" name="Picture 4" descr="https://www.logodesignlove.com/images/evolution/british-airways-guidelines-02.jpg">
            <a:extLst>
              <a:ext uri="{FF2B5EF4-FFF2-40B4-BE49-F238E27FC236}">
                <a16:creationId xmlns:a16="http://schemas.microsoft.com/office/drawing/2014/main" id="{9206F5E4-3E1D-154F-AC9C-5BA2DC1D3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t="10674" r="90080" b="85358"/>
          <a:stretch/>
        </p:blipFill>
        <p:spPr bwMode="auto">
          <a:xfrm>
            <a:off x="2641049" y="2514467"/>
            <a:ext cx="386916" cy="1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47A9E571-2F1F-7C44-A41D-6ECA7D15DD3B}"/>
              </a:ext>
            </a:extLst>
          </p:cNvPr>
          <p:cNvSpPr/>
          <p:nvPr/>
        </p:nvSpPr>
        <p:spPr bwMode="auto">
          <a:xfrm>
            <a:off x="6246893" y="2490502"/>
            <a:ext cx="222340" cy="222340"/>
          </a:xfrm>
          <a:prstGeom prst="ellipse">
            <a:avLst/>
          </a:prstGeom>
          <a:solidFill>
            <a:srgbClr val="152B5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EE4234BA-7574-A14A-B704-0B46E32A0A73}"/>
              </a:ext>
            </a:extLst>
          </p:cNvPr>
          <p:cNvSpPr/>
          <p:nvPr/>
        </p:nvSpPr>
        <p:spPr>
          <a:xfrm>
            <a:off x="6190109" y="2212710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dirty="0">
                <a:latin typeface="+mj-lt"/>
              </a:rPr>
              <a:t>31</a:t>
            </a:r>
            <a:endParaRPr lang="ru-RU" sz="1200" baseline="40000" dirty="0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11CDCA97-9C90-4242-A01A-4EC828B20464}"/>
              </a:ext>
            </a:extLst>
          </p:cNvPr>
          <p:cNvSpPr/>
          <p:nvPr/>
        </p:nvSpPr>
        <p:spPr bwMode="auto">
          <a:xfrm>
            <a:off x="6547788" y="2469559"/>
            <a:ext cx="254572" cy="254572"/>
          </a:xfrm>
          <a:prstGeom prst="ellipse">
            <a:avLst/>
          </a:prstGeom>
          <a:solidFill>
            <a:srgbClr val="015D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B70C704F-F714-034B-913A-E543166931BD}"/>
              </a:ext>
            </a:extLst>
          </p:cNvPr>
          <p:cNvSpPr/>
          <p:nvPr/>
        </p:nvSpPr>
        <p:spPr>
          <a:xfrm>
            <a:off x="6506609" y="2190525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dirty="0">
                <a:latin typeface="+mj-lt"/>
              </a:rPr>
              <a:t>47</a:t>
            </a:r>
            <a:endParaRPr lang="ru-RU" sz="1200" baseline="40000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06F75F00-59CA-1448-A56B-45A4BF5A937E}"/>
              </a:ext>
            </a:extLst>
          </p:cNvPr>
          <p:cNvSpPr/>
          <p:nvPr/>
        </p:nvSpPr>
        <p:spPr>
          <a:xfrm>
            <a:off x="9137265" y="1806942"/>
            <a:ext cx="863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/>
              <a:t>243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C0BFD237-BA60-9347-878F-8E04D6199FA8}"/>
              </a:ext>
            </a:extLst>
          </p:cNvPr>
          <p:cNvSpPr/>
          <p:nvPr/>
        </p:nvSpPr>
        <p:spPr bwMode="auto">
          <a:xfrm>
            <a:off x="9689683" y="2422715"/>
            <a:ext cx="254572" cy="254572"/>
          </a:xfrm>
          <a:prstGeom prst="ellipse">
            <a:avLst/>
          </a:prstGeom>
          <a:solidFill>
            <a:srgbClr val="152B5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9266185D-BB18-3C46-B112-E56D9CB43D5C}"/>
              </a:ext>
            </a:extLst>
          </p:cNvPr>
          <p:cNvSpPr/>
          <p:nvPr/>
        </p:nvSpPr>
        <p:spPr>
          <a:xfrm>
            <a:off x="9664232" y="2155294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dirty="0">
                <a:latin typeface="+mj-lt"/>
              </a:rPr>
              <a:t>43</a:t>
            </a:r>
            <a:endParaRPr lang="ru-RU" sz="1200" baseline="40000" dirty="0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7A8AD5FF-3FA2-EE43-B640-DE5F0AE663F0}"/>
              </a:ext>
            </a:extLst>
          </p:cNvPr>
          <p:cNvSpPr/>
          <p:nvPr/>
        </p:nvSpPr>
        <p:spPr bwMode="auto">
          <a:xfrm>
            <a:off x="10025907" y="2460331"/>
            <a:ext cx="222340" cy="222340"/>
          </a:xfrm>
          <a:prstGeom prst="ellipse">
            <a:avLst/>
          </a:prstGeom>
          <a:solidFill>
            <a:srgbClr val="015D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7A01327A-06C9-5C49-A931-C83E8C8FA63E}"/>
              </a:ext>
            </a:extLst>
          </p:cNvPr>
          <p:cNvSpPr/>
          <p:nvPr/>
        </p:nvSpPr>
        <p:spPr>
          <a:xfrm>
            <a:off x="9986498" y="2162706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dirty="0">
                <a:latin typeface="+mj-lt"/>
              </a:rPr>
              <a:t>27</a:t>
            </a:r>
            <a:endParaRPr lang="ru-RU" sz="1200" baseline="40000" dirty="0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EE310DC8-ED1A-704E-B492-903BEB49B60D}"/>
              </a:ext>
            </a:extLst>
          </p:cNvPr>
          <p:cNvSpPr/>
          <p:nvPr/>
        </p:nvSpPr>
        <p:spPr bwMode="auto">
          <a:xfrm>
            <a:off x="835523" y="1991816"/>
            <a:ext cx="900000" cy="900000"/>
          </a:xfrm>
          <a:prstGeom prst="ellipse">
            <a:avLst/>
          </a:prstGeom>
          <a:solidFill>
            <a:srgbClr val="F5B8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0855D7CE-7D38-4045-8DAA-B33CFE33A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20" y="2132940"/>
            <a:ext cx="610126" cy="617752"/>
          </a:xfrm>
          <a:prstGeom prst="rect">
            <a:avLst/>
          </a:prstGeom>
        </p:spPr>
      </p:pic>
      <p:sp>
        <p:nvSpPr>
          <p:cNvPr id="85" name="Овал 84">
            <a:extLst>
              <a:ext uri="{FF2B5EF4-FFF2-40B4-BE49-F238E27FC236}">
                <a16:creationId xmlns:a16="http://schemas.microsoft.com/office/drawing/2014/main" id="{19F7F982-14D8-DF40-A141-CE24BD6A24EB}"/>
              </a:ext>
            </a:extLst>
          </p:cNvPr>
          <p:cNvSpPr/>
          <p:nvPr/>
        </p:nvSpPr>
        <p:spPr bwMode="auto">
          <a:xfrm>
            <a:off x="5293951" y="1876542"/>
            <a:ext cx="895979" cy="895979"/>
          </a:xfrm>
          <a:prstGeom prst="ellipse">
            <a:avLst/>
          </a:prstGeom>
          <a:solidFill>
            <a:srgbClr val="F5B8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B930F832-315D-6048-AEDA-6A614266E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369" y="2043041"/>
            <a:ext cx="577232" cy="584446"/>
          </a:xfrm>
          <a:prstGeom prst="rect">
            <a:avLst/>
          </a:prstGeom>
        </p:spPr>
      </p:pic>
      <p:sp>
        <p:nvSpPr>
          <p:cNvPr id="87" name="Овал 86">
            <a:extLst>
              <a:ext uri="{FF2B5EF4-FFF2-40B4-BE49-F238E27FC236}">
                <a16:creationId xmlns:a16="http://schemas.microsoft.com/office/drawing/2014/main" id="{6681743D-B57E-E44F-B346-D4373DE3CDF0}"/>
              </a:ext>
            </a:extLst>
          </p:cNvPr>
          <p:cNvSpPr/>
          <p:nvPr/>
        </p:nvSpPr>
        <p:spPr bwMode="auto">
          <a:xfrm>
            <a:off x="9059422" y="2101531"/>
            <a:ext cx="588018" cy="588018"/>
          </a:xfrm>
          <a:prstGeom prst="ellipse">
            <a:avLst/>
          </a:prstGeom>
          <a:solidFill>
            <a:srgbClr val="F5B8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17A0B34E-ED0C-3347-924F-E0436A0A3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782" y="2207033"/>
            <a:ext cx="372359" cy="377013"/>
          </a:xfrm>
          <a:prstGeom prst="rect">
            <a:avLst/>
          </a:prstGeom>
        </p:spPr>
      </p:pic>
      <p:sp>
        <p:nvSpPr>
          <p:cNvPr id="89" name="Овал 88">
            <a:extLst>
              <a:ext uri="{FF2B5EF4-FFF2-40B4-BE49-F238E27FC236}">
                <a16:creationId xmlns:a16="http://schemas.microsoft.com/office/drawing/2014/main" id="{D27FE89E-05B5-EC45-A582-477E34A130C7}"/>
              </a:ext>
            </a:extLst>
          </p:cNvPr>
          <p:cNvSpPr/>
          <p:nvPr/>
        </p:nvSpPr>
        <p:spPr bwMode="auto">
          <a:xfrm>
            <a:off x="1741049" y="2104696"/>
            <a:ext cx="792000" cy="792000"/>
          </a:xfrm>
          <a:prstGeom prst="ellipse">
            <a:avLst/>
          </a:prstGeom>
          <a:solidFill>
            <a:srgbClr val="152B5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0" name="Picture 6" descr="https://www.glutenfreeadventures.net/wp-content/uploads/2018/11/logo-air-france.jpg">
            <a:extLst>
              <a:ext uri="{FF2B5EF4-FFF2-40B4-BE49-F238E27FC236}">
                <a16:creationId xmlns:a16="http://schemas.microsoft.com/office/drawing/2014/main" id="{E59DAB94-4335-A747-8009-985B73C17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3" t="32304" r="37316" b="40480"/>
          <a:stretch/>
        </p:blipFill>
        <p:spPr bwMode="auto">
          <a:xfrm>
            <a:off x="1912927" y="2346314"/>
            <a:ext cx="412420" cy="28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Овал 90">
            <a:extLst>
              <a:ext uri="{FF2B5EF4-FFF2-40B4-BE49-F238E27FC236}">
                <a16:creationId xmlns:a16="http://schemas.microsoft.com/office/drawing/2014/main" id="{C0CA9A61-9B94-1342-9655-BDF2AE5816E8}"/>
              </a:ext>
            </a:extLst>
          </p:cNvPr>
          <p:cNvSpPr/>
          <p:nvPr/>
        </p:nvSpPr>
        <p:spPr bwMode="auto">
          <a:xfrm>
            <a:off x="4324164" y="3696425"/>
            <a:ext cx="108000" cy="108000"/>
          </a:xfrm>
          <a:prstGeom prst="ellipse">
            <a:avLst/>
          </a:prstGeom>
          <a:solidFill>
            <a:srgbClr val="152B5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A864CA1D-CB76-884E-BB96-7B2DAFDD5540}"/>
              </a:ext>
            </a:extLst>
          </p:cNvPr>
          <p:cNvSpPr/>
          <p:nvPr/>
        </p:nvSpPr>
        <p:spPr bwMode="auto">
          <a:xfrm>
            <a:off x="2101002" y="3696425"/>
            <a:ext cx="108000" cy="108000"/>
          </a:xfrm>
          <a:prstGeom prst="ellipse">
            <a:avLst/>
          </a:prstGeom>
          <a:solidFill>
            <a:srgbClr val="F5B8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AAECEB27-6F0F-2A49-991E-2429BBBF3F6D}"/>
              </a:ext>
            </a:extLst>
          </p:cNvPr>
          <p:cNvSpPr/>
          <p:nvPr/>
        </p:nvSpPr>
        <p:spPr>
          <a:xfrm>
            <a:off x="4606581" y="3644457"/>
            <a:ext cx="1293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Air France</a:t>
            </a:r>
            <a:r>
              <a:rPr lang="ru-RU" sz="1200" dirty="0">
                <a:latin typeface="Century Gothic" panose="020B0502020202020204" pitchFamily="34" charset="0"/>
              </a:rPr>
              <a:t>-</a:t>
            </a:r>
            <a:r>
              <a:rPr lang="en-US" sz="1200" dirty="0">
                <a:latin typeface="Century Gothic" panose="020B0502020202020204" pitchFamily="34" charset="0"/>
              </a:rPr>
              <a:t>KLM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CCEE30BD-2E7D-244E-AC87-58689E5AB6CC}"/>
              </a:ext>
            </a:extLst>
          </p:cNvPr>
          <p:cNvSpPr/>
          <p:nvPr/>
        </p:nvSpPr>
        <p:spPr>
          <a:xfrm>
            <a:off x="2383159" y="3644457"/>
            <a:ext cx="1431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Lufthansa Group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C1BC4CE9-8B4E-274E-A99A-989B023517EE}"/>
              </a:ext>
            </a:extLst>
          </p:cNvPr>
          <p:cNvSpPr/>
          <p:nvPr/>
        </p:nvSpPr>
        <p:spPr bwMode="auto">
          <a:xfrm>
            <a:off x="6482318" y="3686400"/>
            <a:ext cx="108000" cy="108000"/>
          </a:xfrm>
          <a:prstGeom prst="ellipse">
            <a:avLst/>
          </a:prstGeom>
          <a:solidFill>
            <a:srgbClr val="015D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605DA07B-3CEE-1F44-93F7-3EBDEFCC1275}"/>
              </a:ext>
            </a:extLst>
          </p:cNvPr>
          <p:cNvSpPr/>
          <p:nvPr/>
        </p:nvSpPr>
        <p:spPr>
          <a:xfrm>
            <a:off x="6764735" y="3620367"/>
            <a:ext cx="11961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British Airways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B70E6138-0598-1344-BF35-100CF46931AE}"/>
              </a:ext>
            </a:extLst>
          </p:cNvPr>
          <p:cNvSpPr/>
          <p:nvPr/>
        </p:nvSpPr>
        <p:spPr bwMode="auto">
          <a:xfrm>
            <a:off x="3126176" y="2574258"/>
            <a:ext cx="339038" cy="339038"/>
          </a:xfrm>
          <a:prstGeom prst="ellipse">
            <a:avLst/>
          </a:prstGeom>
          <a:solidFill>
            <a:srgbClr val="1D41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7DB0FA24-B116-7044-97FA-8A0492B2549F}"/>
              </a:ext>
            </a:extLst>
          </p:cNvPr>
          <p:cNvSpPr/>
          <p:nvPr/>
        </p:nvSpPr>
        <p:spPr bwMode="auto">
          <a:xfrm>
            <a:off x="8563080" y="3671583"/>
            <a:ext cx="108000" cy="108000"/>
          </a:xfrm>
          <a:prstGeom prst="ellipse">
            <a:avLst/>
          </a:prstGeom>
          <a:solidFill>
            <a:srgbClr val="1D41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6EC0C87D-5605-2443-A10B-116CC3F8B597}"/>
              </a:ext>
            </a:extLst>
          </p:cNvPr>
          <p:cNvSpPr/>
          <p:nvPr/>
        </p:nvSpPr>
        <p:spPr>
          <a:xfrm>
            <a:off x="8840900" y="3609308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ПАО «Аэрофлот»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772FC59-9711-654F-8C55-A18848B459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039" t="15649" r="497" b="40012"/>
          <a:stretch/>
        </p:blipFill>
        <p:spPr>
          <a:xfrm>
            <a:off x="3154873" y="2594628"/>
            <a:ext cx="282804" cy="282803"/>
          </a:xfrm>
          <a:prstGeom prst="rect">
            <a:avLst/>
          </a:prstGeom>
        </p:spPr>
      </p:pic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F1A5E1D-6A7E-804B-883C-90C114C2FA66}"/>
              </a:ext>
            </a:extLst>
          </p:cNvPr>
          <p:cNvSpPr/>
          <p:nvPr/>
        </p:nvSpPr>
        <p:spPr>
          <a:xfrm>
            <a:off x="3176915" y="2317830"/>
            <a:ext cx="863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latin typeface="+mj-lt"/>
              </a:rPr>
              <a:t>65</a:t>
            </a:r>
            <a:endParaRPr lang="ru-RU" sz="1200" baseline="40000" dirty="0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A21D94CF-2BC7-9148-A4A7-41036CB6C6D0}"/>
              </a:ext>
            </a:extLst>
          </p:cNvPr>
          <p:cNvSpPr/>
          <p:nvPr/>
        </p:nvSpPr>
        <p:spPr bwMode="auto">
          <a:xfrm>
            <a:off x="6948736" y="2588666"/>
            <a:ext cx="115256" cy="115256"/>
          </a:xfrm>
          <a:prstGeom prst="ellipse">
            <a:avLst/>
          </a:prstGeom>
          <a:solidFill>
            <a:srgbClr val="1D41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B8E4C810-484E-E54D-A6F5-3C6ACD2E8B3B}"/>
              </a:ext>
            </a:extLst>
          </p:cNvPr>
          <p:cNvSpPr/>
          <p:nvPr/>
        </p:nvSpPr>
        <p:spPr>
          <a:xfrm>
            <a:off x="6883357" y="2309114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latin typeface="+mj-lt"/>
              </a:rPr>
              <a:t>8</a:t>
            </a:r>
            <a:endParaRPr lang="ru-RU" sz="1200" baseline="40000" dirty="0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21992C89-FD91-4948-9125-C0625E63A6D3}"/>
              </a:ext>
            </a:extLst>
          </p:cNvPr>
          <p:cNvSpPr/>
          <p:nvPr/>
        </p:nvSpPr>
        <p:spPr bwMode="auto">
          <a:xfrm>
            <a:off x="10385793" y="2633823"/>
            <a:ext cx="36000" cy="36000"/>
          </a:xfrm>
          <a:prstGeom prst="ellipse">
            <a:avLst/>
          </a:prstGeom>
          <a:solidFill>
            <a:srgbClr val="012B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5310F60C-712A-9A46-995C-1E1AF72487F1}"/>
              </a:ext>
            </a:extLst>
          </p:cNvPr>
          <p:cNvSpPr/>
          <p:nvPr/>
        </p:nvSpPr>
        <p:spPr>
          <a:xfrm>
            <a:off x="10308982" y="2373832"/>
            <a:ext cx="73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dirty="0">
                <a:latin typeface="+mj-lt"/>
              </a:rPr>
              <a:t>2</a:t>
            </a:r>
            <a:endParaRPr lang="ru-RU" sz="1200" baseline="40000" dirty="0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977FEE4C-CA33-E14A-8AE0-AE21B70C52C8}"/>
              </a:ext>
            </a:extLst>
          </p:cNvPr>
          <p:cNvSpPr/>
          <p:nvPr/>
        </p:nvSpPr>
        <p:spPr>
          <a:xfrm>
            <a:off x="1263265" y="4186514"/>
            <a:ext cx="9907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14A94"/>
                </a:solidFill>
                <a:latin typeface="Century Gothic" panose="020B0502020202020204" pitchFamily="34" charset="0"/>
              </a:rPr>
              <a:t>Удельное количество зарегистрированных РИД в расчете на 1 млн. пассажиров</a:t>
            </a:r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8A93FB8E-62C5-A044-95C5-79103F555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356" y="4706011"/>
            <a:ext cx="2926334" cy="1303133"/>
          </a:xfrm>
          <a:prstGeom prst="rect">
            <a:avLst/>
          </a:prstGeom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4F65C2E8-5FA8-5743-9F9D-32ABB95DB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88" y="5445096"/>
            <a:ext cx="491444" cy="1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8">
            <a:extLst>
              <a:ext uri="{FF2B5EF4-FFF2-40B4-BE49-F238E27FC236}">
                <a16:creationId xmlns:a16="http://schemas.microsoft.com/office/drawing/2014/main" id="{B8CEF94F-B14B-FF4C-BDE9-8C8C23CE1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1" r="76" b="30269"/>
          <a:stretch/>
        </p:blipFill>
        <p:spPr bwMode="auto">
          <a:xfrm>
            <a:off x="2087484" y="5133338"/>
            <a:ext cx="571158" cy="11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BB377B2C-8999-814C-99E0-62EFF81885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7564" y="5749056"/>
            <a:ext cx="681309" cy="126846"/>
          </a:xfrm>
          <a:prstGeom prst="rect">
            <a:avLst/>
          </a:prstGeom>
        </p:spPr>
      </p:pic>
      <p:pic>
        <p:nvPicPr>
          <p:cNvPr id="111" name="Рисунок 110" descr="6">
            <a:extLst>
              <a:ext uri="{FF2B5EF4-FFF2-40B4-BE49-F238E27FC236}">
                <a16:creationId xmlns:a16="http://schemas.microsoft.com/office/drawing/2014/main" id="{3E6A80C1-671E-614E-B48C-D57C92209CBE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 b="30797"/>
          <a:stretch/>
        </p:blipFill>
        <p:spPr bwMode="auto">
          <a:xfrm>
            <a:off x="1151380" y="4827134"/>
            <a:ext cx="412730" cy="9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58590A0D-5E71-624D-B57F-7378423CFA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2039" y="4716043"/>
            <a:ext cx="2911092" cy="1272650"/>
          </a:xfrm>
          <a:prstGeom prst="rect">
            <a:avLst/>
          </a:prstGeom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D7A16812-AB75-F34A-BA56-1C9573BF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08" y="5427823"/>
            <a:ext cx="491444" cy="1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>
            <a:extLst>
              <a:ext uri="{FF2B5EF4-FFF2-40B4-BE49-F238E27FC236}">
                <a16:creationId xmlns:a16="http://schemas.microsoft.com/office/drawing/2014/main" id="{B244D2E5-92FA-5348-BCDB-2E0691A67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1" r="76" b="30269"/>
          <a:stretch/>
        </p:blipFill>
        <p:spPr bwMode="auto">
          <a:xfrm>
            <a:off x="5505426" y="5120438"/>
            <a:ext cx="571158" cy="11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0D63DF26-E9D6-EB41-80D5-0F0212520B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6581" y="5734589"/>
            <a:ext cx="681309" cy="126846"/>
          </a:xfrm>
          <a:prstGeom prst="rect">
            <a:avLst/>
          </a:prstGeom>
        </p:spPr>
      </p:pic>
      <p:pic>
        <p:nvPicPr>
          <p:cNvPr id="116" name="Рисунок 115" descr="6">
            <a:extLst>
              <a:ext uri="{FF2B5EF4-FFF2-40B4-BE49-F238E27FC236}">
                <a16:creationId xmlns:a16="http://schemas.microsoft.com/office/drawing/2014/main" id="{E84B75F1-9010-BE44-A9F0-6C4625F5D4E0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 b="30797"/>
          <a:stretch/>
        </p:blipFill>
        <p:spPr bwMode="auto">
          <a:xfrm>
            <a:off x="5330132" y="4810868"/>
            <a:ext cx="412730" cy="9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8248A5BB-1194-BE4C-B2BC-253C186465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24886" y="4717143"/>
            <a:ext cx="2751058" cy="1211685"/>
          </a:xfrm>
          <a:prstGeom prst="rect">
            <a:avLst/>
          </a:prstGeom>
        </p:spPr>
      </p:pic>
      <p:pic>
        <p:nvPicPr>
          <p:cNvPr id="118" name="Рисунок 117" descr="6">
            <a:extLst>
              <a:ext uri="{FF2B5EF4-FFF2-40B4-BE49-F238E27FC236}">
                <a16:creationId xmlns:a16="http://schemas.microsoft.com/office/drawing/2014/main" id="{BEE27E86-BB05-7C47-BEBE-E50133E91441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 b="30797"/>
          <a:stretch/>
        </p:blipFill>
        <p:spPr bwMode="auto">
          <a:xfrm>
            <a:off x="9204952" y="4801370"/>
            <a:ext cx="412730" cy="9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Picture 8">
            <a:extLst>
              <a:ext uri="{FF2B5EF4-FFF2-40B4-BE49-F238E27FC236}">
                <a16:creationId xmlns:a16="http://schemas.microsoft.com/office/drawing/2014/main" id="{2761B5AE-0791-8B44-8DE4-3C46B8C36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1" r="76" b="30269"/>
          <a:stretch/>
        </p:blipFill>
        <p:spPr bwMode="auto">
          <a:xfrm>
            <a:off x="8672864" y="5112188"/>
            <a:ext cx="535033" cy="1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">
            <a:extLst>
              <a:ext uri="{FF2B5EF4-FFF2-40B4-BE49-F238E27FC236}">
                <a16:creationId xmlns:a16="http://schemas.microsoft.com/office/drawing/2014/main" id="{48D56763-41FE-344D-9FD6-1353094F4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50" y="5417128"/>
            <a:ext cx="491444" cy="1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90B29B43-8F4C-0E45-8CF5-1C47E45F3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08" y="5728425"/>
            <a:ext cx="681309" cy="126846"/>
          </a:xfrm>
          <a:prstGeom prst="rect">
            <a:avLst/>
          </a:prstGeom>
        </p:spPr>
      </p:pic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C86760A6-681C-6145-94E8-80AC78137A67}"/>
              </a:ext>
            </a:extLst>
          </p:cNvPr>
          <p:cNvSpPr/>
          <p:nvPr/>
        </p:nvSpPr>
        <p:spPr>
          <a:xfrm>
            <a:off x="1307226" y="6047116"/>
            <a:ext cx="1697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товарные знаки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CFB367B8-82CD-B948-B0CF-BEEBDC147666}"/>
              </a:ext>
            </a:extLst>
          </p:cNvPr>
          <p:cNvSpPr/>
          <p:nvPr/>
        </p:nvSpPr>
        <p:spPr>
          <a:xfrm>
            <a:off x="4784065" y="6047116"/>
            <a:ext cx="3027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изобретения / полезные модели</a:t>
            </a: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3BDCA4F9-0F3C-6944-8675-49B9032B4B17}"/>
              </a:ext>
            </a:extLst>
          </p:cNvPr>
          <p:cNvSpPr/>
          <p:nvPr/>
        </p:nvSpPr>
        <p:spPr>
          <a:xfrm>
            <a:off x="8733183" y="6011013"/>
            <a:ext cx="26427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промышленные образцы</a:t>
            </a:r>
          </a:p>
        </p:txBody>
      </p:sp>
    </p:spTree>
    <p:extLst>
      <p:ext uri="{BB962C8B-B14F-4D97-AF65-F5344CB8AC3E}">
        <p14:creationId xmlns:p14="http://schemas.microsoft.com/office/powerpoint/2010/main" val="16595815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3708</TotalTime>
  <Words>1269</Words>
  <Application>Microsoft Office PowerPoint</Application>
  <PresentationFormat>Широкоэкранный</PresentationFormat>
  <Paragraphs>229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Маринина</dc:creator>
  <cp:lastModifiedBy>Максим Сидоренко</cp:lastModifiedBy>
  <cp:revision>94</cp:revision>
  <dcterms:created xsi:type="dcterms:W3CDTF">2020-09-17T15:21:29Z</dcterms:created>
  <dcterms:modified xsi:type="dcterms:W3CDTF">2023-12-18T12:43:21Z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ash">
    <vt:lpwstr/>
  </property>
  <property fmtid="{D5CDD505-2E9C-101B-9397-08002B2CF9AE}" pid="3" name="Hide date">
    <vt:lpwstr/>
  </property>
  <property fmtid="{D5CDD505-2E9C-101B-9397-08002B2CF9AE}" pid="4" name="Classification">
    <vt:lpwstr>Confidential</vt:lpwstr>
  </property>
</Properties>
</file>