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7" r:id="rId2"/>
    <p:sldId id="337" r:id="rId3"/>
    <p:sldId id="312" r:id="rId4"/>
    <p:sldId id="339" r:id="rId5"/>
    <p:sldId id="340" r:id="rId6"/>
    <p:sldId id="341" r:id="rId7"/>
    <p:sldId id="268" r:id="rId8"/>
  </p:sldIdLst>
  <p:sldSz cx="12192000" cy="6858000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0000500000000000000" pitchFamily="2" charset="-52"/>
      <p:regular r:id="rId16"/>
      <p:bold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ащенкова Анна Яковлевна" initials="ГАЯ" lastIdx="2" clrIdx="0">
    <p:extLst>
      <p:ext uri="{19B8F6BF-5375-455C-9EA6-DF929625EA0E}">
        <p15:presenceInfo xmlns:p15="http://schemas.microsoft.com/office/powerpoint/2012/main" userId="S-1-5-21-1159456624-3898366147-1006459403-10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E9"/>
    <a:srgbClr val="E40031"/>
    <a:srgbClr val="8E9091"/>
    <a:srgbClr val="027DD0"/>
    <a:srgbClr val="3BBDED"/>
    <a:srgbClr val="C07CF9"/>
    <a:srgbClr val="F576C8"/>
    <a:srgbClr val="7C80E9"/>
    <a:srgbClr val="F05A4A"/>
    <a:srgbClr val="2EB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00" autoAdjust="0"/>
  </p:normalViewPr>
  <p:slideViewPr>
    <p:cSldViewPr snapToGrid="0">
      <p:cViewPr varScale="1">
        <p:scale>
          <a:sx n="69" d="100"/>
          <a:sy n="69" d="100"/>
        </p:scale>
        <p:origin x="1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18F7-2645-403D-8CFD-A5212355E123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5C98-871E-4810-AE14-F66D79455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0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5C98-871E-4810-AE14-F66D79455C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0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5C98-871E-4810-AE14-F66D79455C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Ее создание практически невозможно отследить аналоговыми средствами. Либо нам нужно обосновывать кратное увеличение патентных служб, либо нужно внедрять более современные эффективные методы работы.</a:t>
            </a:r>
          </a:p>
          <a:p>
            <a:r>
              <a:rPr lang="ru-RU" dirty="0"/>
              <a:t>Основной предмет сделок – электронные КД, технологические карты и пр. Я категорически против такого архаизма как РНТД. Среди объектов гражданских прав есть имущество, есть исключительные права. Любая КД имеет дуальную природу – с одной стороны мы заказываем экземпляр документации, с другой стороны возникают имущественные (исключительные) права копирования и распространения этого экземпляра. При переходе в цифру – эти права тем более востребованы, поскольку информационный носитель при работе в облачных серверах уже мало кого интересует. У тебя либо есть право копировать и вносить изменения в документацию, либо нет.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5C98-871E-4810-AE14-F66D79455C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7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Ее создание практически невозможно отследить аналоговыми средствами. Либо нам нужно обосновывать кратное увеличение патентных служб, либо нужно внедрять более современные эффективные методы работы.</a:t>
            </a:r>
          </a:p>
          <a:p>
            <a:r>
              <a:rPr lang="ru-RU" dirty="0"/>
              <a:t>Основной предмет сделок – электронные КД, технологические карты и пр. Я категорически против такого архаизма как РНТД. Среди объектов гражданских прав есть имущество, есть исключительные права. Любая КД имеет дуальную природу – с одной стороны мы заказываем экземпляр документации, с другой стороны возникают имущественные (исключительные) права копирования и распространения этого экземпляра. При переходе в цифру – эти права тем более востребованы, поскольку информационный носитель при работе в облачных серверах уже мало кого интересует. У тебя либо есть право копировать и вносить изменения в документацию, либо нет.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5C98-871E-4810-AE14-F66D79455C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0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0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5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4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7398-3FC0-41A1-969A-3B6247825E1F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D3B7-6885-4374-ABAE-4169A8FD9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1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4" Type="http://schemas.openxmlformats.org/officeDocument/2006/relationships/tags" Target="../tags/tag4.xml"/><Relationship Id="rId9" Type="http://schemas.openxmlformats.org/officeDocument/2006/relationships/image" Target="../media/image6.em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339296" y="1203974"/>
            <a:ext cx="8676242" cy="2516514"/>
          </a:xfrm>
        </p:spPr>
        <p:txBody>
          <a:bodyPr anchor="ctr">
            <a:noAutofit/>
          </a:bodyPr>
          <a:lstStyle/>
          <a:p>
            <a:pPr algn="l"/>
            <a:r>
              <a:rPr lang="ru-RU" sz="2800" b="1" dirty="0">
                <a:solidFill>
                  <a:srgbClr val="106CC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Стратегия управления интеллектуальной собственностью. Оценка экономических эффектов</a:t>
            </a:r>
            <a:endParaRPr lang="ru-RU" sz="2800" b="1" dirty="0">
              <a:latin typeface="Montserrat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9295" y="3928932"/>
            <a:ext cx="88527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Начальник Единого отраслевого центра интеллектуальной собственности АО «Организация «Агат»</a:t>
            </a: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Гращенкова Анна Яковлевна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>
          <a:xfrm>
            <a:off x="0" y="0"/>
            <a:ext cx="2802194" cy="687274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39295" y="6035759"/>
            <a:ext cx="2004687" cy="361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Москва, 2023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41" y="5709648"/>
            <a:ext cx="1124389" cy="8329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3425722" y="301585"/>
            <a:ext cx="976770" cy="2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1249918" y="703055"/>
            <a:ext cx="3873294" cy="1390242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Основные мероприятия при формировании стратегии управления ИС</a:t>
            </a:r>
            <a:endParaRPr lang="ru-RU" sz="2000" b="1" dirty="0">
              <a:solidFill>
                <a:srgbClr val="282828"/>
              </a:solidFill>
              <a:latin typeface="Montserrat" panose="000005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6983" y="2562960"/>
            <a:ext cx="3011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Что такое стратегия для ИС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49536" y="3276154"/>
            <a:ext cx="4200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Стратегия управления ИС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мероприятия, необходимые для создания и/или обеспечения правовых условий для эффективного использования создаваемой интеллектуальной собственностью с целью обеспечения экономических эффектов и достижения научно-технического превосходства 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6260651" y="2615391"/>
            <a:ext cx="298378" cy="257223"/>
          </a:xfrm>
          <a:prstGeom prst="triangle">
            <a:avLst/>
          </a:prstGeom>
          <a:solidFill>
            <a:srgbClr val="027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639781" y="2562960"/>
            <a:ext cx="5062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Формирование портфеля интеллектуальных прав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6260651" y="3538107"/>
            <a:ext cx="298378" cy="257223"/>
          </a:xfrm>
          <a:prstGeom prst="triangle">
            <a:avLst/>
          </a:prstGeom>
          <a:solidFill>
            <a:srgbClr val="027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639781" y="3451275"/>
            <a:ext cx="5062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Обеспечение активного использования портфеля интеллектуальных прав в деловом обороте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5400000">
            <a:off x="6260651" y="4403475"/>
            <a:ext cx="298378" cy="257223"/>
          </a:xfrm>
          <a:prstGeom prst="triangle">
            <a:avLst/>
          </a:prstGeom>
          <a:solidFill>
            <a:srgbClr val="027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639781" y="4348988"/>
            <a:ext cx="5062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Мониторинг рынков путем анализа патентной информации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непатентной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литературы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6260651" y="5271407"/>
            <a:ext cx="298378" cy="257223"/>
          </a:xfrm>
          <a:prstGeom prst="triangle">
            <a:avLst/>
          </a:prstGeom>
          <a:solidFill>
            <a:srgbClr val="027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639781" y="5183349"/>
            <a:ext cx="5062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Противодействие несанкционированному использованию ИС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1702322" y="875491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9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266983" y="617625"/>
            <a:ext cx="10298616" cy="63467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Группа бизнес-процессов «Управление интеллектуальной собственностью»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702322" y="1050302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2"/>
          <p:cNvGrpSpPr/>
          <p:nvPr/>
        </p:nvGrpSpPr>
        <p:grpSpPr>
          <a:xfrm>
            <a:off x="2319653" y="1103002"/>
            <a:ext cx="6042866" cy="5265162"/>
            <a:chOff x="1905000" y="1773238"/>
            <a:chExt cx="5205413" cy="4535487"/>
          </a:xfrm>
        </p:grpSpPr>
        <p:sp>
          <p:nvSpPr>
            <p:cNvPr id="81" name="Freeform 2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2" name="Freeform 3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3" name="Freeform 4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rgbClr val="B9CDE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defRPr/>
              </a:pP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87" name="Rectangle 8"/>
            <p:cNvSpPr>
              <a:spLocks noChangeArrowheads="1"/>
            </p:cNvSpPr>
            <p:nvPr/>
          </p:nvSpPr>
          <p:spPr bwMode="blackWhite">
            <a:xfrm>
              <a:off x="2920784" y="2552654"/>
              <a:ext cx="1368864" cy="17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</a:rPr>
                <a:t>Идентификация РИД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blackWhite">
            <a:xfrm>
              <a:off x="5605372" y="2702835"/>
              <a:ext cx="898709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rgbClr val="313131"/>
                  </a:solidFill>
                </a:rPr>
                <a:t>Правовая </a:t>
              </a:r>
              <a:br>
                <a:rPr lang="ru-RU" sz="1400" dirty="0">
                  <a:solidFill>
                    <a:srgbClr val="313131"/>
                  </a:solidFill>
                </a:rPr>
              </a:br>
              <a:r>
                <a:rPr lang="ru-RU" sz="1400" dirty="0">
                  <a:solidFill>
                    <a:srgbClr val="313131"/>
                  </a:solidFill>
                </a:rPr>
                <a:t>охрана РИД</a:t>
              </a:r>
              <a:endParaRPr lang="en-US" sz="1400" dirty="0">
                <a:solidFill>
                  <a:srgbClr val="313131"/>
                </a:solidFill>
              </a:endParaRPr>
            </a:p>
          </p:txBody>
        </p:sp>
        <p:sp>
          <p:nvSpPr>
            <p:cNvPr id="89" name="Rectangle 10"/>
            <p:cNvSpPr>
              <a:spLocks noChangeArrowheads="1"/>
            </p:cNvSpPr>
            <p:nvPr/>
          </p:nvSpPr>
          <p:spPr bwMode="blackWhite">
            <a:xfrm>
              <a:off x="6185080" y="4146609"/>
              <a:ext cx="698140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rgbClr val="313131"/>
                  </a:solidFill>
                </a:rPr>
                <a:t>Учет РИД</a:t>
              </a:r>
              <a:endParaRPr lang="en-US" sz="1400" dirty="0">
                <a:solidFill>
                  <a:srgbClr val="313131"/>
                </a:solidFill>
              </a:endParaRPr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blackWhite">
            <a:xfrm>
              <a:off x="5076748" y="5157110"/>
              <a:ext cx="1178079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</a:rPr>
                <a:t>Внедрение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Использование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blackWhite">
            <a:xfrm>
              <a:off x="3833163" y="4860248"/>
              <a:ext cx="995081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</a:rPr>
                <a:t>Мониторинг 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и контроль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13"/>
            <p:cNvSpPr>
              <a:spLocks noChangeArrowheads="1"/>
            </p:cNvSpPr>
            <p:nvPr/>
          </p:nvSpPr>
          <p:spPr bwMode="blackWhite">
            <a:xfrm>
              <a:off x="3348660" y="3590248"/>
              <a:ext cx="960198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787400">
                <a:lnSpc>
                  <a:spcPct val="95000"/>
                </a:lnSpc>
                <a:spcBef>
                  <a:spcPct val="80000"/>
                </a:spcBef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</a:rPr>
                <a:t>Защита прав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 на РИД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88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266983" y="617625"/>
            <a:ext cx="2613672" cy="634679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Взаимодействие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702322" y="1050302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Группа 173"/>
          <p:cNvGrpSpPr/>
          <p:nvPr/>
        </p:nvGrpSpPr>
        <p:grpSpPr>
          <a:xfrm>
            <a:off x="2021677" y="1035868"/>
            <a:ext cx="8743674" cy="5332296"/>
            <a:chOff x="217410" y="1141205"/>
            <a:chExt cx="8743674" cy="5332296"/>
          </a:xfrm>
        </p:grpSpPr>
        <p:grpSp>
          <p:nvGrpSpPr>
            <p:cNvPr id="175" name="Group 18"/>
            <p:cNvGrpSpPr>
              <a:grpSpLocks noChangeAspect="1"/>
            </p:cNvGrpSpPr>
            <p:nvPr/>
          </p:nvGrpSpPr>
          <p:grpSpPr>
            <a:xfrm>
              <a:off x="3151518" y="2218514"/>
              <a:ext cx="2831440" cy="2847340"/>
              <a:chOff x="2113671" y="1005205"/>
              <a:chExt cx="5297538" cy="5327280"/>
            </a:xfrm>
          </p:grpSpPr>
          <p:sp>
            <p:nvSpPr>
              <p:cNvPr id="216" name="Hexagon 19"/>
              <p:cNvSpPr/>
              <p:nvPr/>
            </p:nvSpPr>
            <p:spPr>
              <a:xfrm>
                <a:off x="3765601" y="2966052"/>
                <a:ext cx="2009043" cy="1376880"/>
              </a:xfrm>
              <a:prstGeom prst="hexagon">
                <a:avLst/>
              </a:prstGeom>
              <a:solidFill>
                <a:srgbClr val="00A1D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chemeClr val="bg1"/>
                    </a:solidFill>
                  </a:rPr>
                  <a:t>Служба, отвечающая за ИС</a:t>
                </a:r>
                <a:endParaRPr lang="en-US" sz="1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Hexagon 20"/>
              <p:cNvSpPr/>
              <p:nvPr/>
            </p:nvSpPr>
            <p:spPr>
              <a:xfrm>
                <a:off x="2113671" y="1904738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Hexagon 21"/>
              <p:cNvSpPr/>
              <p:nvPr/>
            </p:nvSpPr>
            <p:spPr>
              <a:xfrm>
                <a:off x="2131492" y="3710826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Hexagon 22"/>
              <p:cNvSpPr/>
              <p:nvPr/>
            </p:nvSpPr>
            <p:spPr>
              <a:xfrm>
                <a:off x="3774113" y="4600553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Hexagon 23"/>
              <p:cNvSpPr/>
              <p:nvPr/>
            </p:nvSpPr>
            <p:spPr>
              <a:xfrm>
                <a:off x="5402166" y="3654491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1" name="Hexagon 37"/>
              <p:cNvSpPr/>
              <p:nvPr/>
            </p:nvSpPr>
            <p:spPr>
              <a:xfrm>
                <a:off x="5402166" y="1858864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  <p:sp>
            <p:nvSpPr>
              <p:cNvPr id="222" name="Hexagon 38"/>
              <p:cNvSpPr/>
              <p:nvPr/>
            </p:nvSpPr>
            <p:spPr>
              <a:xfrm>
                <a:off x="3753720" y="1005205"/>
                <a:ext cx="2009043" cy="1731932"/>
              </a:xfrm>
              <a:prstGeom prst="hexagon">
                <a:avLst/>
              </a:prstGeom>
              <a:solidFill>
                <a:srgbClr val="8C8C8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spAutoFit/>
              </a:bodyPr>
              <a:lstStyle/>
              <a:p>
                <a:pPr algn="ctr"/>
                <a:endParaRPr lang="en-US" sz="1400" dirty="0" err="1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76" name="Straight Connector 39"/>
            <p:cNvCxnSpPr>
              <a:stCxn id="221" idx="5"/>
            </p:cNvCxnSpPr>
            <p:nvPr/>
          </p:nvCxnSpPr>
          <p:spPr>
            <a:xfrm flipV="1">
              <a:off x="5751536" y="1558314"/>
              <a:ext cx="534964" cy="1116466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40"/>
            <p:cNvCxnSpPr/>
            <p:nvPr/>
          </p:nvCxnSpPr>
          <p:spPr>
            <a:xfrm>
              <a:off x="6286500" y="1558314"/>
              <a:ext cx="1724025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41"/>
            <p:cNvSpPr/>
            <p:nvPr/>
          </p:nvSpPr>
          <p:spPr>
            <a:xfrm>
              <a:off x="6376308" y="1596414"/>
              <a:ext cx="228166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Взаимодействие при формировании затрат на создание РИД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9" name="Rectangle 42"/>
            <p:cNvSpPr/>
            <p:nvPr/>
          </p:nvSpPr>
          <p:spPr>
            <a:xfrm>
              <a:off x="6349218" y="1347955"/>
              <a:ext cx="1924832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Планово-экономический блок</a:t>
              </a:r>
              <a:endParaRPr lang="en-US" sz="11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0" name="Straight Connector 43"/>
            <p:cNvCxnSpPr/>
            <p:nvPr/>
          </p:nvCxnSpPr>
          <p:spPr>
            <a:xfrm flipH="1" flipV="1">
              <a:off x="4560603" y="1826146"/>
              <a:ext cx="4391" cy="392368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44"/>
            <p:cNvCxnSpPr/>
            <p:nvPr/>
          </p:nvCxnSpPr>
          <p:spPr>
            <a:xfrm flipH="1">
              <a:off x="3523377" y="1827246"/>
              <a:ext cx="1028917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45"/>
            <p:cNvCxnSpPr/>
            <p:nvPr/>
          </p:nvCxnSpPr>
          <p:spPr>
            <a:xfrm flipH="1" flipV="1">
              <a:off x="3523375" y="1330785"/>
              <a:ext cx="2" cy="496461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46"/>
            <p:cNvCxnSpPr/>
            <p:nvPr/>
          </p:nvCxnSpPr>
          <p:spPr>
            <a:xfrm>
              <a:off x="3518035" y="1321344"/>
              <a:ext cx="1847850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47"/>
            <p:cNvSpPr/>
            <p:nvPr/>
          </p:nvSpPr>
          <p:spPr>
            <a:xfrm>
              <a:off x="3593349" y="1141205"/>
              <a:ext cx="1870044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Служба конструкторов</a:t>
              </a:r>
              <a:endParaRPr lang="en-US" sz="11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5" name="Rectangle 48"/>
            <p:cNvSpPr/>
            <p:nvPr/>
          </p:nvSpPr>
          <p:spPr>
            <a:xfrm>
              <a:off x="3604845" y="1346334"/>
              <a:ext cx="2321075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Сопровождение работ конструкторских подразделений в части создания и использования РИД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86" name="Straight Connector 49"/>
            <p:cNvCxnSpPr>
              <a:stCxn id="217" idx="4"/>
            </p:cNvCxnSpPr>
            <p:nvPr/>
          </p:nvCxnSpPr>
          <p:spPr>
            <a:xfrm flipH="1" flipV="1">
              <a:off x="2468018" y="1754647"/>
              <a:ext cx="914922" cy="944652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50"/>
            <p:cNvCxnSpPr/>
            <p:nvPr/>
          </p:nvCxnSpPr>
          <p:spPr>
            <a:xfrm flipH="1">
              <a:off x="381000" y="1754647"/>
              <a:ext cx="2091683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51"/>
            <p:cNvSpPr/>
            <p:nvPr/>
          </p:nvSpPr>
          <p:spPr>
            <a:xfrm>
              <a:off x="538920" y="1558314"/>
              <a:ext cx="1537468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Юридический блок</a:t>
              </a:r>
              <a:endParaRPr lang="en-US" sz="10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9" name="Rectangle 52"/>
            <p:cNvSpPr/>
            <p:nvPr/>
          </p:nvSpPr>
          <p:spPr>
            <a:xfrm>
              <a:off x="380999" y="1776514"/>
              <a:ext cx="2239331" cy="35394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Взаимодействие осуществляется </a:t>
              </a:r>
              <a:b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по следующим направлениям:</a:t>
              </a:r>
            </a:p>
            <a:p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ru-RU" sz="1000" i="1" dirty="0">
                  <a:solidFill>
                    <a:schemeClr val="bg1">
                      <a:lumMod val="50000"/>
                    </a:schemeClr>
                  </a:solidFill>
                </a:rPr>
                <a:t>Структурирование сделок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, а именно:</a:t>
              </a:r>
            </a:p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- разработка модели и схемы реализации проекта;</a:t>
              </a:r>
            </a:p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- разработка (подготовка) договорных документов;</a:t>
              </a:r>
            </a:p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- сопровождение сделки;</a:t>
              </a:r>
            </a:p>
            <a:p>
              <a:pPr marL="171450" indent="-171450">
                <a:buFontTx/>
                <a:buChar char="-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мониторинг рисков.</a:t>
              </a:r>
            </a:p>
            <a:p>
              <a:pPr marL="171450" indent="-171450">
                <a:buFontTx/>
                <a:buChar char="-"/>
              </a:pP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ru-RU" sz="1000" i="1" dirty="0">
                  <a:solidFill>
                    <a:schemeClr val="bg1">
                      <a:lumMod val="50000"/>
                    </a:schemeClr>
                  </a:solidFill>
                </a:rPr>
                <a:t>Разработка НПА 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(типовые формы договоров, положений).</a:t>
              </a:r>
            </a:p>
            <a:p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ru-RU" sz="1000" i="1" dirty="0">
                  <a:solidFill>
                    <a:schemeClr val="bg1">
                      <a:lumMod val="50000"/>
                    </a:schemeClr>
                  </a:solidFill>
                </a:rPr>
                <a:t>Согласование договоров.</a:t>
              </a:r>
            </a:p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(привлечение служб, отвечающих за ИС)</a:t>
              </a:r>
            </a:p>
            <a:p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Судебная и претензионная работа (привлечение служб, отвечающих за ИС)</a:t>
              </a:r>
            </a:p>
            <a:p>
              <a:pPr>
                <a:spcAft>
                  <a:spcPts val="600"/>
                </a:spcAft>
              </a:pP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spcAft>
                  <a:spcPts val="600"/>
                </a:spcAft>
              </a:pPr>
              <a:endParaRPr lang="ru-RU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spcAft>
                  <a:spcPts val="600"/>
                </a:spcAft>
              </a:pP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0" name="Straight Connector 53"/>
            <p:cNvCxnSpPr>
              <a:stCxn id="219" idx="2"/>
            </p:cNvCxnSpPr>
            <p:nvPr/>
          </p:nvCxnSpPr>
          <p:spPr>
            <a:xfrm>
              <a:off x="4270417" y="5065854"/>
              <a:ext cx="294577" cy="763972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54"/>
            <p:cNvCxnSpPr/>
            <p:nvPr/>
          </p:nvCxnSpPr>
          <p:spPr>
            <a:xfrm>
              <a:off x="4558644" y="5824393"/>
              <a:ext cx="1626256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55"/>
            <p:cNvSpPr/>
            <p:nvPr/>
          </p:nvSpPr>
          <p:spPr>
            <a:xfrm>
              <a:off x="4623890" y="5641499"/>
              <a:ext cx="1168485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Служба кадров</a:t>
              </a:r>
              <a:endParaRPr lang="en-US" sz="11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3" name="Rectangle 56"/>
            <p:cNvSpPr/>
            <p:nvPr/>
          </p:nvSpPr>
          <p:spPr>
            <a:xfrm>
              <a:off x="4577568" y="5857948"/>
              <a:ext cx="1771650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Взаимодействие по вопросам, связанным с авторами, являющимися работниками организации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4" name="Straight Connector 57"/>
            <p:cNvCxnSpPr>
              <a:stCxn id="220" idx="1"/>
            </p:cNvCxnSpPr>
            <p:nvPr/>
          </p:nvCxnSpPr>
          <p:spPr>
            <a:xfrm>
              <a:off x="5751536" y="4560200"/>
              <a:ext cx="871514" cy="1139384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58"/>
            <p:cNvCxnSpPr/>
            <p:nvPr/>
          </p:nvCxnSpPr>
          <p:spPr>
            <a:xfrm>
              <a:off x="6623050" y="5699584"/>
              <a:ext cx="1651000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59"/>
            <p:cNvSpPr/>
            <p:nvPr/>
          </p:nvSpPr>
          <p:spPr>
            <a:xfrm>
              <a:off x="6693693" y="5496137"/>
              <a:ext cx="909638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Бухгалтерия</a:t>
              </a:r>
              <a:endParaRPr lang="en-US" sz="11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7" name="Rectangle 60"/>
            <p:cNvSpPr/>
            <p:nvPr/>
          </p:nvSpPr>
          <p:spPr>
            <a:xfrm>
              <a:off x="6679418" y="5735336"/>
              <a:ext cx="2281666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Взаимодействие по вопросам отражения в учете РИД (при создании и использовании)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8" name="Straight Connector 61"/>
            <p:cNvCxnSpPr>
              <a:stCxn id="218" idx="2"/>
            </p:cNvCxnSpPr>
            <p:nvPr/>
          </p:nvCxnSpPr>
          <p:spPr>
            <a:xfrm flipH="1">
              <a:off x="2736851" y="4590310"/>
              <a:ext cx="655614" cy="1214154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62"/>
            <p:cNvCxnSpPr/>
            <p:nvPr/>
          </p:nvCxnSpPr>
          <p:spPr>
            <a:xfrm flipH="1">
              <a:off x="1130300" y="5810776"/>
              <a:ext cx="1606550" cy="0"/>
            </a:xfrm>
            <a:prstGeom prst="line">
              <a:avLst/>
            </a:prstGeom>
            <a:ln w="12700">
              <a:solidFill>
                <a:srgbClr val="00A1D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tangle 63"/>
            <p:cNvSpPr/>
            <p:nvPr/>
          </p:nvSpPr>
          <p:spPr>
            <a:xfrm>
              <a:off x="1116945" y="5635336"/>
              <a:ext cx="909638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100" b="1" i="1" dirty="0">
                  <a:solidFill>
                    <a:schemeClr val="bg1">
                      <a:lumMod val="50000"/>
                    </a:schemeClr>
                  </a:solidFill>
                </a:rPr>
                <a:t>Блок закупок</a:t>
              </a:r>
              <a:endParaRPr lang="en-US" sz="11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1" name="Rectangle 64"/>
            <p:cNvSpPr/>
            <p:nvPr/>
          </p:nvSpPr>
          <p:spPr>
            <a:xfrm>
              <a:off x="1128429" y="5829826"/>
              <a:ext cx="2023089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</a:rPr>
                <a:t>Взаимодействие при размещении заказов на выполнение работ и оказании услуг в части интеллектуальной собственности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0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57" y="3024983"/>
              <a:ext cx="274320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628" y="3024983"/>
              <a:ext cx="363530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473" y="4453150"/>
              <a:ext cx="303041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779" y="3990306"/>
              <a:ext cx="391228" cy="2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236" y="4083347"/>
              <a:ext cx="457200" cy="20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7" name="Group 56"/>
            <p:cNvGrpSpPr/>
            <p:nvPr/>
          </p:nvGrpSpPr>
          <p:grpSpPr>
            <a:xfrm>
              <a:off x="4379164" y="2482343"/>
              <a:ext cx="384360" cy="398975"/>
              <a:chOff x="7775298" y="4300210"/>
              <a:chExt cx="340038" cy="345060"/>
            </a:xfrm>
          </p:grpSpPr>
          <p:pic>
            <p:nvPicPr>
              <p:cNvPr id="212" name="Picture 3" descr="C:\Users\kknight\Desktop\cog icon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2024" y="4300210"/>
                <a:ext cx="231650" cy="226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3" descr="C:\Users\kknight\Desktop\cog ic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5298" y="4529287"/>
                <a:ext cx="118477" cy="115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3" descr="C:\Users\kknight\Desktop\cog ic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67128">
                <a:off x="7899965" y="4509191"/>
                <a:ext cx="118477" cy="115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3" descr="C:\Users\kknight\Desktop\cog ic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859" y="4435799"/>
                <a:ext cx="118477" cy="115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8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6417" y="2209074"/>
              <a:ext cx="220223" cy="21544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8A2E"/>
                  </a:solidFill>
                  <a:effectLst/>
                  <a:uLnTx/>
                  <a:uFillTx/>
                  <a:ea typeface="ＭＳ Ｐゴシック" charset="-128"/>
                  <a:sym typeface="Wingdings" pitchFamily="2" charset="2"/>
                </a:rPr>
                <a:t>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endParaRPr>
            </a:p>
          </p:txBody>
        </p:sp>
        <p:sp>
          <p:nvSpPr>
            <p:cNvPr id="209" name="Text 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26417" y="3439650"/>
              <a:ext cx="220223" cy="21544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8A2E"/>
                  </a:solidFill>
                  <a:effectLst/>
                  <a:uLnTx/>
                  <a:uFillTx/>
                  <a:ea typeface="ＭＳ Ｐゴシック" charset="-128"/>
                  <a:sym typeface="Wingdings" pitchFamily="2" charset="2"/>
                </a:rPr>
                <a:t>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endParaRPr>
            </a:p>
          </p:txBody>
        </p:sp>
        <p:sp>
          <p:nvSpPr>
            <p:cNvPr id="210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1465" y="3914262"/>
              <a:ext cx="238236" cy="21544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8A2E"/>
                  </a:solidFill>
                  <a:effectLst/>
                  <a:uLnTx/>
                  <a:uFillTx/>
                  <a:ea typeface="ＭＳ Ｐゴシック" charset="-128"/>
                  <a:sym typeface="Wingdings" pitchFamily="2" charset="2"/>
                </a:rPr>
                <a:t>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endParaRPr>
            </a:p>
          </p:txBody>
        </p:sp>
        <p:sp>
          <p:nvSpPr>
            <p:cNvPr id="211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7410" y="4374866"/>
              <a:ext cx="238236" cy="21544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C8A2E"/>
                  </a:solidFill>
                  <a:effectLst/>
                  <a:uLnTx/>
                  <a:uFillTx/>
                  <a:ea typeface="ＭＳ Ｐゴシック" charset="-128"/>
                  <a:sym typeface="Wingdings" pitchFamily="2" charset="2"/>
                </a:rPr>
                <a:t>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C8A2E"/>
                </a:solidFill>
                <a:effectLst/>
                <a:uLnTx/>
                <a:uFillTx/>
                <a:ea typeface="ＭＳ Ｐゴシック" charset="-128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60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1249918" y="703055"/>
            <a:ext cx="7483206" cy="924207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Стратегия управления ИС в системе стратегических целей </a:t>
            </a:r>
            <a:r>
              <a:rPr lang="ru-RU" sz="2000" b="1" dirty="0" err="1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Госкорпорации</a:t>
            </a:r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 «Роскосмос»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1702322" y="875491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Диаграмма 44"/>
          <p:cNvGraphicFramePr/>
          <p:nvPr/>
        </p:nvGraphicFramePr>
        <p:xfrm>
          <a:off x="5151802" y="1321159"/>
          <a:ext cx="2450626" cy="221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305259" y="1902509"/>
            <a:ext cx="8643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Стратегия развития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Госкорпорации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 «Роскосмос»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ИС в контексте инновационной деятельности и управления научно-техническим заделом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целевые индикаторы по повышению эффективности НИОКР в отрасли</a:t>
            </a:r>
          </a:p>
          <a:p>
            <a:pPr lvl="1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Программы инновационного развития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Госкорпорации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 «Роскосмос» и организаций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Отраслевые НПА по ИС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детализируют и формализуют подходы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Конкретные стратегии управления ИС по продуктам/технологиям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Ключевые цели и задачи в части ИС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зафиксированы в Стратегии развития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Госкорпорации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 «Роскосмос», они ежегодно детализируются и включаются в КПЭ руководству организаций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Госкорпорации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 «Роскосмос», курирующих вопросы управления ИС.</a:t>
            </a:r>
          </a:p>
        </p:txBody>
      </p:sp>
    </p:spTree>
    <p:extLst>
      <p:ext uri="{BB962C8B-B14F-4D97-AF65-F5344CB8AC3E}">
        <p14:creationId xmlns:p14="http://schemas.microsoft.com/office/powerpoint/2010/main" val="117393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ctrTitle"/>
          </p:nvPr>
        </p:nvSpPr>
        <p:spPr>
          <a:xfrm>
            <a:off x="1249918" y="703055"/>
            <a:ext cx="7483206" cy="924207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27DD0"/>
                </a:solidFill>
                <a:latin typeface="Montserrat" panose="00000500000000000000" pitchFamily="50" charset="-52"/>
                <a:cs typeface="Arial" panose="020B0604020202020204" pitchFamily="34" charset="0"/>
              </a:rPr>
              <a:t>Показатели эффективности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1702322" y="875491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Диаграмма 44"/>
          <p:cNvGraphicFramePr/>
          <p:nvPr/>
        </p:nvGraphicFramePr>
        <p:xfrm>
          <a:off x="5151802" y="1321159"/>
          <a:ext cx="2450626" cy="221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305259" y="1902509"/>
            <a:ext cx="8643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НИОКР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правомерное использование задела (требование надежности)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результативность (учет)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новизна (патентная аналитика)</a:t>
            </a:r>
          </a:p>
          <a:p>
            <a:pPr lvl="1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Организации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уведомление заказчика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государственный учет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экономический эффект (чистые активы)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Elektra Medium Pro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Программы / субсидии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Elektra Medium Pro"/>
              </a:rPr>
              <a:t>по совокупности НИОКР</a:t>
            </a:r>
          </a:p>
        </p:txBody>
      </p:sp>
    </p:spTree>
    <p:extLst>
      <p:ext uri="{BB962C8B-B14F-4D97-AF65-F5344CB8AC3E}">
        <p14:creationId xmlns:p14="http://schemas.microsoft.com/office/powerpoint/2010/main" val="6825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>
            <a:spLocks noGrp="1"/>
          </p:cNvSpPr>
          <p:nvPr>
            <p:ph type="ctrTitle"/>
          </p:nvPr>
        </p:nvSpPr>
        <p:spPr>
          <a:xfrm>
            <a:off x="1648917" y="2479341"/>
            <a:ext cx="3664985" cy="1390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latin typeface="Montserrat" panose="00000500000000000000" pitchFamily="50" charset="-52"/>
                <a:cs typeface="Arial" panose="020B0604020202020204" pitchFamily="34" charset="0"/>
              </a:rPr>
              <a:t>Спасибо </a:t>
            </a:r>
            <a:br>
              <a:rPr lang="ru-RU" sz="4000" b="1" dirty="0">
                <a:latin typeface="Montserrat" panose="00000500000000000000" pitchFamily="50" charset="-52"/>
                <a:cs typeface="Arial" panose="020B0604020202020204" pitchFamily="34" charset="0"/>
              </a:rPr>
            </a:br>
            <a:r>
              <a:rPr lang="ru-RU" sz="4000" b="1" dirty="0">
                <a:latin typeface="Montserrat" panose="00000500000000000000" pitchFamily="50" charset="-52"/>
                <a:cs typeface="Arial" panose="020B0604020202020204" pitchFamily="34" charset="0"/>
              </a:rPr>
              <a:t>за внимание!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39089" y="427807"/>
            <a:ext cx="101632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2"/>
          <a:stretch/>
        </p:blipFill>
        <p:spPr>
          <a:xfrm>
            <a:off x="488010" y="326253"/>
            <a:ext cx="817249" cy="2031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356175" y="6149111"/>
            <a:ext cx="495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7/7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88011" y="703055"/>
            <a:ext cx="0" cy="50684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3219" y="6368164"/>
            <a:ext cx="97658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1702322" y="875491"/>
            <a:ext cx="0" cy="50738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4" y="5814508"/>
            <a:ext cx="940759" cy="6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35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15805</TotalTime>
  <Words>662</Words>
  <Application>Microsoft Office PowerPoint</Application>
  <PresentationFormat>Широкоэкранный</PresentationFormat>
  <Paragraphs>91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 Light</vt:lpstr>
      <vt:lpstr>Wingdings 2</vt:lpstr>
      <vt:lpstr>Montserrat</vt:lpstr>
      <vt:lpstr>Roboto</vt:lpstr>
      <vt:lpstr>Arial</vt:lpstr>
      <vt:lpstr>Calibri</vt:lpstr>
      <vt:lpstr>Тема Office</vt:lpstr>
      <vt:lpstr>Стратегия управления интеллектуальной собственностью. Оценка экономических эффектов</vt:lpstr>
      <vt:lpstr>Основные мероприятия при формировании стратегии управления ИС</vt:lpstr>
      <vt:lpstr>Группа бизнес-процессов «Управление интеллектуальной собственностью»</vt:lpstr>
      <vt:lpstr>Взаимодействие</vt:lpstr>
      <vt:lpstr>Стратегия управления ИС в системе стратегических целей Госкорпорации «Роскосмос»</vt:lpstr>
      <vt:lpstr>Показатели эффективности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1 НАЗВАНИЕ ПРЕЗЕНТАЦИИ</dc:title>
  <dc:creator>Прокофьева Анастасия Владимировна</dc:creator>
  <cp:lastModifiedBy>Максим Сидоренко</cp:lastModifiedBy>
  <cp:revision>248</cp:revision>
  <cp:lastPrinted>2022-09-22T06:57:37Z</cp:lastPrinted>
  <dcterms:created xsi:type="dcterms:W3CDTF">2020-01-15T10:59:25Z</dcterms:created>
  <dcterms:modified xsi:type="dcterms:W3CDTF">2023-10-26T06:57:52Z</dcterms:modified>
</cp:coreProperties>
</file>