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1"/>
    <p:sldMasterId id="2147483688" r:id="rId2"/>
  </p:sldMasterIdLst>
  <p:notesMasterIdLst>
    <p:notesMasterId r:id="rId25"/>
  </p:notesMasterIdLst>
  <p:sldIdLst>
    <p:sldId id="4405" r:id="rId3"/>
    <p:sldId id="318" r:id="rId4"/>
    <p:sldId id="4421" r:id="rId5"/>
    <p:sldId id="4422" r:id="rId6"/>
    <p:sldId id="4436" r:id="rId7"/>
    <p:sldId id="4423" r:id="rId8"/>
    <p:sldId id="4424" r:id="rId9"/>
    <p:sldId id="4425" r:id="rId10"/>
    <p:sldId id="4432" r:id="rId11"/>
    <p:sldId id="4426" r:id="rId12"/>
    <p:sldId id="4434" r:id="rId13"/>
    <p:sldId id="4435" r:id="rId14"/>
    <p:sldId id="4430" r:id="rId15"/>
    <p:sldId id="4431" r:id="rId16"/>
    <p:sldId id="4429" r:id="rId17"/>
    <p:sldId id="4433" r:id="rId18"/>
    <p:sldId id="4428" r:id="rId19"/>
    <p:sldId id="4415" r:id="rId20"/>
    <p:sldId id="4418" r:id="rId21"/>
    <p:sldId id="4419" r:id="rId22"/>
    <p:sldId id="4420" r:id="rId23"/>
    <p:sldId id="315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00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122"/>
    <p:restoredTop sz="91429"/>
  </p:normalViewPr>
  <p:slideViewPr>
    <p:cSldViewPr snapToGrid="0" snapToObjects="1">
      <p:cViewPr varScale="1">
        <p:scale>
          <a:sx n="81" d="100"/>
          <a:sy n="81" d="100"/>
        </p:scale>
        <p:origin x="77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radarChart>
        <c:radarStyle val="marker"/>
        <c:varyColors val="0"/>
        <c:ser>
          <c:idx val="0"/>
          <c:order val="0"/>
          <c:tx>
            <c:strRef>
              <c:f>Лист1!$A$2</c:f>
              <c:strCache>
                <c:ptCount val="1"/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Лист1!$B$1:$K$1</c:f>
              <c:strCache>
                <c:ptCount val="10"/>
                <c:pt idx="0">
                  <c:v>Источник поступления сведений,</c:v>
                </c:pt>
                <c:pt idx="1">
                  <c:v>Характеристика рынка, балл</c:v>
                </c:pt>
                <c:pt idx="2">
                  <c:v>Нерыночные барьеры или преимущества, балл</c:v>
                </c:pt>
                <c:pt idx="3">
                  <c:v>Объем рынка, балл</c:v>
                </c:pt>
                <c:pt idx="4">
                  <c:v>Наличие железнодорожных производственных мощностей, балл</c:v>
                </c:pt>
                <c:pt idx="5">
                  <c:v>Особенности инфраструктуры, балл</c:v>
                </c:pt>
                <c:pt idx="6">
                  <c:v>Монополизация, балл</c:v>
                </c:pt>
                <c:pt idx="7">
                  <c:v>Ценность ОИС Холдинга, балл</c:v>
                </c:pt>
                <c:pt idx="8">
                  <c:v>Количество патентных публикаций, балл</c:v>
                </c:pt>
                <c:pt idx="9">
                  <c:v>Общий балл на основании экспресс патентного ландшафта</c:v>
                </c:pt>
              </c:strCache>
            </c:strRef>
          </c:cat>
          <c:val>
            <c:numRef>
              <c:f>Лист1!$B$2:$K$2</c:f>
              <c:numCache>
                <c:formatCode>General</c:formatCode>
                <c:ptCount val="10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22-654F-8AC4-080F7E688532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Страна А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Лист1!$B$1:$K$1</c:f>
              <c:strCache>
                <c:ptCount val="10"/>
                <c:pt idx="0">
                  <c:v>Источник поступления сведений,</c:v>
                </c:pt>
                <c:pt idx="1">
                  <c:v>Характеристика рынка, балл</c:v>
                </c:pt>
                <c:pt idx="2">
                  <c:v>Нерыночные барьеры или преимущества, балл</c:v>
                </c:pt>
                <c:pt idx="3">
                  <c:v>Объем рынка, балл</c:v>
                </c:pt>
                <c:pt idx="4">
                  <c:v>Наличие железнодорожных производственных мощностей, балл</c:v>
                </c:pt>
                <c:pt idx="5">
                  <c:v>Особенности инфраструктуры, балл</c:v>
                </c:pt>
                <c:pt idx="6">
                  <c:v>Монополизация, балл</c:v>
                </c:pt>
                <c:pt idx="7">
                  <c:v>Ценность ОИС Холдинга, балл</c:v>
                </c:pt>
                <c:pt idx="8">
                  <c:v>Количество патентных публикаций, балл</c:v>
                </c:pt>
                <c:pt idx="9">
                  <c:v>Общий балл на основании экспресс патентного ландшафта</c:v>
                </c:pt>
              </c:strCache>
            </c:strRef>
          </c:cat>
          <c:val>
            <c:numRef>
              <c:f>Лист1!$B$3:$K$3</c:f>
              <c:numCache>
                <c:formatCode>General</c:formatCode>
                <c:ptCount val="10"/>
                <c:pt idx="0">
                  <c:v>4</c:v>
                </c:pt>
                <c:pt idx="1">
                  <c:v>4</c:v>
                </c:pt>
                <c:pt idx="2">
                  <c:v>3</c:v>
                </c:pt>
                <c:pt idx="3">
                  <c:v>5</c:v>
                </c:pt>
                <c:pt idx="4">
                  <c:v>5</c:v>
                </c:pt>
                <c:pt idx="5">
                  <c:v>1</c:v>
                </c:pt>
                <c:pt idx="6">
                  <c:v>2</c:v>
                </c:pt>
                <c:pt idx="7">
                  <c:v>7</c:v>
                </c:pt>
                <c:pt idx="8">
                  <c:v>8</c:v>
                </c:pt>
                <c:pt idx="9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22-654F-8AC4-080F7E688532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Страна Б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Лист1!$B$1:$K$1</c:f>
              <c:strCache>
                <c:ptCount val="10"/>
                <c:pt idx="0">
                  <c:v>Источник поступления сведений,</c:v>
                </c:pt>
                <c:pt idx="1">
                  <c:v>Характеристика рынка, балл</c:v>
                </c:pt>
                <c:pt idx="2">
                  <c:v>Нерыночные барьеры или преимущества, балл</c:v>
                </c:pt>
                <c:pt idx="3">
                  <c:v>Объем рынка, балл</c:v>
                </c:pt>
                <c:pt idx="4">
                  <c:v>Наличие железнодорожных производственных мощностей, балл</c:v>
                </c:pt>
                <c:pt idx="5">
                  <c:v>Особенности инфраструктуры, балл</c:v>
                </c:pt>
                <c:pt idx="6">
                  <c:v>Монополизация, балл</c:v>
                </c:pt>
                <c:pt idx="7">
                  <c:v>Ценность ОИС Холдинга, балл</c:v>
                </c:pt>
                <c:pt idx="8">
                  <c:v>Количество патентных публикаций, балл</c:v>
                </c:pt>
                <c:pt idx="9">
                  <c:v>Общий балл на основании экспресс патентного ландшафта</c:v>
                </c:pt>
              </c:strCache>
            </c:strRef>
          </c:cat>
          <c:val>
            <c:numRef>
              <c:f>Лист1!$B$4:$K$4</c:f>
              <c:numCache>
                <c:formatCode>General</c:formatCode>
                <c:ptCount val="10"/>
                <c:pt idx="0">
                  <c:v>6</c:v>
                </c:pt>
                <c:pt idx="1">
                  <c:v>4</c:v>
                </c:pt>
                <c:pt idx="2">
                  <c:v>4</c:v>
                </c:pt>
                <c:pt idx="3">
                  <c:v>6</c:v>
                </c:pt>
                <c:pt idx="4">
                  <c:v>3</c:v>
                </c:pt>
                <c:pt idx="5">
                  <c:v>5</c:v>
                </c:pt>
                <c:pt idx="6">
                  <c:v>5</c:v>
                </c:pt>
                <c:pt idx="7">
                  <c:v>4</c:v>
                </c:pt>
                <c:pt idx="8">
                  <c:v>5</c:v>
                </c:pt>
                <c:pt idx="9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A22-654F-8AC4-080F7E6885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16729352"/>
        <c:axId val="2116998152"/>
      </c:radarChart>
      <c:catAx>
        <c:axId val="2116729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16998152"/>
        <c:crosses val="autoZero"/>
        <c:auto val="1"/>
        <c:lblAlgn val="ctr"/>
        <c:lblOffset val="100"/>
        <c:noMultiLvlLbl val="0"/>
      </c:catAx>
      <c:valAx>
        <c:axId val="2116998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16729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8F9F7B-6BF4-8348-9EF9-0DA3B1D2A699}" type="datetimeFigureOut">
              <a:rPr lang="ru-RU" smtClean="0"/>
              <a:t>13.12.2022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C25661-1FE1-4647-8C33-BC0E4D9E110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7441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15" name="Google Shape;515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30DDB-E2F0-EB49-9BC7-5CA2CB1AF7C4}" type="datetimeFigureOut">
              <a:rPr lang="ru-RU" smtClean="0"/>
              <a:t>13.12.2022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7EDE-024A-034E-819D-5D3520C7EC9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0962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30DDB-E2F0-EB49-9BC7-5CA2CB1AF7C4}" type="datetimeFigureOut">
              <a:rPr lang="ru-RU" smtClean="0"/>
              <a:t>13.12.2022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7EDE-024A-034E-819D-5D3520C7EC9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5018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30DDB-E2F0-EB49-9BC7-5CA2CB1AF7C4}" type="datetimeFigureOut">
              <a:rPr lang="ru-RU" smtClean="0"/>
              <a:t>13.12.2022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7EDE-024A-034E-819D-5D3520C7EC9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6932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16400681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Пользовательский макет">
  <p:cSld name="4_Пользовательский макет">
    <p:bg>
      <p:bgPr>
        <a:solidFill>
          <a:schemeClr val="lt1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33" descr="preencode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77292" y="658482"/>
            <a:ext cx="11347591" cy="624871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33"/>
          <p:cNvSpPr txBox="1">
            <a:spLocks noGrp="1"/>
          </p:cNvSpPr>
          <p:nvPr>
            <p:ph type="title"/>
          </p:nvPr>
        </p:nvSpPr>
        <p:spPr>
          <a:xfrm>
            <a:off x="193204" y="4501572"/>
            <a:ext cx="6103423" cy="2022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67122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Пользовательский макет">
  <p:cSld name="1_Пользовательский макет">
    <p:bg>
      <p:bgPr>
        <a:solidFill>
          <a:schemeClr val="lt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6"/>
          <p:cNvSpPr txBox="1">
            <a:spLocks noGrp="1"/>
          </p:cNvSpPr>
          <p:nvPr>
            <p:ph type="title"/>
          </p:nvPr>
        </p:nvSpPr>
        <p:spPr>
          <a:xfrm>
            <a:off x="5957398" y="5855811"/>
            <a:ext cx="5217215" cy="480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pic>
        <p:nvPicPr>
          <p:cNvPr id="15" name="Google Shape;15;p36" descr="preencode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8365" y="646906"/>
            <a:ext cx="10831934" cy="63541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59716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Пользовательский макет">
  <p:cSld name="5_Пользовательский макет">
    <p:bg>
      <p:bgPr>
        <a:solidFill>
          <a:schemeClr val="accent1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6"/>
          <p:cNvSpPr txBox="1">
            <a:spLocks noGrp="1"/>
          </p:cNvSpPr>
          <p:nvPr>
            <p:ph type="title"/>
          </p:nvPr>
        </p:nvSpPr>
        <p:spPr>
          <a:xfrm>
            <a:off x="5957398" y="5855811"/>
            <a:ext cx="5217215" cy="480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pic>
        <p:nvPicPr>
          <p:cNvPr id="31" name="Google Shape;31;p56" descr="preencode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8365" y="646906"/>
            <a:ext cx="10831934" cy="63541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05132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Пользовательский макет">
  <p:cSld name="6_Пользовательский макет">
    <p:bg>
      <p:bgPr>
        <a:solidFill>
          <a:schemeClr val="lt1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7"/>
          <p:cNvSpPr txBox="1">
            <a:spLocks noGrp="1"/>
          </p:cNvSpPr>
          <p:nvPr>
            <p:ph type="title"/>
          </p:nvPr>
        </p:nvSpPr>
        <p:spPr>
          <a:xfrm>
            <a:off x="5957398" y="5855811"/>
            <a:ext cx="5217215" cy="480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pic>
        <p:nvPicPr>
          <p:cNvPr id="34" name="Google Shape;34;p57" descr="preencode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04000" y="670056"/>
            <a:ext cx="6154724" cy="6354127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57"/>
          <p:cNvSpPr>
            <a:spLocks noGrp="1"/>
          </p:cNvSpPr>
          <p:nvPr>
            <p:ph type="pic" idx="2"/>
          </p:nvPr>
        </p:nvSpPr>
        <p:spPr>
          <a:xfrm>
            <a:off x="0" y="0"/>
            <a:ext cx="447992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42035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30DDB-E2F0-EB49-9BC7-5CA2CB1AF7C4}" type="datetimeFigureOut">
              <a:rPr lang="ru-RU" smtClean="0"/>
              <a:t>13.12.2022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7EDE-024A-034E-819D-5D3520C7EC9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6950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30DDB-E2F0-EB49-9BC7-5CA2CB1AF7C4}" type="datetimeFigureOut">
              <a:rPr lang="ru-RU" smtClean="0"/>
              <a:t>13.12.2022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7EDE-024A-034E-819D-5D3520C7EC9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1337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30DDB-E2F0-EB49-9BC7-5CA2CB1AF7C4}" type="datetimeFigureOut">
              <a:rPr lang="ru-RU" smtClean="0"/>
              <a:t>13.12.2022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7EDE-024A-034E-819D-5D3520C7EC9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2149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30DDB-E2F0-EB49-9BC7-5CA2CB1AF7C4}" type="datetimeFigureOut">
              <a:rPr lang="ru-RU" smtClean="0"/>
              <a:t>13.12.2022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7EDE-024A-034E-819D-5D3520C7EC9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6218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30DDB-E2F0-EB49-9BC7-5CA2CB1AF7C4}" type="datetimeFigureOut">
              <a:rPr lang="ru-RU" smtClean="0"/>
              <a:t>13.12.2022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7EDE-024A-034E-819D-5D3520C7EC9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1866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30DDB-E2F0-EB49-9BC7-5CA2CB1AF7C4}" type="datetimeFigureOut">
              <a:rPr lang="ru-RU" smtClean="0"/>
              <a:t>13.12.2022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7EDE-024A-034E-819D-5D3520C7EC9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0381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30DDB-E2F0-EB49-9BC7-5CA2CB1AF7C4}" type="datetimeFigureOut">
              <a:rPr lang="ru-RU" smtClean="0"/>
              <a:t>13.12.2022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7EDE-024A-034E-819D-5D3520C7EC9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9162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30DDB-E2F0-EB49-9BC7-5CA2CB1AF7C4}" type="datetimeFigureOut">
              <a:rPr lang="ru-RU" smtClean="0"/>
              <a:t>13.12.2022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7EDE-024A-034E-819D-5D3520C7EC9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5859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137C1-5A68-5C42-A1C9-04064990A411}" type="datetimeFigureOut">
              <a:rPr lang="ru-RU" smtClean="0"/>
              <a:t>13.12.2022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711DA-7144-1141-A2B8-40B46947D3B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21705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567946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63">
          <p15:clr>
            <a:srgbClr val="F26B43"/>
          </p15:clr>
        </p15:guide>
        <p15:guide id="2" pos="189">
          <p15:clr>
            <a:srgbClr val="F26B43"/>
          </p15:clr>
        </p15:guide>
        <p15:guide id="3" orient="horz" pos="3906">
          <p15:clr>
            <a:srgbClr val="F26B43"/>
          </p15:clr>
        </p15:guide>
        <p15:guide id="4" pos="706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nikolay@nevskylaw.r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00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BAD76F3E-3A97-486B-B402-44400A8B9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EE36851-7208-AC44-9541-7FAAAF88AC0D}"/>
              </a:ext>
            </a:extLst>
          </p:cNvPr>
          <p:cNvSpPr/>
          <p:nvPr/>
        </p:nvSpPr>
        <p:spPr>
          <a:xfrm>
            <a:off x="838199" y="1093788"/>
            <a:ext cx="10506455" cy="29672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ru-RU" sz="6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Что определяет коммерческую ценность РИД и в чем она заключается</a:t>
            </a:r>
            <a:endParaRPr kumimoji="0" lang="en-US" sz="6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91F6B52-91F4-4AEB-B6DB-29FEBCF28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4331166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CD6F061-7C53-44F4-9794-953DB70A4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346882" y="2348839"/>
            <a:ext cx="54864" cy="39467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B3351D6-FA8B-88FE-7397-BEC837B927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148" t="52638" r="7283" b="29788"/>
          <a:stretch/>
        </p:blipFill>
        <p:spPr>
          <a:xfrm>
            <a:off x="10276113" y="307507"/>
            <a:ext cx="1676401" cy="76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180579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799AAE61-A38C-57F8-39F0-0EC2A4A0A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8590" y="5785723"/>
            <a:ext cx="5660238" cy="480220"/>
          </a:xfrm>
        </p:spPr>
        <p:txBody>
          <a:bodyPr/>
          <a:lstStyle/>
          <a:p>
            <a:r>
              <a:rPr lang="ru-RU" sz="2000" dirty="0"/>
              <a:t>Шаг 4 </a:t>
            </a:r>
            <a:r>
              <a:rPr lang="ru-RU" sz="2800" dirty="0"/>
              <a:t>– </a:t>
            </a:r>
            <a:r>
              <a:rPr lang="ru-RU" sz="2000" dirty="0"/>
              <a:t>анализ патентной активности </a:t>
            </a:r>
            <a:endParaRPr lang="ru-RU" sz="280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3EA9538-9C89-18DA-1CA8-2893669E2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0203" y="1070230"/>
            <a:ext cx="6571593" cy="471549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5D9BE2C-985D-DCB7-0CF1-20AF43DC70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148" t="52638" r="7283" b="29788"/>
          <a:stretch/>
        </p:blipFill>
        <p:spPr>
          <a:xfrm>
            <a:off x="10276113" y="307507"/>
            <a:ext cx="1676401" cy="76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674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799AAE61-A38C-57F8-39F0-0EC2A4A0A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8590" y="5785723"/>
            <a:ext cx="5660238" cy="480220"/>
          </a:xfrm>
        </p:spPr>
        <p:txBody>
          <a:bodyPr/>
          <a:lstStyle/>
          <a:p>
            <a:r>
              <a:rPr lang="ru-RU" sz="2000" dirty="0"/>
              <a:t>Шаг 4 </a:t>
            </a:r>
            <a:r>
              <a:rPr lang="ru-RU" sz="2800" dirty="0"/>
              <a:t>– </a:t>
            </a:r>
            <a:r>
              <a:rPr lang="ru-RU" sz="2000" dirty="0"/>
              <a:t>анализ патентной активности </a:t>
            </a:r>
            <a:endParaRPr lang="ru-RU" sz="2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A479E46-7665-FF00-E3AD-8A83611CD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0072" y="932475"/>
            <a:ext cx="6846177" cy="485324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1F8B584-E560-483F-AA0A-3ADF7ED031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148" t="52638" r="7283" b="29788"/>
          <a:stretch/>
        </p:blipFill>
        <p:spPr>
          <a:xfrm>
            <a:off x="10276113" y="307507"/>
            <a:ext cx="1676401" cy="76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168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799AAE61-A38C-57F8-39F0-0EC2A4A0A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8590" y="5785723"/>
            <a:ext cx="5660238" cy="480220"/>
          </a:xfrm>
        </p:spPr>
        <p:txBody>
          <a:bodyPr/>
          <a:lstStyle/>
          <a:p>
            <a:r>
              <a:rPr lang="ru-RU" sz="2000" dirty="0"/>
              <a:t>Шаг 4 </a:t>
            </a:r>
            <a:r>
              <a:rPr lang="ru-RU" sz="2800" dirty="0"/>
              <a:t>– </a:t>
            </a:r>
            <a:r>
              <a:rPr lang="ru-RU" sz="2000" dirty="0"/>
              <a:t>анализ патентной активности </a:t>
            </a:r>
            <a:endParaRPr lang="ru-RU" sz="280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18C7DE3-35A3-2EF9-33D6-33C35E2A29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2862" y="892428"/>
            <a:ext cx="6902669" cy="489329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8098AA5-74F3-E632-580A-64A4DEEC58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148" t="52638" r="7283" b="29788"/>
          <a:stretch/>
        </p:blipFill>
        <p:spPr>
          <a:xfrm>
            <a:off x="10276113" y="307507"/>
            <a:ext cx="1676401" cy="76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013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799AAE61-A38C-57F8-39F0-0EC2A4A0A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8590" y="5785723"/>
            <a:ext cx="5660238" cy="480220"/>
          </a:xfrm>
        </p:spPr>
        <p:txBody>
          <a:bodyPr/>
          <a:lstStyle/>
          <a:p>
            <a:r>
              <a:rPr lang="ru-RU" sz="2400" dirty="0"/>
              <a:t>Шаг 5 </a:t>
            </a:r>
            <a:r>
              <a:rPr lang="ru-RU" dirty="0"/>
              <a:t>– </a:t>
            </a:r>
            <a:r>
              <a:rPr lang="ru-RU" sz="2400" dirty="0"/>
              <a:t>оценка технологической актуальности</a:t>
            </a:r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655722D-B30B-07F8-3F8E-363093CB3E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532" y="840074"/>
            <a:ext cx="6833870" cy="4827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895AB95-C390-A5A3-763F-330DAAF813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148" t="52638" r="7283" b="29788"/>
          <a:stretch/>
        </p:blipFill>
        <p:spPr>
          <a:xfrm>
            <a:off x="10276113" y="307507"/>
            <a:ext cx="1676401" cy="76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8732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799AAE61-A38C-57F8-39F0-0EC2A4A0A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8590" y="5785723"/>
            <a:ext cx="5660238" cy="480220"/>
          </a:xfrm>
        </p:spPr>
        <p:txBody>
          <a:bodyPr/>
          <a:lstStyle/>
          <a:p>
            <a:r>
              <a:rPr lang="ru-RU" sz="2400" dirty="0"/>
              <a:t>Шаг 5 </a:t>
            </a:r>
            <a:r>
              <a:rPr lang="ru-RU" dirty="0"/>
              <a:t>– </a:t>
            </a:r>
            <a:r>
              <a:rPr lang="ru-RU" sz="2400" dirty="0"/>
              <a:t>оценка технологической актуальности</a:t>
            </a:r>
            <a:endParaRPr lang="ru-RU" dirty="0"/>
          </a:p>
        </p:txBody>
      </p:sp>
      <p:pic>
        <p:nvPicPr>
          <p:cNvPr id="4" name="Рисунок 3" descr="olvo Construction Equipmentâs new G900B-Series generation motorgraders have new engines and a comprehensive package of features designed to aid traction, moldboard control, producivity and ease of use.">
            <a:extLst>
              <a:ext uri="{FF2B5EF4-FFF2-40B4-BE49-F238E27FC236}">
                <a16:creationId xmlns:a16="http://schemas.microsoft.com/office/drawing/2014/main" id="{9A095C9F-AA79-923A-FDAF-84FDDBEB5E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164" y="930166"/>
            <a:ext cx="7046852" cy="4697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BBAF9B5-9A2E-EAB1-8B5B-54157D7841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148" t="52638" r="7283" b="29788"/>
          <a:stretch/>
        </p:blipFill>
        <p:spPr>
          <a:xfrm>
            <a:off x="10276113" y="307507"/>
            <a:ext cx="1676401" cy="76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7603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799AAE61-A38C-57F8-39F0-0EC2A4A0A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7418" y="5691130"/>
            <a:ext cx="5660238" cy="480220"/>
          </a:xfrm>
        </p:spPr>
        <p:txBody>
          <a:bodyPr/>
          <a:lstStyle/>
          <a:p>
            <a:r>
              <a:rPr lang="ru-RU" sz="2400" dirty="0"/>
              <a:t>Шаг 6 </a:t>
            </a:r>
            <a:r>
              <a:rPr lang="ru-RU" dirty="0"/>
              <a:t>– </a:t>
            </a:r>
            <a:r>
              <a:rPr lang="ru-RU" sz="2400" dirty="0"/>
              <a:t>оценка качества </a:t>
            </a:r>
            <a:br>
              <a:rPr lang="ru-RU" sz="2400" dirty="0"/>
            </a:br>
            <a:r>
              <a:rPr lang="ru-RU" sz="2400" dirty="0"/>
              <a:t>правовой охраны РИД</a:t>
            </a:r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96D7BE-3AE6-EC30-A452-B9C0967E8D1E}"/>
              </a:ext>
            </a:extLst>
          </p:cNvPr>
          <p:cNvSpPr txBox="1"/>
          <p:nvPr/>
        </p:nvSpPr>
        <p:spPr>
          <a:xfrm>
            <a:off x="457200" y="1191290"/>
            <a:ext cx="10808208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1"/>
                </a:solidFill>
              </a:rPr>
              <a:t>Отечественная патентно-правовая охрана в некоммерческих организациях как правило характеризуется невысоким качеством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C3C140-0B17-E3CD-3B52-FD06EB861F23}"/>
              </a:ext>
            </a:extLst>
          </p:cNvPr>
          <p:cNvSpPr txBox="1"/>
          <p:nvPr/>
        </p:nvSpPr>
        <p:spPr>
          <a:xfrm>
            <a:off x="2033745" y="2212289"/>
            <a:ext cx="8749861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4"/>
                </a:solidFill>
              </a:rPr>
              <a:t>- некачественное выявление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9201BA-E3BA-3C5B-B0EE-A3A3E9D92D12}"/>
              </a:ext>
            </a:extLst>
          </p:cNvPr>
          <p:cNvSpPr txBox="1"/>
          <p:nvPr/>
        </p:nvSpPr>
        <p:spPr>
          <a:xfrm>
            <a:off x="2033746" y="2916734"/>
            <a:ext cx="8749861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4"/>
                </a:solidFill>
              </a:rPr>
              <a:t>- некачественная узкая формула, как правило с небольшим количеством зависимых пунктов и уже описания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854065-04BE-2C8F-05CB-CE7E0A9B4560}"/>
              </a:ext>
            </a:extLst>
          </p:cNvPr>
          <p:cNvSpPr txBox="1"/>
          <p:nvPr/>
        </p:nvSpPr>
        <p:spPr>
          <a:xfrm>
            <a:off x="2033747" y="4008725"/>
            <a:ext cx="8749861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4"/>
                </a:solidFill>
              </a:rPr>
              <a:t>- не остается места для охраны ноу-хау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72E4AD-7FD1-8C32-7356-E059F26415C8}"/>
              </a:ext>
            </a:extLst>
          </p:cNvPr>
          <p:cNvSpPr txBox="1"/>
          <p:nvPr/>
        </p:nvSpPr>
        <p:spPr>
          <a:xfrm>
            <a:off x="2033748" y="4642178"/>
            <a:ext cx="8749861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4"/>
                </a:solidFill>
              </a:rPr>
              <a:t>- не остается перспектив для международного патентования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0DB694A-9DED-792C-1861-EF89D8B4C2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148" t="52638" r="7283" b="29788"/>
          <a:stretch/>
        </p:blipFill>
        <p:spPr>
          <a:xfrm>
            <a:off x="10276113" y="307507"/>
            <a:ext cx="1676401" cy="76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3869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799AAE61-A38C-57F8-39F0-0EC2A4A0A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7418" y="5691130"/>
            <a:ext cx="5660238" cy="480220"/>
          </a:xfrm>
        </p:spPr>
        <p:txBody>
          <a:bodyPr/>
          <a:lstStyle/>
          <a:p>
            <a:r>
              <a:rPr lang="ru-RU" sz="2400" dirty="0"/>
              <a:t>Шаг 6 </a:t>
            </a:r>
            <a:r>
              <a:rPr lang="ru-RU" dirty="0"/>
              <a:t>– </a:t>
            </a:r>
            <a:r>
              <a:rPr lang="ru-RU" sz="2400" dirty="0"/>
              <a:t>оценка качества </a:t>
            </a:r>
            <a:br>
              <a:rPr lang="ru-RU" sz="2400" dirty="0"/>
            </a:br>
            <a:r>
              <a:rPr lang="ru-RU" sz="2400" dirty="0"/>
              <a:t>правовой охраны РИД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7C8278-6CE5-49CA-502F-97DA7604FD01}"/>
              </a:ext>
            </a:extLst>
          </p:cNvPr>
          <p:cNvSpPr txBox="1"/>
          <p:nvPr/>
        </p:nvSpPr>
        <p:spPr>
          <a:xfrm>
            <a:off x="807566" y="2255602"/>
            <a:ext cx="10239703" cy="23467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4288" algn="just">
              <a:spcBef>
                <a:spcPts val="300"/>
              </a:spcBef>
              <a:spcAft>
                <a:spcPts val="300"/>
              </a:spcAft>
            </a:pPr>
            <a:r>
              <a:rPr lang="ru-RU" sz="2400" i="1" dirty="0">
                <a:effectLst/>
                <a:latin typeface="+mj-lt"/>
                <a:ea typeface="Times New Roman" panose="02020603050405020304" pitchFamily="18" charset="0"/>
              </a:rPr>
              <a:t>Патент № 2535246 признан непригодным для коммерциализации. </a:t>
            </a:r>
          </a:p>
          <a:p>
            <a:endParaRPr lang="ru-RU" sz="2400" i="1" dirty="0">
              <a:effectLst/>
              <a:latin typeface="+mj-lt"/>
              <a:ea typeface="Times New Roman" panose="02020603050405020304" pitchFamily="18" charset="0"/>
            </a:endParaRPr>
          </a:p>
          <a:p>
            <a:r>
              <a:rPr lang="ru-RU" sz="2400" i="1" dirty="0">
                <a:effectLst/>
                <a:latin typeface="+mj-lt"/>
                <a:ea typeface="Times New Roman" panose="02020603050405020304" pitchFamily="18" charset="0"/>
              </a:rPr>
              <a:t>В то же время, коммерциализация соответствующих технических решений может быть осуществлена в случае положительного вывода о технической актуальности решения и при наличии возможностей по усилению патентной защиты</a:t>
            </a:r>
            <a:r>
              <a:rPr lang="ru-RU" sz="2400" i="1" dirty="0">
                <a:effectLst/>
                <a:latin typeface="+mj-lt"/>
              </a:rPr>
              <a:t> </a:t>
            </a:r>
            <a:endParaRPr lang="ru-RU" sz="2400" i="1" dirty="0">
              <a:latin typeface="+mj-lt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1C2C5E4-0ED8-3637-CEDD-C3BC13E65F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148" t="52638" r="7283" b="29788"/>
          <a:stretch/>
        </p:blipFill>
        <p:spPr>
          <a:xfrm>
            <a:off x="10276113" y="307507"/>
            <a:ext cx="1676401" cy="76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5984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799AAE61-A38C-57F8-39F0-0EC2A4A0A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0121" y="5675364"/>
            <a:ext cx="5660238" cy="480220"/>
          </a:xfrm>
        </p:spPr>
        <p:txBody>
          <a:bodyPr/>
          <a:lstStyle/>
          <a:p>
            <a:r>
              <a:rPr lang="ru-RU" sz="2400" dirty="0"/>
              <a:t>Шаг 7 </a:t>
            </a:r>
            <a:r>
              <a:rPr lang="ru-RU" dirty="0"/>
              <a:t>– </a:t>
            </a:r>
            <a:r>
              <a:rPr lang="ru-RU" sz="2400" dirty="0"/>
              <a:t>определение стратегии</a:t>
            </a:r>
            <a:br>
              <a:rPr lang="ru-RU" sz="2400" dirty="0"/>
            </a:br>
            <a:r>
              <a:rPr lang="ru-RU" sz="2400" dirty="0"/>
              <a:t>коммерциализации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C45C15-D1AD-7512-0574-99F9EBAD978F}"/>
              </a:ext>
            </a:extLst>
          </p:cNvPr>
          <p:cNvSpPr txBox="1"/>
          <p:nvPr/>
        </p:nvSpPr>
        <p:spPr>
          <a:xfrm>
            <a:off x="874987" y="1193713"/>
            <a:ext cx="4816365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chemeClr val="accent1"/>
                </a:solidFill>
                <a:effectLst/>
                <a:latin typeface="+mj-lt"/>
                <a:ea typeface="Times New Roman" panose="02020603050405020304" pitchFamily="18" charset="0"/>
              </a:rPr>
              <a:t>Поставка серийной продукции или сборочных комплектов на территорию страны экспорта в сотрудничестве с индустриальным партнером</a:t>
            </a:r>
            <a:r>
              <a:rPr lang="ru-RU" dirty="0">
                <a:solidFill>
                  <a:schemeClr val="accent1"/>
                </a:solidFill>
                <a:effectLst/>
                <a:latin typeface="+mj-lt"/>
              </a:rPr>
              <a:t> </a:t>
            </a:r>
            <a:endParaRPr lang="ru-RU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68D8EE-5769-A5F6-5E9A-AAC634243B9B}"/>
              </a:ext>
            </a:extLst>
          </p:cNvPr>
          <p:cNvSpPr txBox="1"/>
          <p:nvPr/>
        </p:nvSpPr>
        <p:spPr>
          <a:xfrm>
            <a:off x="6258493" y="1193714"/>
            <a:ext cx="4217275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chemeClr val="accent1"/>
                </a:solidFill>
                <a:effectLst/>
                <a:latin typeface="+mj-lt"/>
                <a:ea typeface="Times New Roman" panose="02020603050405020304" pitchFamily="18" charset="0"/>
              </a:rPr>
              <a:t>Совместные исследования по совершенствованию технологии с индустриальным партнером</a:t>
            </a:r>
            <a:r>
              <a:rPr lang="ru-RU" dirty="0">
                <a:solidFill>
                  <a:schemeClr val="accent1"/>
                </a:solidFill>
                <a:effectLst/>
                <a:latin typeface="+mj-lt"/>
              </a:rPr>
              <a:t> </a:t>
            </a:r>
            <a:endParaRPr lang="ru-RU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339B26-8D46-3656-1FFF-4F06D3B80976}"/>
              </a:ext>
            </a:extLst>
          </p:cNvPr>
          <p:cNvSpPr txBox="1"/>
          <p:nvPr/>
        </p:nvSpPr>
        <p:spPr>
          <a:xfrm>
            <a:off x="874987" y="3127617"/>
            <a:ext cx="4816365" cy="181424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chemeClr val="accent1"/>
                </a:solidFill>
                <a:effectLst/>
                <a:latin typeface="+mj-lt"/>
                <a:ea typeface="Times New Roman" panose="02020603050405020304" pitchFamily="18" charset="0"/>
              </a:rPr>
              <a:t>Контрактная разработка алгоритмов диагностики и создание специализированного программного обеспечения для использования на существующем диагностическом оборудовании </a:t>
            </a:r>
            <a:endParaRPr lang="ru-RU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A06FF9-CD63-2933-10AE-C2DAE0506193}"/>
              </a:ext>
            </a:extLst>
          </p:cNvPr>
          <p:cNvSpPr txBox="1"/>
          <p:nvPr/>
        </p:nvSpPr>
        <p:spPr>
          <a:xfrm>
            <a:off x="6258493" y="3127617"/>
            <a:ext cx="4217275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chemeClr val="accent1"/>
                </a:solidFill>
                <a:effectLst/>
                <a:latin typeface="+mj-lt"/>
                <a:ea typeface="Times New Roman" panose="02020603050405020304" pitchFamily="18" charset="0"/>
              </a:rPr>
              <a:t>Трансфер технологии производства и эксплуатации диагностических комплексов</a:t>
            </a:r>
            <a:r>
              <a:rPr lang="ru-RU" dirty="0">
                <a:solidFill>
                  <a:schemeClr val="accent1"/>
                </a:solidFill>
                <a:effectLst/>
                <a:latin typeface="+mj-lt"/>
              </a:rPr>
              <a:t> </a:t>
            </a:r>
            <a:endParaRPr lang="ru-RU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635225A-2E80-0E0F-3145-B6A0E43E13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148" t="52638" r="7283" b="29788"/>
          <a:stretch/>
        </p:blipFill>
        <p:spPr>
          <a:xfrm>
            <a:off x="10276113" y="307507"/>
            <a:ext cx="1676401" cy="76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7587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799AAE61-A38C-57F8-39F0-0EC2A4A0A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Итоговая оценка</a:t>
            </a:r>
          </a:p>
        </p:txBody>
      </p:sp>
      <p:sp>
        <p:nvSpPr>
          <p:cNvPr id="4" name="Заголовок 2">
            <a:extLst>
              <a:ext uri="{FF2B5EF4-FFF2-40B4-BE49-F238E27FC236}">
                <a16:creationId xmlns:a16="http://schemas.microsoft.com/office/drawing/2014/main" id="{0CA726FC-3688-CD79-1E9C-F54BE71B1E6E}"/>
              </a:ext>
            </a:extLst>
          </p:cNvPr>
          <p:cNvSpPr txBox="1">
            <a:spLocks/>
          </p:cNvSpPr>
          <p:nvPr/>
        </p:nvSpPr>
        <p:spPr>
          <a:xfrm>
            <a:off x="815723" y="1292772"/>
            <a:ext cx="10046718" cy="4563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lvl="0" indent="-342900">
              <a:spcBef>
                <a:spcPts val="300"/>
              </a:spcBef>
              <a:spcAft>
                <a:spcPts val="300"/>
              </a:spcAft>
              <a:buFont typeface="Times" pitchFamily="2" charset="0"/>
              <a:buChar char="-"/>
            </a:pPr>
            <a:r>
              <a:rPr lang="ru-RU" sz="2000" dirty="0">
                <a:effectLst/>
                <a:latin typeface="+mn-lt"/>
                <a:ea typeface="Times New Roman" panose="02020603050405020304" pitchFamily="18" charset="0"/>
                <a:cs typeface="Times" pitchFamily="2" charset="0"/>
              </a:rPr>
              <a:t>поддержание в силе патента № 2535246 «Способ диагностики наличия трещин в ходовых частях тележки подвижного состава», </a:t>
            </a:r>
          </a:p>
          <a:p>
            <a:pPr marL="342900" lvl="0" indent="-342900">
              <a:spcBef>
                <a:spcPts val="300"/>
              </a:spcBef>
              <a:spcAft>
                <a:spcPts val="300"/>
              </a:spcAft>
              <a:buFont typeface="Times" pitchFamily="2" charset="0"/>
              <a:buChar char="-"/>
            </a:pPr>
            <a:r>
              <a:rPr lang="ru-RU" sz="2000" dirty="0">
                <a:effectLst/>
                <a:latin typeface="+mn-lt"/>
                <a:ea typeface="Times New Roman" panose="02020603050405020304" pitchFamily="18" charset="0"/>
                <a:cs typeface="Times" pitchFamily="2" charset="0"/>
              </a:rPr>
              <a:t>не допустить самостоятельного выхода на рынок разработчика – сторонней организации,</a:t>
            </a:r>
          </a:p>
          <a:p>
            <a:pPr marL="342900" lvl="0" indent="-342900">
              <a:spcBef>
                <a:spcPts val="300"/>
              </a:spcBef>
              <a:spcAft>
                <a:spcPts val="300"/>
              </a:spcAft>
              <a:buFont typeface="Times" pitchFamily="2" charset="0"/>
              <a:buChar char="-"/>
            </a:pPr>
            <a:r>
              <a:rPr lang="ru-RU" sz="2000" dirty="0">
                <a:effectLst/>
                <a:latin typeface="+mn-lt"/>
                <a:ea typeface="Times New Roman" panose="02020603050405020304" pitchFamily="18" charset="0"/>
                <a:cs typeface="Times" pitchFamily="2" charset="0"/>
              </a:rPr>
              <a:t>дополнительные аналитические исследования применительно к ситуации с системами акустической диагностики на целевых рынках: КНР, Бразилия, Индия, Япония, Корея,</a:t>
            </a:r>
          </a:p>
          <a:p>
            <a:pPr marL="342900" lvl="0" indent="-342900">
              <a:spcBef>
                <a:spcPts val="300"/>
              </a:spcBef>
              <a:spcAft>
                <a:spcPts val="300"/>
              </a:spcAft>
              <a:buFont typeface="Times" pitchFamily="2" charset="0"/>
              <a:buChar char="-"/>
            </a:pPr>
            <a:r>
              <a:rPr lang="ru-RU" sz="2000" dirty="0">
                <a:effectLst/>
                <a:latin typeface="+mn-lt"/>
                <a:ea typeface="Times New Roman" panose="02020603050405020304" pitchFamily="18" charset="0"/>
                <a:cs typeface="Times" pitchFamily="2" charset="0"/>
              </a:rPr>
              <a:t>мониторинг развития потребностей компаний </a:t>
            </a:r>
            <a:r>
              <a:rPr lang="en-US" sz="2000" dirty="0">
                <a:effectLst/>
                <a:latin typeface="+mn-lt"/>
                <a:ea typeface="Times New Roman" panose="02020603050405020304" pitchFamily="18" charset="0"/>
                <a:cs typeface="Times" pitchFamily="2" charset="0"/>
              </a:rPr>
              <a:t>S</a:t>
            </a:r>
            <a:r>
              <a:rPr lang="ru-RU" sz="2000" dirty="0">
                <a:effectLst/>
                <a:latin typeface="+mn-lt"/>
                <a:ea typeface="Times New Roman" panose="02020603050405020304" pitchFamily="18" charset="0"/>
                <a:cs typeface="Times" pitchFamily="2" charset="0"/>
              </a:rPr>
              <a:t>amsung Electronics,  JR Central, ALSTOM Brazil, Toshiba, Hitachi, оперирующих на соответствующих рынках,</a:t>
            </a:r>
          </a:p>
          <a:p>
            <a:pPr marL="342900" lvl="0" indent="-342900">
              <a:spcBef>
                <a:spcPts val="300"/>
              </a:spcBef>
              <a:spcAft>
                <a:spcPts val="300"/>
              </a:spcAft>
              <a:buFont typeface="Times" pitchFamily="2" charset="0"/>
              <a:buChar char="-"/>
            </a:pPr>
            <a:r>
              <a:rPr lang="ru-RU" sz="2000" dirty="0">
                <a:effectLst/>
                <a:latin typeface="+mn-lt"/>
                <a:ea typeface="Times New Roman" panose="02020603050405020304" pitchFamily="18" charset="0"/>
                <a:cs typeface="Times" pitchFamily="2" charset="0"/>
              </a:rPr>
              <a:t>подготовить и подать новые РСТ-заявки в отношении диагностических комплексов и методов контроля,</a:t>
            </a:r>
          </a:p>
          <a:p>
            <a:pPr marL="342900" lvl="0" indent="-342900">
              <a:spcBef>
                <a:spcPts val="300"/>
              </a:spcBef>
              <a:spcAft>
                <a:spcPts val="300"/>
              </a:spcAft>
              <a:buFont typeface="Times" pitchFamily="2" charset="0"/>
              <a:buChar char="-"/>
            </a:pPr>
            <a:r>
              <a:rPr lang="ru-RU" sz="2000" dirty="0">
                <a:latin typeface="+mn-lt"/>
                <a:ea typeface="Times New Roman" panose="02020603050405020304" pitchFamily="18" charset="0"/>
                <a:cs typeface="Times" pitchFamily="2" charset="0"/>
              </a:rPr>
              <a:t>маркетинговая активность в соответствующих сегментах</a:t>
            </a:r>
            <a:endParaRPr lang="ru-RU" sz="2000" dirty="0">
              <a:effectLst/>
              <a:latin typeface="+mn-lt"/>
              <a:ea typeface="Times New Roman" panose="02020603050405020304" pitchFamily="18" charset="0"/>
              <a:cs typeface="Times" pitchFamily="2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E72AF4F-2AAA-87FA-40B9-9CAB0F54F0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148" t="52638" r="7283" b="29788"/>
          <a:stretch/>
        </p:blipFill>
        <p:spPr>
          <a:xfrm>
            <a:off x="10276113" y="307507"/>
            <a:ext cx="1676401" cy="76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5486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7F4AC9E-950C-7F16-685E-7E51A73524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552" y="1083633"/>
            <a:ext cx="5387145" cy="466324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C6DE66E-1C4D-D584-BB14-D87709308278}"/>
              </a:ext>
            </a:extLst>
          </p:cNvPr>
          <p:cNvSpPr txBox="1"/>
          <p:nvPr/>
        </p:nvSpPr>
        <p:spPr>
          <a:xfrm>
            <a:off x="5914697" y="5897478"/>
            <a:ext cx="90467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/>
              <a:t>https://web.mit.edu/tlo/documents/TLO-FY2022-FactSheet.pdf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0B93839-1A1F-F147-E568-B5E8257241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148" t="52638" r="7283" b="29788"/>
          <a:stretch/>
        </p:blipFill>
        <p:spPr>
          <a:xfrm>
            <a:off x="10276113" y="307507"/>
            <a:ext cx="1676401" cy="76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408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A5A680-9E98-7A71-AB9B-04C6058E0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schemeClr val="accent1">
                    <a:lumMod val="95000"/>
                    <a:lumOff val="5000"/>
                  </a:schemeClr>
                </a:solidFill>
              </a:rPr>
              <a:t>Николай Зайченко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DD3D889-B8B8-5C63-6DF4-4C2F5E5F8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447" y="650929"/>
            <a:ext cx="3589304" cy="53797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08A5296-7110-61B8-516D-D0C7F9BD6769}"/>
              </a:ext>
            </a:extLst>
          </p:cNvPr>
          <p:cNvSpPr txBox="1"/>
          <p:nvPr/>
        </p:nvSpPr>
        <p:spPr>
          <a:xfrm>
            <a:off x="5129939" y="1720840"/>
            <a:ext cx="604467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Окончил Юрфак МГУ с отличием,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Кандидат юридических наук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Основатель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Nevsky IP Law – top-10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в России по интеллектуальной собственности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19 лет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практического опыта.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Клиенты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Samsung,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Ростелеком, </a:t>
            </a:r>
            <a:r>
              <a:rPr lang="ru-RU" dirty="0">
                <a:solidFill>
                  <a:srgbClr val="FFFFFF"/>
                </a:solidFill>
                <a:latin typeface="Arial"/>
              </a:rPr>
              <a:t>Айтеко,</a:t>
            </a:r>
            <a:br>
              <a:rPr lang="ru-RU" dirty="0">
                <a:solidFill>
                  <a:srgbClr val="FFFFFF"/>
                </a:solidFill>
                <a:latin typeface="Arial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Subway Russia,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ВТБ, СУЭК, РЖД, Транснефть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Достависта,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SkyEng,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СберЗдоровье, Доктис,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Sitronics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Хобби: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лектор ФИПС, Ментор Сколково, 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лектор-эксперт МШУ «Сколково»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10918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67C5AAC-1ECF-790B-E939-30DEAF29D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655" y="768230"/>
            <a:ext cx="7024015" cy="49231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B2E21F3-361B-D5C5-18D8-3379340CDEBA}"/>
              </a:ext>
            </a:extLst>
          </p:cNvPr>
          <p:cNvSpPr txBox="1"/>
          <p:nvPr/>
        </p:nvSpPr>
        <p:spPr>
          <a:xfrm>
            <a:off x="6096000" y="5905104"/>
            <a:ext cx="61012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https://facts.mit.edu/research-highlights/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AB6BD97-E9AB-94FF-9AA9-85F97D9FAE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148" t="52638" r="7283" b="29788"/>
          <a:stretch/>
        </p:blipFill>
        <p:spPr>
          <a:xfrm>
            <a:off x="10276113" y="307507"/>
            <a:ext cx="1676401" cy="76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0351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B2E21F3-361B-D5C5-18D8-3379340CDEBA}"/>
              </a:ext>
            </a:extLst>
          </p:cNvPr>
          <p:cNvSpPr txBox="1"/>
          <p:nvPr/>
        </p:nvSpPr>
        <p:spPr>
          <a:xfrm>
            <a:off x="6096000" y="5905104"/>
            <a:ext cx="61012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https://facts.mit.edu/operating-financials/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AEEC3B5-677B-EC66-7B3A-E0CE8C19A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559" y="932761"/>
            <a:ext cx="7772400" cy="497234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A80B213-723E-373E-A16E-CD794C6965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148" t="52638" r="7283" b="29788"/>
          <a:stretch/>
        </p:blipFill>
        <p:spPr>
          <a:xfrm>
            <a:off x="10276113" y="307507"/>
            <a:ext cx="1676401" cy="76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6085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28"/>
          <p:cNvSpPr txBox="1">
            <a:spLocks noGrp="1"/>
          </p:cNvSpPr>
          <p:nvPr>
            <p:ph type="title"/>
          </p:nvPr>
        </p:nvSpPr>
        <p:spPr>
          <a:xfrm>
            <a:off x="5790249" y="4675939"/>
            <a:ext cx="5448022" cy="2108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US" dirty="0">
                <a:latin typeface="Manrope" panose="020B0604020202020204" charset="0"/>
              </a:rPr>
              <a:t>Nevsky IP Law</a:t>
            </a:r>
            <a:br>
              <a:rPr lang="ru-RU" dirty="0">
                <a:latin typeface="Manrope" panose="020B0604020202020204" charset="0"/>
              </a:rPr>
            </a:br>
            <a:br>
              <a:rPr lang="en-US" dirty="0">
                <a:latin typeface="Manrope" panose="020B0604020202020204" charset="0"/>
              </a:rPr>
            </a:br>
            <a:br>
              <a:rPr lang="ru-RU" sz="2000" dirty="0">
                <a:latin typeface="Manrope" panose="020B0604020202020204" charset="0"/>
              </a:rPr>
            </a:br>
            <a:r>
              <a:rPr lang="en-US" sz="2000" dirty="0">
                <a:latin typeface="Manrope" panose="020B0604020202020204" charset="0"/>
              </a:rPr>
              <a:t>nevskylaw.ru</a:t>
            </a:r>
            <a:br>
              <a:rPr lang="ru-RU" sz="2000" dirty="0">
                <a:latin typeface="Manrope" panose="020B0604020202020204" charset="0"/>
              </a:rPr>
            </a:br>
            <a:r>
              <a:rPr lang="ru-RU" sz="2000" dirty="0">
                <a:latin typeface="Manrope" panose="020B0604020202020204" charset="0"/>
              </a:rPr>
              <a:t>8(495) 995-58-33</a:t>
            </a:r>
            <a:br>
              <a:rPr lang="ru-RU" dirty="0"/>
            </a:b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19728D-83FC-B89E-3181-DF9AD3E08BBE}"/>
              </a:ext>
            </a:extLst>
          </p:cNvPr>
          <p:cNvSpPr txBox="1"/>
          <p:nvPr/>
        </p:nvSpPr>
        <p:spPr>
          <a:xfrm>
            <a:off x="916217" y="1926294"/>
            <a:ext cx="7598043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nrope" panose="020B0604020202020204" charset="0"/>
                <a:ea typeface="+mn-ea"/>
                <a:cs typeface="+mn-cs"/>
                <a:hlinkClick r:id="rId3"/>
              </a:rPr>
              <a:t>nikolay@nevskylaw.ru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nrope" panose="020B060402020202020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t.me/nikkyzay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799AAE61-A38C-57F8-39F0-0EC2A4A0A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031" y="1648014"/>
            <a:ext cx="4741403" cy="2545614"/>
          </a:xfrm>
        </p:spPr>
        <p:txBody>
          <a:bodyPr/>
          <a:lstStyle/>
          <a:p>
            <a:r>
              <a:rPr lang="ru-RU" sz="3600" dirty="0"/>
              <a:t>СПОСОБ ДИАГНОСТИКИ НАЛИЧИЯ ТРЕЩИН </a:t>
            </a:r>
            <a:br>
              <a:rPr lang="ru-RU" sz="3600" dirty="0"/>
            </a:br>
            <a:r>
              <a:rPr lang="ru-RU" sz="3600" dirty="0"/>
              <a:t>В ХОДОВЫХ ЧАСТЯХ ТЕЛЕЖКИ ПОДВИЖНОГО СОСТАВА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D59E40-F2FA-9512-63BF-56EB970A010E}"/>
              </a:ext>
            </a:extLst>
          </p:cNvPr>
          <p:cNvSpPr txBox="1"/>
          <p:nvPr/>
        </p:nvSpPr>
        <p:spPr>
          <a:xfrm>
            <a:off x="272031" y="5875197"/>
            <a:ext cx="31044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Патент № </a:t>
            </a:r>
            <a:r>
              <a:rPr lang="en-US" dirty="0"/>
              <a:t>RU </a:t>
            </a:r>
            <a:r>
              <a:rPr lang="ru-RU" dirty="0"/>
              <a:t>2535246 </a:t>
            </a:r>
            <a:endParaRPr lang="en-US" dirty="0"/>
          </a:p>
          <a:p>
            <a:r>
              <a:rPr lang="ru-RU" dirty="0"/>
              <a:t>Приоритет от 30.08.2013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3D7D169-1229-BDE5-8FBB-ED1478EB4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2224" y="1323826"/>
            <a:ext cx="5016123" cy="519770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3AE26E8-7957-CFB6-D7E8-775B6B4CC1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148" t="52638" r="7283" b="29788"/>
          <a:stretch/>
        </p:blipFill>
        <p:spPr>
          <a:xfrm>
            <a:off x="10276113" y="307507"/>
            <a:ext cx="1676401" cy="76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785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799AAE61-A38C-57F8-39F0-0EC2A4A0A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7059" y="5997701"/>
            <a:ext cx="5217215" cy="480220"/>
          </a:xfrm>
        </p:spPr>
        <p:txBody>
          <a:bodyPr/>
          <a:lstStyle/>
          <a:p>
            <a:r>
              <a:rPr lang="ru-RU" dirty="0"/>
              <a:t>Шаг 1 – определение рынка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72CDDD18-7E92-9DE8-7FB7-BD3CCAD959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3561791"/>
              </p:ext>
            </p:extLst>
          </p:nvPr>
        </p:nvGraphicFramePr>
        <p:xfrm>
          <a:off x="755910" y="749925"/>
          <a:ext cx="10122298" cy="5105886"/>
        </p:xfrm>
        <a:graphic>
          <a:graphicData uri="http://schemas.openxmlformats.org/drawingml/2006/table">
            <a:tbl>
              <a:tblPr firstRow="1" firstCol="1" bandRow="1"/>
              <a:tblGrid>
                <a:gridCol w="1111021">
                  <a:extLst>
                    <a:ext uri="{9D8B030D-6E8A-4147-A177-3AD203B41FA5}">
                      <a16:colId xmlns:a16="http://schemas.microsoft.com/office/drawing/2014/main" val="188918398"/>
                    </a:ext>
                  </a:extLst>
                </a:gridCol>
                <a:gridCol w="913236">
                  <a:extLst>
                    <a:ext uri="{9D8B030D-6E8A-4147-A177-3AD203B41FA5}">
                      <a16:colId xmlns:a16="http://schemas.microsoft.com/office/drawing/2014/main" val="4251553107"/>
                    </a:ext>
                  </a:extLst>
                </a:gridCol>
                <a:gridCol w="1012129">
                  <a:extLst>
                    <a:ext uri="{9D8B030D-6E8A-4147-A177-3AD203B41FA5}">
                      <a16:colId xmlns:a16="http://schemas.microsoft.com/office/drawing/2014/main" val="2968733577"/>
                    </a:ext>
                  </a:extLst>
                </a:gridCol>
                <a:gridCol w="1012129">
                  <a:extLst>
                    <a:ext uri="{9D8B030D-6E8A-4147-A177-3AD203B41FA5}">
                      <a16:colId xmlns:a16="http://schemas.microsoft.com/office/drawing/2014/main" val="1841619900"/>
                    </a:ext>
                  </a:extLst>
                </a:gridCol>
                <a:gridCol w="1012129">
                  <a:extLst>
                    <a:ext uri="{9D8B030D-6E8A-4147-A177-3AD203B41FA5}">
                      <a16:colId xmlns:a16="http://schemas.microsoft.com/office/drawing/2014/main" val="1839836264"/>
                    </a:ext>
                  </a:extLst>
                </a:gridCol>
                <a:gridCol w="1012129">
                  <a:extLst>
                    <a:ext uri="{9D8B030D-6E8A-4147-A177-3AD203B41FA5}">
                      <a16:colId xmlns:a16="http://schemas.microsoft.com/office/drawing/2014/main" val="1902656471"/>
                    </a:ext>
                  </a:extLst>
                </a:gridCol>
                <a:gridCol w="1012129">
                  <a:extLst>
                    <a:ext uri="{9D8B030D-6E8A-4147-A177-3AD203B41FA5}">
                      <a16:colId xmlns:a16="http://schemas.microsoft.com/office/drawing/2014/main" val="1645201356"/>
                    </a:ext>
                  </a:extLst>
                </a:gridCol>
                <a:gridCol w="1012129">
                  <a:extLst>
                    <a:ext uri="{9D8B030D-6E8A-4147-A177-3AD203B41FA5}">
                      <a16:colId xmlns:a16="http://schemas.microsoft.com/office/drawing/2014/main" val="3471161442"/>
                    </a:ext>
                  </a:extLst>
                </a:gridCol>
                <a:gridCol w="1012129">
                  <a:extLst>
                    <a:ext uri="{9D8B030D-6E8A-4147-A177-3AD203B41FA5}">
                      <a16:colId xmlns:a16="http://schemas.microsoft.com/office/drawing/2014/main" val="2926405039"/>
                    </a:ext>
                  </a:extLst>
                </a:gridCol>
                <a:gridCol w="1013138">
                  <a:extLst>
                    <a:ext uri="{9D8B030D-6E8A-4147-A177-3AD203B41FA5}">
                      <a16:colId xmlns:a16="http://schemas.microsoft.com/office/drawing/2014/main" val="2951788610"/>
                    </a:ext>
                  </a:extLst>
                </a:gridCol>
              </a:tblGrid>
              <a:tr h="506954"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страны/региона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 поступления сведений, балл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Сегментация, балл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Нерыночные барьеры и преимущества,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8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балл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рынка, балл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Особенности инфраструктуры, балл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Динамика возникновения приоритетов, балл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цитирования, балл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Публикационная активность, балл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Интегральный показатель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>
                      <a:noFill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367305"/>
                  </a:ext>
                </a:extLst>
              </a:tr>
              <a:tr h="152086"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772888"/>
                  </a:ext>
                </a:extLst>
              </a:tr>
              <a:tr h="152086">
                <a:tc>
                  <a:txBody>
                    <a:bodyPr/>
                    <a:lstStyle/>
                    <a:p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Австралия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9907374"/>
                  </a:ext>
                </a:extLst>
              </a:tr>
              <a:tr h="152086">
                <a:tc>
                  <a:txBody>
                    <a:bodyPr/>
                    <a:lstStyle/>
                    <a:p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Австрия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5093629"/>
                  </a:ext>
                </a:extLst>
              </a:tr>
              <a:tr h="152086">
                <a:tc>
                  <a:txBody>
                    <a:bodyPr/>
                    <a:lstStyle/>
                    <a:p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Бразилия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620762"/>
                  </a:ext>
                </a:extLst>
              </a:tr>
              <a:tr h="239373">
                <a:tc>
                  <a:txBody>
                    <a:bodyPr/>
                    <a:lstStyle/>
                    <a:p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Великобритания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3986927"/>
                  </a:ext>
                </a:extLst>
              </a:tr>
              <a:tr h="152086">
                <a:tc>
                  <a:txBody>
                    <a:bodyPr/>
                    <a:lstStyle/>
                    <a:p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Вьетнам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6646466"/>
                  </a:ext>
                </a:extLst>
              </a:tr>
              <a:tr h="152086">
                <a:tc>
                  <a:txBody>
                    <a:bodyPr/>
                    <a:lstStyle/>
                    <a:p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Германия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4338743"/>
                  </a:ext>
                </a:extLst>
              </a:tr>
              <a:tr h="152086">
                <a:tc>
                  <a:txBody>
                    <a:bodyPr/>
                    <a:lstStyle/>
                    <a:p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Евросоюз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8313898"/>
                  </a:ext>
                </a:extLst>
              </a:tr>
              <a:tr h="152086">
                <a:tc>
                  <a:txBody>
                    <a:bodyPr/>
                    <a:lstStyle/>
                    <a:p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Индия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9968321"/>
                  </a:ext>
                </a:extLst>
              </a:tr>
              <a:tr h="152086">
                <a:tc>
                  <a:txBody>
                    <a:bodyPr/>
                    <a:lstStyle/>
                    <a:p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Иран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9814069"/>
                  </a:ext>
                </a:extLst>
              </a:tr>
              <a:tr h="152086">
                <a:tc>
                  <a:txBody>
                    <a:bodyPr/>
                    <a:lstStyle/>
                    <a:p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Испания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34039"/>
                  </a:ext>
                </a:extLst>
              </a:tr>
              <a:tr h="152086">
                <a:tc>
                  <a:txBody>
                    <a:bodyPr/>
                    <a:lstStyle/>
                    <a:p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Канада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0010198"/>
                  </a:ext>
                </a:extLst>
              </a:tr>
              <a:tr h="152086">
                <a:tc>
                  <a:txBody>
                    <a:bodyPr/>
                    <a:lstStyle/>
                    <a:p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КНР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3058753"/>
                  </a:ext>
                </a:extLst>
              </a:tr>
              <a:tr h="152086">
                <a:tc>
                  <a:txBody>
                    <a:bodyPr/>
                    <a:lstStyle/>
                    <a:p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Корея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9599877"/>
                  </a:ext>
                </a:extLst>
              </a:tr>
              <a:tr h="152086">
                <a:tc>
                  <a:txBody>
                    <a:bodyPr/>
                    <a:lstStyle/>
                    <a:p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Куба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8486655"/>
                  </a:ext>
                </a:extLst>
              </a:tr>
              <a:tr h="152086">
                <a:tc>
                  <a:txBody>
                    <a:bodyPr/>
                    <a:lstStyle/>
                    <a:p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Мексика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8226200"/>
                  </a:ext>
                </a:extLst>
              </a:tr>
              <a:tr h="152086">
                <a:tc>
                  <a:txBody>
                    <a:bodyPr/>
                    <a:lstStyle/>
                    <a:p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Польша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8611403"/>
                  </a:ext>
                </a:extLst>
              </a:tr>
              <a:tr h="152086">
                <a:tc>
                  <a:txBody>
                    <a:bodyPr/>
                    <a:lstStyle/>
                    <a:p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Россия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5469559"/>
                  </a:ext>
                </a:extLst>
              </a:tr>
              <a:tr h="152086">
                <a:tc>
                  <a:txBody>
                    <a:bodyPr/>
                    <a:lstStyle/>
                    <a:p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Сербия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7298472"/>
                  </a:ext>
                </a:extLst>
              </a:tr>
              <a:tr h="152086">
                <a:tc>
                  <a:txBody>
                    <a:bodyPr/>
                    <a:lstStyle/>
                    <a:p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Словакия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7194317"/>
                  </a:ext>
                </a:extLst>
              </a:tr>
              <a:tr h="359059">
                <a:tc>
                  <a:txBody>
                    <a:bodyPr/>
                    <a:lstStyle/>
                    <a:p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Страны СНГ в целом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5399149"/>
                  </a:ext>
                </a:extLst>
              </a:tr>
              <a:tr h="152086">
                <a:tc>
                  <a:txBody>
                    <a:bodyPr/>
                    <a:lstStyle/>
                    <a:p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США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2525703"/>
                  </a:ext>
                </a:extLst>
              </a:tr>
              <a:tr h="152086">
                <a:tc>
                  <a:txBody>
                    <a:bodyPr/>
                    <a:lstStyle/>
                    <a:p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Тайвань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67040"/>
                  </a:ext>
                </a:extLst>
              </a:tr>
              <a:tr h="152086">
                <a:tc>
                  <a:txBody>
                    <a:bodyPr/>
                    <a:lstStyle/>
                    <a:p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Украина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2794347"/>
                  </a:ext>
                </a:extLst>
              </a:tr>
              <a:tr h="152086">
                <a:tc>
                  <a:txBody>
                    <a:bodyPr/>
                    <a:lstStyle/>
                    <a:p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Франция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3305697"/>
                  </a:ext>
                </a:extLst>
              </a:tr>
              <a:tr h="152086">
                <a:tc>
                  <a:txBody>
                    <a:bodyPr/>
                    <a:lstStyle/>
                    <a:p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ЮАР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1548886"/>
                  </a:ext>
                </a:extLst>
              </a:tr>
              <a:tr h="152086">
                <a:tc>
                  <a:txBody>
                    <a:bodyPr/>
                    <a:lstStyle/>
                    <a:p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Япония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16" marR="60716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76503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636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799AAE61-A38C-57F8-39F0-0EC2A4A0A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7059" y="5997701"/>
            <a:ext cx="5217215" cy="480220"/>
          </a:xfrm>
        </p:spPr>
        <p:txBody>
          <a:bodyPr/>
          <a:lstStyle/>
          <a:p>
            <a:r>
              <a:rPr lang="ru-RU" dirty="0"/>
              <a:t>Шаг 1 – определение рынка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C8CFCB13-B361-074E-9A8F-1A28B2FD98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0936061"/>
              </p:ext>
            </p:extLst>
          </p:nvPr>
        </p:nvGraphicFramePr>
        <p:xfrm>
          <a:off x="1197762" y="1219121"/>
          <a:ext cx="9238594" cy="4635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23FE65D-D5E3-0381-AE8E-A695068168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148" t="52638" r="7283" b="29788"/>
          <a:stretch/>
        </p:blipFill>
        <p:spPr>
          <a:xfrm>
            <a:off x="10276113" y="307507"/>
            <a:ext cx="1676401" cy="76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359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799AAE61-A38C-57F8-39F0-0EC2A4A0A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0121" y="5840046"/>
            <a:ext cx="5217215" cy="480220"/>
          </a:xfrm>
        </p:spPr>
        <p:txBody>
          <a:bodyPr/>
          <a:lstStyle/>
          <a:p>
            <a:r>
              <a:rPr lang="ru-RU" dirty="0"/>
              <a:t>Шаг 1 – определение рынка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96D9F1-EBA0-7AB8-3644-1F605A8D5EA4}"/>
              </a:ext>
            </a:extLst>
          </p:cNvPr>
          <p:cNvSpPr txBox="1"/>
          <p:nvPr/>
        </p:nvSpPr>
        <p:spPr>
          <a:xfrm>
            <a:off x="1079938" y="2042848"/>
            <a:ext cx="610125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/>
              <a:t>В итоговом перечне наиболее перспективных стран находятся</a:t>
            </a:r>
            <a:r>
              <a:rPr lang="ru-RU" sz="2400" dirty="0"/>
              <a:t>:</a:t>
            </a:r>
          </a:p>
          <a:p>
            <a:endParaRPr lang="ru-RU" sz="2400" dirty="0"/>
          </a:p>
          <a:p>
            <a:r>
              <a:rPr lang="ru-RU" sz="2400" dirty="0"/>
              <a:t>КНР - 42;</a:t>
            </a:r>
          </a:p>
          <a:p>
            <a:r>
              <a:rPr lang="ru-RU" sz="2400" dirty="0"/>
              <a:t>Бразилия - 41;</a:t>
            </a:r>
          </a:p>
          <a:p>
            <a:r>
              <a:rPr lang="ru-RU" sz="2400" dirty="0"/>
              <a:t>Индия - 41;</a:t>
            </a:r>
          </a:p>
          <a:p>
            <a:r>
              <a:rPr lang="ru-RU" sz="2400" dirty="0"/>
              <a:t>Япония - 40</a:t>
            </a:r>
          </a:p>
          <a:p>
            <a:r>
              <a:rPr lang="ru-RU" sz="2400" dirty="0"/>
              <a:t>Корея - 38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48C4E07-1E3B-8DEB-C705-A544EFDB7E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148" t="52638" r="7283" b="29788"/>
          <a:stretch/>
        </p:blipFill>
        <p:spPr>
          <a:xfrm>
            <a:off x="10276113" y="307507"/>
            <a:ext cx="1676401" cy="76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588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799AAE61-A38C-57F8-39F0-0EC2A4A0A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355" y="6223701"/>
            <a:ext cx="5217215" cy="480220"/>
          </a:xfrm>
        </p:spPr>
        <p:txBody>
          <a:bodyPr/>
          <a:lstStyle/>
          <a:p>
            <a:r>
              <a:rPr lang="ru-RU" dirty="0"/>
              <a:t>Шаг 2 – поиск партнера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67EAACAF-2979-8A22-6123-F8F359ED1D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5406003"/>
              </p:ext>
            </p:extLst>
          </p:nvPr>
        </p:nvGraphicFramePr>
        <p:xfrm>
          <a:off x="628321" y="697361"/>
          <a:ext cx="10297182" cy="5242560"/>
        </p:xfrm>
        <a:graphic>
          <a:graphicData uri="http://schemas.openxmlformats.org/drawingml/2006/table">
            <a:tbl>
              <a:tblPr firstRow="1" firstCol="1" bandRow="1"/>
              <a:tblGrid>
                <a:gridCol w="5705811">
                  <a:extLst>
                    <a:ext uri="{9D8B030D-6E8A-4147-A177-3AD203B41FA5}">
                      <a16:colId xmlns:a16="http://schemas.microsoft.com/office/drawing/2014/main" val="2092999717"/>
                    </a:ext>
                  </a:extLst>
                </a:gridCol>
                <a:gridCol w="2008218">
                  <a:extLst>
                    <a:ext uri="{9D8B030D-6E8A-4147-A177-3AD203B41FA5}">
                      <a16:colId xmlns:a16="http://schemas.microsoft.com/office/drawing/2014/main" val="2540892208"/>
                    </a:ext>
                  </a:extLst>
                </a:gridCol>
                <a:gridCol w="2583153">
                  <a:extLst>
                    <a:ext uri="{9D8B030D-6E8A-4147-A177-3AD203B41FA5}">
                      <a16:colId xmlns:a16="http://schemas.microsoft.com/office/drawing/2014/main" val="1628310968"/>
                    </a:ext>
                  </a:extLst>
                </a:gridCol>
              </a:tblGrid>
              <a:tr h="319383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участника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Вид субъекта, балл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Опыт предыдущего взаимодействия, балл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5511282"/>
                  </a:ext>
                </a:extLst>
              </a:tr>
              <a:tr h="20324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9344930"/>
                  </a:ext>
                </a:extLst>
              </a:tr>
              <a:tr h="203244">
                <a:tc>
                  <a:txBody>
                    <a:bodyPr/>
                    <a:lstStyle/>
                    <a:p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Southwest Jiaotong University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2167944"/>
                  </a:ext>
                </a:extLst>
              </a:tr>
              <a:tr h="203244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Central South University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4904379"/>
                  </a:ext>
                </a:extLst>
              </a:tr>
              <a:tr h="203244">
                <a:tc>
                  <a:txBody>
                    <a:bodyPr/>
                    <a:lstStyle/>
                    <a:p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Beijing Jiaotong University Meidensha Corporation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4510232"/>
                  </a:ext>
                </a:extLst>
              </a:tr>
              <a:tr h="203244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RUMO/ALL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8382385"/>
                  </a:ext>
                </a:extLst>
              </a:tr>
              <a:tr h="203244">
                <a:tc>
                  <a:txBody>
                    <a:bodyPr/>
                    <a:lstStyle/>
                    <a:p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DAMM Cellular Systems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2308384"/>
                  </a:ext>
                </a:extLst>
              </a:tr>
              <a:tr h="203244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ALSTOM Brazil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6343440"/>
                  </a:ext>
                </a:extLst>
              </a:tr>
              <a:tr h="203244">
                <a:tc>
                  <a:txBody>
                    <a:bodyPr/>
                    <a:lstStyle/>
                    <a:p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Wabco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5126865"/>
                  </a:ext>
                </a:extLst>
              </a:tr>
              <a:tr h="203244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Greenbier-Maxion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791783"/>
                  </a:ext>
                </a:extLst>
              </a:tr>
              <a:tr h="203244">
                <a:tc>
                  <a:txBody>
                    <a:bodyPr/>
                    <a:lstStyle/>
                    <a:p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JR Central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2363271"/>
                  </a:ext>
                </a:extLst>
              </a:tr>
              <a:tr h="203244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Railway Technical Research Institute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4760240"/>
                  </a:ext>
                </a:extLst>
              </a:tr>
              <a:tr h="203244">
                <a:tc>
                  <a:txBody>
                    <a:bodyPr/>
                    <a:lstStyle/>
                    <a:p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Hitachi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8086831"/>
                  </a:ext>
                </a:extLst>
              </a:tr>
              <a:tr h="203244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Toshiba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9089586"/>
                  </a:ext>
                </a:extLst>
              </a:tr>
              <a:tr h="203244">
                <a:tc>
                  <a:txBody>
                    <a:bodyPr/>
                    <a:lstStyle/>
                    <a:p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Mitsubishi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9475171"/>
                  </a:ext>
                </a:extLst>
              </a:tr>
              <a:tr h="203244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Kawasaki Heavy Industries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0848386"/>
                  </a:ext>
                </a:extLst>
              </a:tr>
              <a:tr h="203244">
                <a:tc>
                  <a:txBody>
                    <a:bodyPr/>
                    <a:lstStyle/>
                    <a:p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Nippon signal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9522850"/>
                  </a:ext>
                </a:extLst>
              </a:tr>
              <a:tr h="203244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Daido Signal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4919085"/>
                  </a:ext>
                </a:extLst>
              </a:tr>
              <a:tr h="203244">
                <a:tc>
                  <a:txBody>
                    <a:bodyPr/>
                    <a:lstStyle/>
                    <a:p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Nippon Sharyo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0937370"/>
                  </a:ext>
                </a:extLst>
              </a:tr>
              <a:tr h="203244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Sumitomo Metal Industries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8995923"/>
                  </a:ext>
                </a:extLst>
              </a:tr>
              <a:tr h="203244">
                <a:tc>
                  <a:txBody>
                    <a:bodyPr/>
                    <a:lstStyle/>
                    <a:p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Samsung Electronics 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8701870"/>
                  </a:ext>
                </a:extLst>
              </a:tr>
              <a:tr h="203244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Korea Railroad Research Institute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8269239"/>
                  </a:ext>
                </a:extLst>
              </a:tr>
              <a:tr h="203244">
                <a:tc>
                  <a:txBody>
                    <a:bodyPr/>
                    <a:lstStyle/>
                    <a:p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Rail.One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9829228"/>
                  </a:ext>
                </a:extLst>
              </a:tr>
              <a:tr h="203244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Korea Rail Network Authority (KRNA) 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81683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5518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799AAE61-A38C-57F8-39F0-0EC2A4A0A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355" y="6223701"/>
            <a:ext cx="5217215" cy="480220"/>
          </a:xfrm>
        </p:spPr>
        <p:txBody>
          <a:bodyPr/>
          <a:lstStyle/>
          <a:p>
            <a:r>
              <a:rPr lang="ru-RU" dirty="0"/>
              <a:t>Шаг 2 – поиск партнера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9F0021-02AF-1E93-EE91-6C169294D6C6}"/>
              </a:ext>
            </a:extLst>
          </p:cNvPr>
          <p:cNvSpPr txBox="1"/>
          <p:nvPr/>
        </p:nvSpPr>
        <p:spPr>
          <a:xfrm>
            <a:off x="953814" y="1536147"/>
            <a:ext cx="6101254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/>
            <a:r>
              <a:rPr lang="en-US" sz="2400" b="1" dirty="0">
                <a:effectLst/>
                <a:ea typeface="Times New Roman" panose="02020603050405020304" pitchFamily="18" charset="0"/>
              </a:rPr>
              <a:t>Итоговый список:</a:t>
            </a:r>
            <a:endParaRPr lang="ru-RU" sz="2400" b="1" dirty="0">
              <a:effectLst/>
              <a:ea typeface="Times New Roman" panose="02020603050405020304" pitchFamily="18" charset="0"/>
            </a:endParaRPr>
          </a:p>
          <a:p>
            <a:pPr marL="987425" lvl="0" indent="-439738" algn="just">
              <a:buFont typeface="Symbol" pitchFamily="2" charset="2"/>
              <a:buChar char=""/>
            </a:pPr>
            <a:r>
              <a:rPr lang="en-US" sz="2400" b="1" dirty="0">
                <a:effectLst/>
                <a:ea typeface="Calibri" panose="020F0502020204030204" pitchFamily="34" charset="0"/>
              </a:rPr>
              <a:t>Samsung Electronics </a:t>
            </a:r>
            <a:r>
              <a:rPr lang="en-US" sz="2400" dirty="0">
                <a:effectLst/>
                <a:ea typeface="Calibri" panose="020F0502020204030204" pitchFamily="34" charset="0"/>
              </a:rPr>
              <a:t>– 8;  </a:t>
            </a:r>
            <a:endParaRPr lang="ru-RU" sz="2400" dirty="0">
              <a:effectLst/>
              <a:ea typeface="Times New Roman" panose="02020603050405020304" pitchFamily="18" charset="0"/>
            </a:endParaRPr>
          </a:p>
          <a:p>
            <a:pPr marL="987425" lvl="0" indent="-439738" algn="just">
              <a:buFont typeface="Symbol" pitchFamily="2" charset="2"/>
              <a:buChar char=""/>
            </a:pPr>
            <a:r>
              <a:rPr lang="ru-RU" sz="2400" dirty="0">
                <a:effectLst/>
                <a:ea typeface="Calibri" panose="020F0502020204030204" pitchFamily="34" charset="0"/>
              </a:rPr>
              <a:t>Mitsubishi – 8;</a:t>
            </a:r>
            <a:endParaRPr lang="ru-RU" sz="2400" dirty="0">
              <a:effectLst/>
              <a:ea typeface="Times New Roman" panose="02020603050405020304" pitchFamily="18" charset="0"/>
            </a:endParaRPr>
          </a:p>
          <a:p>
            <a:pPr marL="987425" lvl="0" indent="-439738" algn="just">
              <a:buFont typeface="Symbol" pitchFamily="2" charset="2"/>
              <a:buChar char=""/>
            </a:pPr>
            <a:r>
              <a:rPr lang="en-US" sz="2400" dirty="0">
                <a:effectLst/>
                <a:ea typeface="Times New Roman" panose="02020603050405020304" pitchFamily="18" charset="0"/>
              </a:rPr>
              <a:t>Wabco – 7;</a:t>
            </a:r>
            <a:endParaRPr lang="ru-RU" sz="2400" dirty="0">
              <a:effectLst/>
              <a:ea typeface="Times New Roman" panose="02020603050405020304" pitchFamily="18" charset="0"/>
            </a:endParaRPr>
          </a:p>
          <a:p>
            <a:pPr marL="987425" lvl="0" indent="-439738" algn="just">
              <a:buFont typeface="Symbol" pitchFamily="2" charset="2"/>
              <a:buChar char=""/>
            </a:pPr>
            <a:r>
              <a:rPr lang="en-US" sz="2400" b="1" dirty="0">
                <a:effectLst/>
                <a:ea typeface="Times New Roman" panose="02020603050405020304" pitchFamily="18" charset="0"/>
              </a:rPr>
              <a:t>ALSTOM Brazil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– 7;</a:t>
            </a:r>
            <a:endParaRPr lang="ru-RU" sz="2400" dirty="0">
              <a:effectLst/>
              <a:ea typeface="Times New Roman" panose="02020603050405020304" pitchFamily="18" charset="0"/>
            </a:endParaRPr>
          </a:p>
          <a:p>
            <a:pPr marL="987425" lvl="0" indent="-439738" algn="just">
              <a:buFont typeface="Symbol" pitchFamily="2" charset="2"/>
              <a:buChar char=""/>
            </a:pPr>
            <a:r>
              <a:rPr lang="en-US" sz="2400" dirty="0">
                <a:effectLst/>
                <a:ea typeface="Times New Roman" panose="02020603050405020304" pitchFamily="18" charset="0"/>
              </a:rPr>
              <a:t>RUMO/ALL - 7;</a:t>
            </a:r>
            <a:endParaRPr lang="ru-RU" sz="2400" dirty="0">
              <a:effectLst/>
              <a:ea typeface="Times New Roman" panose="02020603050405020304" pitchFamily="18" charset="0"/>
            </a:endParaRPr>
          </a:p>
          <a:p>
            <a:pPr marL="987425" lvl="0" indent="-439738" algn="just">
              <a:buFont typeface="Symbol" pitchFamily="2" charset="2"/>
              <a:buChar char=""/>
            </a:pPr>
            <a:r>
              <a:rPr lang="ru-RU" sz="2400" b="1" dirty="0">
                <a:effectLst/>
                <a:ea typeface="Calibri" panose="020F0502020204030204" pitchFamily="34" charset="0"/>
              </a:rPr>
              <a:t>JR Central </a:t>
            </a:r>
            <a:r>
              <a:rPr lang="ru-RU" sz="2400" dirty="0">
                <a:effectLst/>
                <a:ea typeface="Calibri" panose="020F0502020204030204" pitchFamily="34" charset="0"/>
              </a:rPr>
              <a:t>– 6;</a:t>
            </a:r>
            <a:endParaRPr lang="ru-RU" sz="2400" dirty="0">
              <a:effectLst/>
              <a:ea typeface="Times New Roman" panose="02020603050405020304" pitchFamily="18" charset="0"/>
            </a:endParaRPr>
          </a:p>
          <a:p>
            <a:pPr marL="987425" lvl="0" indent="-439738" algn="just">
              <a:buFont typeface="Symbol" pitchFamily="2" charset="2"/>
              <a:buChar char=""/>
            </a:pPr>
            <a:r>
              <a:rPr lang="en-US" sz="2400" b="1" dirty="0">
                <a:effectLst/>
                <a:ea typeface="Times New Roman" panose="02020603050405020304" pitchFamily="18" charset="0"/>
              </a:rPr>
              <a:t>Toshiba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– 6;</a:t>
            </a:r>
            <a:endParaRPr lang="ru-RU" sz="2400" dirty="0">
              <a:effectLst/>
              <a:ea typeface="Times New Roman" panose="02020603050405020304" pitchFamily="18" charset="0"/>
            </a:endParaRPr>
          </a:p>
          <a:p>
            <a:pPr marL="987425" lvl="0" indent="-439738" algn="just">
              <a:buFont typeface="Symbol" pitchFamily="2" charset="2"/>
              <a:buChar char=""/>
            </a:pPr>
            <a:r>
              <a:rPr lang="en-US" sz="2400" b="1" dirty="0">
                <a:effectLst/>
                <a:ea typeface="Times New Roman" panose="02020603050405020304" pitchFamily="18" charset="0"/>
              </a:rPr>
              <a:t>Hitachi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– 6;</a:t>
            </a:r>
            <a:endParaRPr lang="ru-RU" sz="2400" dirty="0">
              <a:effectLst/>
              <a:ea typeface="Times New Roman" panose="02020603050405020304" pitchFamily="18" charset="0"/>
            </a:endParaRPr>
          </a:p>
          <a:p>
            <a:pPr marL="987425" lvl="0" indent="-439738" algn="just">
              <a:buFont typeface="Symbol" pitchFamily="2" charset="2"/>
              <a:buChar char=""/>
            </a:pPr>
            <a:r>
              <a:rPr lang="en-US" sz="2400" dirty="0">
                <a:effectLst/>
                <a:ea typeface="Times New Roman" panose="02020603050405020304" pitchFamily="18" charset="0"/>
              </a:rPr>
              <a:t>DAMM Cellular Systems – 7;</a:t>
            </a:r>
            <a:endParaRPr lang="ru-RU" sz="2400" dirty="0">
              <a:effectLst/>
              <a:ea typeface="Times New Roman" panose="02020603050405020304" pitchFamily="18" charset="0"/>
            </a:endParaRPr>
          </a:p>
          <a:p>
            <a:pPr marL="987425" lvl="0" indent="-439738" algn="just">
              <a:buFont typeface="Symbol" pitchFamily="2" charset="2"/>
              <a:buChar char=""/>
            </a:pPr>
            <a:r>
              <a:rPr lang="en-US" sz="2400" dirty="0">
                <a:effectLst/>
                <a:ea typeface="Times New Roman" panose="02020603050405020304" pitchFamily="18" charset="0"/>
              </a:rPr>
              <a:t>Greenbier-Maxion – 6</a:t>
            </a:r>
            <a:endParaRPr lang="ru-RU" sz="18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92AF156-C59A-95AF-32BE-AA3A4FFA74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148" t="52638" r="7283" b="29788"/>
          <a:stretch/>
        </p:blipFill>
        <p:spPr>
          <a:xfrm>
            <a:off x="10276113" y="307507"/>
            <a:ext cx="1676401" cy="76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557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799AAE61-A38C-57F8-39F0-0EC2A4A0A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183" y="5675364"/>
            <a:ext cx="5660238" cy="480220"/>
          </a:xfrm>
        </p:spPr>
        <p:txBody>
          <a:bodyPr/>
          <a:lstStyle/>
          <a:p>
            <a:r>
              <a:rPr lang="ru-RU" sz="2400" dirty="0"/>
              <a:t>Шаг 3 </a:t>
            </a:r>
            <a:r>
              <a:rPr lang="ru-RU" dirty="0"/>
              <a:t>– </a:t>
            </a:r>
            <a:r>
              <a:rPr lang="ru-RU" sz="2400" dirty="0"/>
              <a:t>оценка конкурентных преимуществ собственного РИДа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263376-1E66-D6CF-63F3-F038F5B3A7FB}"/>
              </a:ext>
            </a:extLst>
          </p:cNvPr>
          <p:cNvSpPr txBox="1"/>
          <p:nvPr/>
        </p:nvSpPr>
        <p:spPr>
          <a:xfrm>
            <a:off x="712076" y="908943"/>
            <a:ext cx="6747642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2400" b="1" dirty="0"/>
          </a:p>
          <a:p>
            <a:r>
              <a:rPr lang="ru-RU" sz="2400" b="1" dirty="0"/>
              <a:t>Отраслевая экспертиза</a:t>
            </a:r>
          </a:p>
          <a:p>
            <a:endParaRPr lang="ru-RU" sz="2400" b="1" dirty="0"/>
          </a:p>
          <a:p>
            <a:r>
              <a:rPr lang="ru-RU" sz="2400" b="1" dirty="0"/>
              <a:t>Качество диагностических методов</a:t>
            </a:r>
          </a:p>
          <a:p>
            <a:endParaRPr lang="ru-RU" sz="2400" b="1" dirty="0"/>
          </a:p>
          <a:p>
            <a:r>
              <a:rPr lang="ru-RU" sz="2400" b="1" dirty="0"/>
              <a:t>Стоимость внедрения</a:t>
            </a:r>
          </a:p>
          <a:p>
            <a:endParaRPr lang="ru-RU" sz="2400" b="1" dirty="0"/>
          </a:p>
          <a:p>
            <a:r>
              <a:rPr lang="ru-RU" sz="2400" b="1" dirty="0"/>
              <a:t>Стоимость эксплуатации</a:t>
            </a:r>
          </a:p>
          <a:p>
            <a:endParaRPr lang="ru-RU" sz="2400" b="1" dirty="0"/>
          </a:p>
          <a:p>
            <a:r>
              <a:rPr lang="ru-RU" sz="2400" b="1" dirty="0"/>
              <a:t>Масштабируемость</a:t>
            </a: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B7C2457-7610-D34A-D9B3-9D26C391C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1262" y="3259415"/>
            <a:ext cx="4941918" cy="206406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5C70EBE-77DE-069D-4988-86F8F326C9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148" t="52638" r="7283" b="29788"/>
          <a:stretch/>
        </p:blipFill>
        <p:spPr>
          <a:xfrm>
            <a:off x="10276113" y="307507"/>
            <a:ext cx="1676401" cy="76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795220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Разделительные и акцентные слайды">
  <a:themeElements>
    <a:clrScheme name="Nevsky IP Law">
      <a:dk1>
        <a:srgbClr val="FFFFFF"/>
      </a:dk1>
      <a:lt1>
        <a:srgbClr val="9B1616"/>
      </a:lt1>
      <a:dk2>
        <a:srgbClr val="FFFFFF"/>
      </a:dk2>
      <a:lt2>
        <a:srgbClr val="9B1616"/>
      </a:lt2>
      <a:accent1>
        <a:srgbClr val="000000"/>
      </a:accent1>
      <a:accent2>
        <a:srgbClr val="909090"/>
      </a:accent2>
      <a:accent3>
        <a:srgbClr val="570D0D"/>
      </a:accent3>
      <a:accent4>
        <a:srgbClr val="9B1616"/>
      </a:accent4>
      <a:accent5>
        <a:srgbClr val="CD1D1D"/>
      </a:accent5>
      <a:accent6>
        <a:srgbClr val="E54949"/>
      </a:accent6>
      <a:hlink>
        <a:srgbClr val="000000"/>
      </a:hlink>
      <a:folHlink>
        <a:srgbClr val="90909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3247</TotalTime>
  <Words>985</Words>
  <Application>Microsoft Office PowerPoint</Application>
  <PresentationFormat>Широкоэкранный</PresentationFormat>
  <Paragraphs>434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31" baseType="lpstr">
      <vt:lpstr>Arial</vt:lpstr>
      <vt:lpstr>Calibri</vt:lpstr>
      <vt:lpstr>Calibri Light</vt:lpstr>
      <vt:lpstr>Manrope</vt:lpstr>
      <vt:lpstr>Symbol</vt:lpstr>
      <vt:lpstr>Times</vt:lpstr>
      <vt:lpstr>Times New Roman</vt:lpstr>
      <vt:lpstr>1_Тема Office</vt:lpstr>
      <vt:lpstr>Разделительные и акцентные слайды</vt:lpstr>
      <vt:lpstr>Презентация PowerPoint</vt:lpstr>
      <vt:lpstr>Николай Зайченко</vt:lpstr>
      <vt:lpstr>СПОСОБ ДИАГНОСТИКИ НАЛИЧИЯ ТРЕЩИН  В ХОДОВЫХ ЧАСТЯХ ТЕЛЕЖКИ ПОДВИЖНОГО СОСТАВА </vt:lpstr>
      <vt:lpstr>Шаг 1 – определение рынка</vt:lpstr>
      <vt:lpstr>Шаг 1 – определение рынка</vt:lpstr>
      <vt:lpstr>Шаг 1 – определение рынка</vt:lpstr>
      <vt:lpstr>Шаг 2 – поиск партнера</vt:lpstr>
      <vt:lpstr>Шаг 2 – поиск партнера</vt:lpstr>
      <vt:lpstr>Шаг 3 – оценка конкурентных преимуществ собственного РИДа</vt:lpstr>
      <vt:lpstr>Шаг 4 – анализ патентной активности </vt:lpstr>
      <vt:lpstr>Шаг 4 – анализ патентной активности </vt:lpstr>
      <vt:lpstr>Шаг 4 – анализ патентной активности </vt:lpstr>
      <vt:lpstr>Шаг 5 – оценка технологической актуальности</vt:lpstr>
      <vt:lpstr>Шаг 5 – оценка технологической актуальности</vt:lpstr>
      <vt:lpstr>Шаг 6 – оценка качества  правовой охраны РИД</vt:lpstr>
      <vt:lpstr>Шаг 6 – оценка качества  правовой охраны РИД</vt:lpstr>
      <vt:lpstr>Шаг 7 – определение стратегии коммерциализации</vt:lpstr>
      <vt:lpstr>Итоговая оценка</vt:lpstr>
      <vt:lpstr>Презентация PowerPoint</vt:lpstr>
      <vt:lpstr>Презентация PowerPoint</vt:lpstr>
      <vt:lpstr>Презентация PowerPoint</vt:lpstr>
      <vt:lpstr>Nevsky IP Law   nevskylaw.ru 8(495) 995-58-33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Николай Зайченко</dc:creator>
  <cp:lastModifiedBy>Переговорка</cp:lastModifiedBy>
  <cp:revision>143</cp:revision>
  <dcterms:created xsi:type="dcterms:W3CDTF">2019-12-01T21:39:49Z</dcterms:created>
  <dcterms:modified xsi:type="dcterms:W3CDTF">2022-12-13T02:21:14Z</dcterms:modified>
</cp:coreProperties>
</file>