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42" r:id="rId3"/>
    <p:sldId id="347" r:id="rId4"/>
    <p:sldId id="348" r:id="rId5"/>
    <p:sldId id="354" r:id="rId6"/>
    <p:sldId id="355" r:id="rId7"/>
    <p:sldId id="344" r:id="rId8"/>
    <p:sldId id="345" r:id="rId9"/>
    <p:sldId id="350" r:id="rId10"/>
    <p:sldId id="346" r:id="rId11"/>
    <p:sldId id="341" r:id="rId12"/>
    <p:sldId id="356" r:id="rId13"/>
    <p:sldId id="357" r:id="rId14"/>
    <p:sldId id="358" r:id="rId15"/>
    <p:sldId id="359" r:id="rId16"/>
    <p:sldId id="35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91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4572"/>
  </p:normalViewPr>
  <p:slideViewPr>
    <p:cSldViewPr>
      <p:cViewPr varScale="1">
        <p:scale>
          <a:sx n="69" d="100"/>
          <a:sy n="69" d="100"/>
        </p:scale>
        <p:origin x="6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7A59E-B788-4507-87E3-F0E4D0DDEB4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8488D-4582-4D7D-A242-6A4C67E2177E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dirty="0"/>
            <a:t>Базовый патент</a:t>
          </a:r>
        </a:p>
      </dgm:t>
    </dgm:pt>
    <dgm:pt modelId="{6D49A0F5-7C93-4E94-AB11-C6DD0E8D75D1}" type="parTrans" cxnId="{21A2F3A6-1718-485B-B163-D65E4AFF77C7}">
      <dgm:prSet/>
      <dgm:spPr/>
      <dgm:t>
        <a:bodyPr/>
        <a:lstStyle/>
        <a:p>
          <a:endParaRPr lang="ru-RU"/>
        </a:p>
      </dgm:t>
    </dgm:pt>
    <dgm:pt modelId="{EF5E1D27-C7F2-4A6A-8FCF-5B49699CAD7D}" type="sibTrans" cxnId="{21A2F3A6-1718-485B-B163-D65E4AFF77C7}">
      <dgm:prSet/>
      <dgm:spPr/>
      <dgm:t>
        <a:bodyPr/>
        <a:lstStyle/>
        <a:p>
          <a:endParaRPr lang="ru-RU"/>
        </a:p>
      </dgm:t>
    </dgm:pt>
    <dgm:pt modelId="{906CAF66-0169-4E6E-A583-159C95226A19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/>
            <a:t>Патент на вариант 1</a:t>
          </a:r>
        </a:p>
      </dgm:t>
    </dgm:pt>
    <dgm:pt modelId="{D80D96DF-9691-4CED-B0E0-92BFE3C0B276}" type="parTrans" cxnId="{1A3F3BFA-2013-463B-A4E2-D227AEE91826}">
      <dgm:prSet/>
      <dgm:spPr/>
      <dgm:t>
        <a:bodyPr/>
        <a:lstStyle/>
        <a:p>
          <a:endParaRPr lang="ru-RU"/>
        </a:p>
      </dgm:t>
    </dgm:pt>
    <dgm:pt modelId="{59968965-7993-4B99-8F16-517C9FA58E6A}" type="sibTrans" cxnId="{1A3F3BFA-2013-463B-A4E2-D227AEE91826}">
      <dgm:prSet/>
      <dgm:spPr/>
      <dgm:t>
        <a:bodyPr/>
        <a:lstStyle/>
        <a:p>
          <a:endParaRPr lang="ru-RU"/>
        </a:p>
      </dgm:t>
    </dgm:pt>
    <dgm:pt modelId="{DD7D4B49-A3F5-43EF-9B46-B50E05C33851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/>
            <a:t>Патент на вещество (вариант 1 или 2)</a:t>
          </a:r>
        </a:p>
      </dgm:t>
    </dgm:pt>
    <dgm:pt modelId="{AC80EDB5-557E-4698-8C7B-C0C86C1BCDAF}" type="parTrans" cxnId="{B5A58934-A428-46C4-9609-7BE7DFB0E5AB}">
      <dgm:prSet/>
      <dgm:spPr/>
      <dgm:t>
        <a:bodyPr/>
        <a:lstStyle/>
        <a:p>
          <a:endParaRPr lang="ru-RU"/>
        </a:p>
      </dgm:t>
    </dgm:pt>
    <dgm:pt modelId="{656B166B-5347-4793-AEFB-F65BB41BD249}" type="sibTrans" cxnId="{B5A58934-A428-46C4-9609-7BE7DFB0E5AB}">
      <dgm:prSet/>
      <dgm:spPr/>
      <dgm:t>
        <a:bodyPr/>
        <a:lstStyle/>
        <a:p>
          <a:endParaRPr lang="ru-RU"/>
        </a:p>
      </dgm:t>
    </dgm:pt>
    <dgm:pt modelId="{3EBF8B9F-1045-4C32-90D4-65C9EF154BD6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sz="1800" dirty="0"/>
            <a:t>Патент на комплектующие</a:t>
          </a:r>
        </a:p>
      </dgm:t>
    </dgm:pt>
    <dgm:pt modelId="{9E991B1A-AD32-4F82-9C4D-DADDF0D23AE3}" type="parTrans" cxnId="{C3508AA0-5349-4F29-B67A-7DED166DCD02}">
      <dgm:prSet/>
      <dgm:spPr/>
      <dgm:t>
        <a:bodyPr/>
        <a:lstStyle/>
        <a:p>
          <a:endParaRPr lang="ru-RU"/>
        </a:p>
      </dgm:t>
    </dgm:pt>
    <dgm:pt modelId="{7269C378-20F6-430F-AC41-CC260D9CD050}" type="sibTrans" cxnId="{C3508AA0-5349-4F29-B67A-7DED166DCD02}">
      <dgm:prSet/>
      <dgm:spPr/>
      <dgm:t>
        <a:bodyPr/>
        <a:lstStyle/>
        <a:p>
          <a:endParaRPr lang="ru-RU"/>
        </a:p>
      </dgm:t>
    </dgm:pt>
    <dgm:pt modelId="{547C7EE3-64AC-4BE6-B08A-E6A6B8BF2FD2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/>
            <a:t>Патент на устройство (вариант 3)</a:t>
          </a:r>
        </a:p>
      </dgm:t>
    </dgm:pt>
    <dgm:pt modelId="{1507FC6E-1DE4-480C-BDCE-5F0CE11185E1}" type="parTrans" cxnId="{883AA844-63F2-4715-B293-A4F810C78FDD}">
      <dgm:prSet/>
      <dgm:spPr/>
      <dgm:t>
        <a:bodyPr/>
        <a:lstStyle/>
        <a:p>
          <a:endParaRPr lang="ru-RU"/>
        </a:p>
      </dgm:t>
    </dgm:pt>
    <dgm:pt modelId="{A7423A59-2944-405A-A0B1-C2B0629982BA}" type="sibTrans" cxnId="{883AA844-63F2-4715-B293-A4F810C78FDD}">
      <dgm:prSet/>
      <dgm:spPr/>
      <dgm:t>
        <a:bodyPr/>
        <a:lstStyle/>
        <a:p>
          <a:endParaRPr lang="ru-RU"/>
        </a:p>
      </dgm:t>
    </dgm:pt>
    <dgm:pt modelId="{044DBAF5-F612-4829-8E1F-4B575FF6221C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dirty="0"/>
            <a:t>Ложный патент</a:t>
          </a:r>
        </a:p>
      </dgm:t>
    </dgm:pt>
    <dgm:pt modelId="{6DF85CBF-EFA5-40BE-B3B2-E6090483F1CB}" type="parTrans" cxnId="{44EDE221-29D0-444A-BEDE-A10F4196A1AD}">
      <dgm:prSet/>
      <dgm:spPr/>
      <dgm:t>
        <a:bodyPr/>
        <a:lstStyle/>
        <a:p>
          <a:endParaRPr lang="ru-RU"/>
        </a:p>
      </dgm:t>
    </dgm:pt>
    <dgm:pt modelId="{861A3AA4-4F0E-4998-A74B-FDBA21072A5A}" type="sibTrans" cxnId="{44EDE221-29D0-444A-BEDE-A10F4196A1AD}">
      <dgm:prSet/>
      <dgm:spPr/>
      <dgm:t>
        <a:bodyPr/>
        <a:lstStyle/>
        <a:p>
          <a:endParaRPr lang="ru-RU"/>
        </a:p>
      </dgm:t>
    </dgm:pt>
    <dgm:pt modelId="{63A30653-8D52-4846-AB3D-BCC5956D38EC}" type="pres">
      <dgm:prSet presAssocID="{B787A59E-B788-4507-87E3-F0E4D0DDEB42}" presName="composite" presStyleCnt="0">
        <dgm:presLayoutVars>
          <dgm:chMax val="1"/>
          <dgm:dir/>
          <dgm:resizeHandles val="exact"/>
        </dgm:presLayoutVars>
      </dgm:prSet>
      <dgm:spPr/>
    </dgm:pt>
    <dgm:pt modelId="{148EC357-DC58-4C1E-807D-D806C0A95C15}" type="pres">
      <dgm:prSet presAssocID="{B787A59E-B788-4507-87E3-F0E4D0DDEB42}" presName="radial" presStyleCnt="0">
        <dgm:presLayoutVars>
          <dgm:animLvl val="ctr"/>
        </dgm:presLayoutVars>
      </dgm:prSet>
      <dgm:spPr/>
    </dgm:pt>
    <dgm:pt modelId="{D5DA13AF-2DEA-4499-913F-72287A3C3E9E}" type="pres">
      <dgm:prSet presAssocID="{5DF8488D-4582-4D7D-A242-6A4C67E2177E}" presName="centerShape" presStyleLbl="vennNode1" presStyleIdx="0" presStyleCnt="6"/>
      <dgm:spPr/>
    </dgm:pt>
    <dgm:pt modelId="{48471833-BC93-4F15-AAE4-D8B113B84A19}" type="pres">
      <dgm:prSet presAssocID="{906CAF66-0169-4E6E-A583-159C95226A19}" presName="node" presStyleLbl="vennNode1" presStyleIdx="1" presStyleCnt="6">
        <dgm:presLayoutVars>
          <dgm:bulletEnabled val="1"/>
        </dgm:presLayoutVars>
      </dgm:prSet>
      <dgm:spPr/>
    </dgm:pt>
    <dgm:pt modelId="{7290AF0F-D7C6-43E2-9A7A-CB62C7D9AC09}" type="pres">
      <dgm:prSet presAssocID="{DD7D4B49-A3F5-43EF-9B46-B50E05C33851}" presName="node" presStyleLbl="vennNode1" presStyleIdx="2" presStyleCnt="6">
        <dgm:presLayoutVars>
          <dgm:bulletEnabled val="1"/>
        </dgm:presLayoutVars>
      </dgm:prSet>
      <dgm:spPr/>
    </dgm:pt>
    <dgm:pt modelId="{76FC26EF-8526-4D78-810D-162D87675FB5}" type="pres">
      <dgm:prSet presAssocID="{3EBF8B9F-1045-4C32-90D4-65C9EF154BD6}" presName="node" presStyleLbl="vennNode1" presStyleIdx="3" presStyleCnt="6" custScaleX="179235" custScaleY="121336">
        <dgm:presLayoutVars>
          <dgm:bulletEnabled val="1"/>
        </dgm:presLayoutVars>
      </dgm:prSet>
      <dgm:spPr/>
    </dgm:pt>
    <dgm:pt modelId="{7C9DD361-9508-4658-813B-30EC99D6302E}" type="pres">
      <dgm:prSet presAssocID="{547C7EE3-64AC-4BE6-B08A-E6A6B8BF2FD2}" presName="node" presStyleLbl="vennNode1" presStyleIdx="4" presStyleCnt="6" custScaleX="141901">
        <dgm:presLayoutVars>
          <dgm:bulletEnabled val="1"/>
        </dgm:presLayoutVars>
      </dgm:prSet>
      <dgm:spPr/>
    </dgm:pt>
    <dgm:pt modelId="{74AEEF13-0470-4373-90C2-67E97AD1CF73}" type="pres">
      <dgm:prSet presAssocID="{044DBAF5-F612-4829-8E1F-4B575FF6221C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7E8AF08-8CB8-9B45-8938-CE2256F5C9C5}" type="presOf" srcId="{3EBF8B9F-1045-4C32-90D4-65C9EF154BD6}" destId="{76FC26EF-8526-4D78-810D-162D87675FB5}" srcOrd="0" destOrd="0" presId="urn:microsoft.com/office/officeart/2005/8/layout/radial3"/>
    <dgm:cxn modelId="{44EDE221-29D0-444A-BEDE-A10F4196A1AD}" srcId="{5DF8488D-4582-4D7D-A242-6A4C67E2177E}" destId="{044DBAF5-F612-4829-8E1F-4B575FF6221C}" srcOrd="4" destOrd="0" parTransId="{6DF85CBF-EFA5-40BE-B3B2-E6090483F1CB}" sibTransId="{861A3AA4-4F0E-4998-A74B-FDBA21072A5A}"/>
    <dgm:cxn modelId="{69B36922-AB1F-074C-B1B3-7F69E96C37B2}" type="presOf" srcId="{044DBAF5-F612-4829-8E1F-4B575FF6221C}" destId="{74AEEF13-0470-4373-90C2-67E97AD1CF73}" srcOrd="0" destOrd="0" presId="urn:microsoft.com/office/officeart/2005/8/layout/radial3"/>
    <dgm:cxn modelId="{6E765130-8AA0-6C4C-BAA3-967DAD676CC5}" type="presOf" srcId="{B787A59E-B788-4507-87E3-F0E4D0DDEB42}" destId="{63A30653-8D52-4846-AB3D-BCC5956D38EC}" srcOrd="0" destOrd="0" presId="urn:microsoft.com/office/officeart/2005/8/layout/radial3"/>
    <dgm:cxn modelId="{B5A58934-A428-46C4-9609-7BE7DFB0E5AB}" srcId="{5DF8488D-4582-4D7D-A242-6A4C67E2177E}" destId="{DD7D4B49-A3F5-43EF-9B46-B50E05C33851}" srcOrd="1" destOrd="0" parTransId="{AC80EDB5-557E-4698-8C7B-C0C86C1BCDAF}" sibTransId="{656B166B-5347-4793-AEFB-F65BB41BD249}"/>
    <dgm:cxn modelId="{5FE8E634-FF00-9844-8184-D5E6E9C7D6F7}" type="presOf" srcId="{547C7EE3-64AC-4BE6-B08A-E6A6B8BF2FD2}" destId="{7C9DD361-9508-4658-813B-30EC99D6302E}" srcOrd="0" destOrd="0" presId="urn:microsoft.com/office/officeart/2005/8/layout/radial3"/>
    <dgm:cxn modelId="{21E3793B-A3F2-1140-8518-28FFEB39639C}" type="presOf" srcId="{5DF8488D-4582-4D7D-A242-6A4C67E2177E}" destId="{D5DA13AF-2DEA-4499-913F-72287A3C3E9E}" srcOrd="0" destOrd="0" presId="urn:microsoft.com/office/officeart/2005/8/layout/radial3"/>
    <dgm:cxn modelId="{D9C4CE5C-5502-614A-B0E8-3CAD3AB878D4}" type="presOf" srcId="{DD7D4B49-A3F5-43EF-9B46-B50E05C33851}" destId="{7290AF0F-D7C6-43E2-9A7A-CB62C7D9AC09}" srcOrd="0" destOrd="0" presId="urn:microsoft.com/office/officeart/2005/8/layout/radial3"/>
    <dgm:cxn modelId="{883AA844-63F2-4715-B293-A4F810C78FDD}" srcId="{5DF8488D-4582-4D7D-A242-6A4C67E2177E}" destId="{547C7EE3-64AC-4BE6-B08A-E6A6B8BF2FD2}" srcOrd="3" destOrd="0" parTransId="{1507FC6E-1DE4-480C-BDCE-5F0CE11185E1}" sibTransId="{A7423A59-2944-405A-A0B1-C2B0629982BA}"/>
    <dgm:cxn modelId="{C3508AA0-5349-4F29-B67A-7DED166DCD02}" srcId="{5DF8488D-4582-4D7D-A242-6A4C67E2177E}" destId="{3EBF8B9F-1045-4C32-90D4-65C9EF154BD6}" srcOrd="2" destOrd="0" parTransId="{9E991B1A-AD32-4F82-9C4D-DADDF0D23AE3}" sibTransId="{7269C378-20F6-430F-AC41-CC260D9CD050}"/>
    <dgm:cxn modelId="{21A2F3A6-1718-485B-B163-D65E4AFF77C7}" srcId="{B787A59E-B788-4507-87E3-F0E4D0DDEB42}" destId="{5DF8488D-4582-4D7D-A242-6A4C67E2177E}" srcOrd="0" destOrd="0" parTransId="{6D49A0F5-7C93-4E94-AB11-C6DD0E8D75D1}" sibTransId="{EF5E1D27-C7F2-4A6A-8FCF-5B49699CAD7D}"/>
    <dgm:cxn modelId="{1A3F3BFA-2013-463B-A4E2-D227AEE91826}" srcId="{5DF8488D-4582-4D7D-A242-6A4C67E2177E}" destId="{906CAF66-0169-4E6E-A583-159C95226A19}" srcOrd="0" destOrd="0" parTransId="{D80D96DF-9691-4CED-B0E0-92BFE3C0B276}" sibTransId="{59968965-7993-4B99-8F16-517C9FA58E6A}"/>
    <dgm:cxn modelId="{ECF334FD-579B-2847-9B1F-F1D890625EDC}" type="presOf" srcId="{906CAF66-0169-4E6E-A583-159C95226A19}" destId="{48471833-BC93-4F15-AAE4-D8B113B84A19}" srcOrd="0" destOrd="0" presId="urn:microsoft.com/office/officeart/2005/8/layout/radial3"/>
    <dgm:cxn modelId="{70751ECF-1C77-5447-B7B9-5FDBC0E3D62C}" type="presParOf" srcId="{63A30653-8D52-4846-AB3D-BCC5956D38EC}" destId="{148EC357-DC58-4C1E-807D-D806C0A95C15}" srcOrd="0" destOrd="0" presId="urn:microsoft.com/office/officeart/2005/8/layout/radial3"/>
    <dgm:cxn modelId="{C26B0456-3AA3-AC42-90A1-F6F26F9B51AE}" type="presParOf" srcId="{148EC357-DC58-4C1E-807D-D806C0A95C15}" destId="{D5DA13AF-2DEA-4499-913F-72287A3C3E9E}" srcOrd="0" destOrd="0" presId="urn:microsoft.com/office/officeart/2005/8/layout/radial3"/>
    <dgm:cxn modelId="{9B194EE9-6328-0D47-BE1D-E6F96AFBCAAA}" type="presParOf" srcId="{148EC357-DC58-4C1E-807D-D806C0A95C15}" destId="{48471833-BC93-4F15-AAE4-D8B113B84A19}" srcOrd="1" destOrd="0" presId="urn:microsoft.com/office/officeart/2005/8/layout/radial3"/>
    <dgm:cxn modelId="{AB9E256D-7BE6-F146-ADBE-A89183C634C0}" type="presParOf" srcId="{148EC357-DC58-4C1E-807D-D806C0A95C15}" destId="{7290AF0F-D7C6-43E2-9A7A-CB62C7D9AC09}" srcOrd="2" destOrd="0" presId="urn:microsoft.com/office/officeart/2005/8/layout/radial3"/>
    <dgm:cxn modelId="{87C35B4B-4EA0-AE41-BD45-8886473B9849}" type="presParOf" srcId="{148EC357-DC58-4C1E-807D-D806C0A95C15}" destId="{76FC26EF-8526-4D78-810D-162D87675FB5}" srcOrd="3" destOrd="0" presId="urn:microsoft.com/office/officeart/2005/8/layout/radial3"/>
    <dgm:cxn modelId="{567489F5-23B1-2949-A43E-0B574DC43C26}" type="presParOf" srcId="{148EC357-DC58-4C1E-807D-D806C0A95C15}" destId="{7C9DD361-9508-4658-813B-30EC99D6302E}" srcOrd="4" destOrd="0" presId="urn:microsoft.com/office/officeart/2005/8/layout/radial3"/>
    <dgm:cxn modelId="{9213EB23-BF85-3540-BC38-C6F9F894B282}" type="presParOf" srcId="{148EC357-DC58-4C1E-807D-D806C0A95C15}" destId="{74AEEF13-0470-4373-90C2-67E97AD1CF7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A13AF-2DEA-4499-913F-72287A3C3E9E}">
      <dsp:nvSpPr>
        <dsp:cNvPr id="0" name=""/>
        <dsp:cNvSpPr/>
      </dsp:nvSpPr>
      <dsp:spPr>
        <a:xfrm>
          <a:off x="2698340" y="1146541"/>
          <a:ext cx="2832919" cy="283291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Базовый патент</a:t>
          </a:r>
        </a:p>
      </dsp:txBody>
      <dsp:txXfrm>
        <a:off x="3113211" y="1561412"/>
        <a:ext cx="2003177" cy="2003177"/>
      </dsp:txXfrm>
    </dsp:sp>
    <dsp:sp modelId="{48471833-BC93-4F15-AAE4-D8B113B84A19}">
      <dsp:nvSpPr>
        <dsp:cNvPr id="0" name=""/>
        <dsp:cNvSpPr/>
      </dsp:nvSpPr>
      <dsp:spPr>
        <a:xfrm>
          <a:off x="3406570" y="11848"/>
          <a:ext cx="1416459" cy="1416459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Патент на вариант 1</a:t>
          </a:r>
        </a:p>
      </dsp:txBody>
      <dsp:txXfrm>
        <a:off x="3614006" y="219284"/>
        <a:ext cx="1001587" cy="1001587"/>
      </dsp:txXfrm>
    </dsp:sp>
    <dsp:sp modelId="{7290AF0F-D7C6-43E2-9A7A-CB62C7D9AC09}">
      <dsp:nvSpPr>
        <dsp:cNvPr id="0" name=""/>
        <dsp:cNvSpPr/>
      </dsp:nvSpPr>
      <dsp:spPr>
        <a:xfrm>
          <a:off x="5159294" y="1285276"/>
          <a:ext cx="1416459" cy="1416459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Патент на вещество (вариант 1 или 2)</a:t>
          </a:r>
        </a:p>
      </dsp:txBody>
      <dsp:txXfrm>
        <a:off x="5366730" y="1492712"/>
        <a:ext cx="1001587" cy="1001587"/>
      </dsp:txXfrm>
    </dsp:sp>
    <dsp:sp modelId="{76FC26EF-8526-4D78-810D-162D87675FB5}">
      <dsp:nvSpPr>
        <dsp:cNvPr id="0" name=""/>
        <dsp:cNvSpPr/>
      </dsp:nvSpPr>
      <dsp:spPr>
        <a:xfrm>
          <a:off x="3928647" y="3194619"/>
          <a:ext cx="2538791" cy="171867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Патент на комплектующие</a:t>
          </a:r>
        </a:p>
      </dsp:txBody>
      <dsp:txXfrm>
        <a:off x="4300444" y="3446313"/>
        <a:ext cx="1795197" cy="1215287"/>
      </dsp:txXfrm>
    </dsp:sp>
    <dsp:sp modelId="{7C9DD361-9508-4658-813B-30EC99D6302E}">
      <dsp:nvSpPr>
        <dsp:cNvPr id="0" name=""/>
        <dsp:cNvSpPr/>
      </dsp:nvSpPr>
      <dsp:spPr>
        <a:xfrm>
          <a:off x="2026571" y="3345727"/>
          <a:ext cx="2009970" cy="1416459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Патент на устройство (вариант 3)</a:t>
          </a:r>
        </a:p>
      </dsp:txBody>
      <dsp:txXfrm>
        <a:off x="2320924" y="3553163"/>
        <a:ext cx="1421264" cy="1001587"/>
      </dsp:txXfrm>
    </dsp:sp>
    <dsp:sp modelId="{74AEEF13-0470-4373-90C2-67E97AD1CF73}">
      <dsp:nvSpPr>
        <dsp:cNvPr id="0" name=""/>
        <dsp:cNvSpPr/>
      </dsp:nvSpPr>
      <dsp:spPr>
        <a:xfrm>
          <a:off x="1653845" y="1285276"/>
          <a:ext cx="1416459" cy="141645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Ложный патент</a:t>
          </a:r>
        </a:p>
      </dsp:txBody>
      <dsp:txXfrm>
        <a:off x="1861281" y="1492712"/>
        <a:ext cx="1001587" cy="1001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1C102C-19FD-4200-9C21-831248ABE967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B1964F-C6AA-4225-92F9-D74EB429F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86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1964F-C6AA-4225-92F9-D74EB429FCD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1964F-C6AA-4225-92F9-D74EB429FC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7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1964F-C6AA-4225-92F9-D74EB429FC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12FF-BC1C-4AD3-9D8F-2EC924C5542B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2378-6CDE-4372-9847-2B21A35B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8E21-5BEC-4A1B-A357-71BE2112B8F2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B620-83BE-48C9-9B53-16FBB0AED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32A3-24CD-49B4-B2FF-0AE59846F706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11AD-6E72-4F25-B395-37F863F0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8BAC-C146-4275-A321-779CC86697F3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D2A6-A134-48CE-8E68-3C89CCA16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5F6D-A745-46F0-838B-07C777928BCD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22F3-64E4-4A17-88B1-35FC5023D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BE67-9394-4A1C-B657-43919E311C13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110C-99A4-4337-9470-CE28943F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B58B-6767-4AAE-B5E1-09ECCB8C9DEE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A245-3229-4A38-AA81-CBEC6722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ADE1-1091-4E34-B144-F6F981370920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2AEF-E68A-46E2-AE27-111653A3B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2F19-14F1-4C71-B078-1EDAE8EC8E24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0BCB-7588-411C-852B-80454874E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31AA-36C5-408C-A280-61A160804585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6DB1-7C25-4299-88B4-2287E174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D655-0804-45E7-84A9-8BF491F5E809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2B12-BC35-4EEB-ABAB-BD5BF2570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CCA58-FF4B-4D8B-ADB6-94E08CF77AA9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4B9DB-F16A-4E6F-9D29-94822CE21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po.org/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inco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ct/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99792" y="1196752"/>
            <a:ext cx="6048672" cy="2736304"/>
          </a:xfrm>
        </p:spPr>
        <p:txBody>
          <a:bodyPr/>
          <a:lstStyle/>
          <a:p>
            <a:pPr eaLnBrk="1" hangingPunct="1"/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Международная охрана патентных прав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BEB983E-E708-F841-8B7A-996335308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400675"/>
            <a:ext cx="6858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7BA71FF-FD08-E040-83F3-7B16D2134EB9}"/>
              </a:ext>
            </a:extLst>
          </p:cNvPr>
          <p:cNvSpPr txBox="1">
            <a:spLocks/>
          </p:cNvSpPr>
          <p:nvPr/>
        </p:nvSpPr>
        <p:spPr>
          <a:xfrm>
            <a:off x="971600" y="4400674"/>
            <a:ext cx="4712568" cy="2077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/>
              <a:t>Екатерина </a:t>
            </a:r>
            <a:r>
              <a:rPr lang="ru-RU" dirty="0" err="1"/>
              <a:t>Шехтман</a:t>
            </a:r>
            <a:endParaRPr lang="ru-RU" dirty="0"/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/>
              <a:t>Управляющий партнер ООО «ИНКО»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/>
              <a:t>Патентный поверенный РФ, Евразийский патентный поверенный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/>
              <a:t>Старший преподаватель НГУ</a:t>
            </a:r>
            <a:r>
              <a:rPr lang="en-US" sz="1600" dirty="0"/>
              <a:t>, LL.M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B3FAC1-1125-6C4E-A5F7-3D8641915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27521"/>
            <a:ext cx="1965076" cy="618381"/>
          </a:xfrm>
          <a:prstGeom prst="rect">
            <a:avLst/>
          </a:prstGeom>
        </p:spPr>
      </p:pic>
      <p:pic>
        <p:nvPicPr>
          <p:cNvPr id="8" name="Рисунок 7" descr="Авторазмер">
            <a:extLst>
              <a:ext uri="{FF2B5EF4-FFF2-40B4-BE49-F238E27FC236}">
                <a16:creationId xmlns:a16="http://schemas.microsoft.com/office/drawing/2014/main" id="{2A657E99-A8AB-AD4C-81A5-748DFFDDDE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70" y="527521"/>
            <a:ext cx="2006601" cy="861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95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Евразийская патентная организация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https://www.eapo.org/ru/</a:t>
            </a:r>
            <a:endParaRPr lang="ru-RU" dirty="0"/>
          </a:p>
          <a:p>
            <a:endParaRPr lang="ru-RU" dirty="0"/>
          </a:p>
          <a:p>
            <a:r>
              <a:rPr lang="ru-RU" dirty="0"/>
              <a:t>Только изобретения</a:t>
            </a:r>
          </a:p>
          <a:p>
            <a:r>
              <a:rPr lang="ru-RU" dirty="0"/>
              <a:t>1 патент </a:t>
            </a:r>
          </a:p>
          <a:p>
            <a:r>
              <a:rPr lang="en-US" dirty="0"/>
              <a:t>8</a:t>
            </a:r>
            <a:r>
              <a:rPr lang="ru-RU" dirty="0"/>
              <a:t> стран</a:t>
            </a:r>
          </a:p>
          <a:p>
            <a:r>
              <a:rPr lang="ru-RU" dirty="0"/>
              <a:t>Подача в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9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Облако патентов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948488" y="1484313"/>
            <a:ext cx="2195512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Секреты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11937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AA45-0291-A74B-9224-46DB1987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– Модифицированные </a:t>
            </a:r>
            <a:r>
              <a:rPr lang="ru-RU" dirty="0" err="1"/>
              <a:t>олигонуклеотиды</a:t>
            </a:r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7721F-7447-DF47-ADE9-16A92A92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Апрель 2014 г. - создан МИП с участием ИХБФМ (вклад лицензии на патент НИИ) и 3 соавторов патента,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Август 2014 г. – подана заявка в Роспатент (российская и РСТ) – за средства авторов, заявка изначально писалась на английском языке,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1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D9D6-194F-854B-9921-4D082F7A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Декабрь 2016 г. – февраль 2017 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CAB8F-C810-2F48-BF48-2711DD60C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2016 г. - проект прошел акселерацию в </a:t>
            </a:r>
            <a:r>
              <a:rPr lang="ru-RU" dirty="0" err="1"/>
              <a:t>Академпарке</a:t>
            </a:r>
            <a:r>
              <a:rPr lang="ru-RU" dirty="0"/>
              <a:t>, получены инвестиции (частный инвестор), стал резидентом </a:t>
            </a:r>
            <a:r>
              <a:rPr lang="ru-RU" dirty="0" err="1"/>
              <a:t>Сколково</a:t>
            </a:r>
            <a:r>
              <a:rPr lang="ru-RU" dirty="0"/>
              <a:t>. </a:t>
            </a:r>
          </a:p>
          <a:p>
            <a:r>
              <a:rPr lang="ru-RU" dirty="0"/>
              <a:t>подача заявок в: США, ЕС, Южная Корея, Япония, Китай, </a:t>
            </a:r>
          </a:p>
          <a:p>
            <a:r>
              <a:rPr lang="ru-RU" dirty="0"/>
              <a:t>за счет грантов </a:t>
            </a:r>
            <a:r>
              <a:rPr lang="ru-RU" dirty="0" err="1"/>
              <a:t>Сколково</a:t>
            </a:r>
            <a:r>
              <a:rPr lang="ru-RU" dirty="0"/>
              <a:t> затраты на иностранное патентование были частично возмещены,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36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06BB4-A36F-F24C-AE0C-0D209172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2019 – 2020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3F01C-DBAD-9D4A-8016-FE836F70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/>
              <a:t>В 2019 г. после публикации заявок было получено предложение от международной компании о совместных исследованиях и заключен лицензионный договор, </a:t>
            </a:r>
          </a:p>
          <a:p>
            <a:r>
              <a:rPr lang="ru-RU" dirty="0"/>
              <a:t>дальнейшие расходы по получению патента были возложены на иностранного партнера, </a:t>
            </a:r>
          </a:p>
          <a:p>
            <a:r>
              <a:rPr lang="ru-RU" dirty="0"/>
              <a:t>В ЮК и Японии были получены патенты до сделки, в остальных странах – стратегия максимального затягивания.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4CAA7-5328-2245-8376-540224A0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2021-2022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77B4A-4641-A442-9859-C0DFB7B82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Процедуры получения патентов продолжаются, </a:t>
            </a:r>
          </a:p>
          <a:p>
            <a:r>
              <a:rPr lang="ru-RU" dirty="0"/>
              <a:t>Китай – наиболее строгие критерии по полноте раскрытия и обоснованию формулы экспериментальными данными,</a:t>
            </a:r>
          </a:p>
          <a:p>
            <a:r>
              <a:rPr lang="ru-RU" dirty="0"/>
              <a:t>Продолжается сотрудничество, для авторов и НИИ оно является выгодным.</a:t>
            </a:r>
          </a:p>
        </p:txBody>
      </p:sp>
    </p:spTree>
    <p:extLst>
      <p:ext uri="{BB962C8B-B14F-4D97-AF65-F5344CB8AC3E}">
        <p14:creationId xmlns:p14="http://schemas.microsoft.com/office/powerpoint/2010/main" val="231157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2420888"/>
            <a:ext cx="4824536" cy="486906"/>
          </a:xfrm>
        </p:spPr>
        <p:txBody>
          <a:bodyPr/>
          <a:lstStyle/>
          <a:p>
            <a:pPr eaLnBrk="1" hangingPunct="1"/>
            <a:r>
              <a:rPr lang="ru-RU" sz="2800" dirty="0"/>
              <a:t>СПАСИБО</a:t>
            </a:r>
            <a:r>
              <a:rPr lang="ru-RU" sz="2800" dirty="0">
                <a:solidFill>
                  <a:srgbClr val="FDD491"/>
                </a:solidFill>
              </a:rPr>
              <a:t> </a:t>
            </a:r>
            <a:r>
              <a:rPr lang="ru-RU" sz="2800" dirty="0"/>
              <a:t>ЗА</a:t>
            </a:r>
            <a:r>
              <a:rPr lang="ru-RU" sz="2800" dirty="0">
                <a:solidFill>
                  <a:srgbClr val="FDD491"/>
                </a:solidFill>
              </a:rPr>
              <a:t> </a:t>
            </a:r>
            <a:r>
              <a:rPr lang="ru-RU" sz="2800" dirty="0"/>
              <a:t>ВНИМАНИЕ</a:t>
            </a:r>
            <a:r>
              <a:rPr lang="ru-RU" sz="2800" dirty="0">
                <a:solidFill>
                  <a:srgbClr val="FDD491"/>
                </a:solidFill>
              </a:rPr>
              <a:t>!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1329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7A1B92-6CA4-A247-8B01-7219BF96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358119"/>
            <a:ext cx="6296744" cy="2280681"/>
          </a:xfrm>
        </p:spPr>
        <p:txBody>
          <a:bodyPr/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t.me</a:t>
            </a:r>
            <a:r>
              <a:rPr lang="ru-RU" dirty="0"/>
              <a:t>/</a:t>
            </a:r>
            <a:r>
              <a:rPr lang="ru-RU" dirty="0" err="1"/>
              <a:t>ipincocom</a:t>
            </a:r>
            <a:endParaRPr lang="ru-RU" dirty="0"/>
          </a:p>
          <a:p>
            <a:r>
              <a:rPr lang="ru-RU" dirty="0"/>
              <a:t> </a:t>
            </a:r>
            <a:r>
              <a:rPr lang="en-US" dirty="0">
                <a:hlinkClick r:id="rId2"/>
              </a:rPr>
              <a:t>www.ipinco.com</a:t>
            </a:r>
            <a:endParaRPr lang="en-US" dirty="0"/>
          </a:p>
          <a:p>
            <a:r>
              <a:rPr lang="en-US" dirty="0"/>
              <a:t>+7 (383) 291-34-51</a:t>
            </a:r>
          </a:p>
          <a:p>
            <a:r>
              <a:rPr lang="en-US" dirty="0" err="1"/>
              <a:t>info@ipinco.com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636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Территориальные границы патентной охраны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Авторское право не имеет границ</a:t>
            </a:r>
          </a:p>
          <a:p>
            <a:r>
              <a:rPr lang="ru-RU" dirty="0"/>
              <a:t>Мирового патента нет!</a:t>
            </a:r>
          </a:p>
          <a:p>
            <a:r>
              <a:rPr lang="ru-RU" dirty="0"/>
              <a:t>В каждой стране – свой патент. </a:t>
            </a:r>
          </a:p>
          <a:p>
            <a:r>
              <a:rPr lang="ru-RU" dirty="0"/>
              <a:t>Исключение – Евразийская конвенция </a:t>
            </a:r>
          </a:p>
        </p:txBody>
      </p:sp>
    </p:spTree>
    <p:extLst>
      <p:ext uri="{BB962C8B-B14F-4D97-AF65-F5344CB8AC3E}">
        <p14:creationId xmlns:p14="http://schemas.microsoft.com/office/powerpoint/2010/main" val="8165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Требование о неразглашении </a:t>
            </a:r>
            <a:r>
              <a:rPr lang="ru-RU" dirty="0" err="1"/>
              <a:t>гос</a:t>
            </a:r>
            <a:r>
              <a:rPr lang="ru-RU" dirty="0"/>
              <a:t> тайны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Ст. 1395 ГК РФ</a:t>
            </a:r>
          </a:p>
          <a:p>
            <a:r>
              <a:rPr lang="ru-RU" dirty="0"/>
              <a:t>Разработка, сделанная на территории РФ – заявка в другие страны может быть подана в другие страны через 6 месяцев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Международная система РСТ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http://www.wipo.int/pct/ru/</a:t>
            </a:r>
            <a:endParaRPr lang="ru-RU" dirty="0"/>
          </a:p>
          <a:p>
            <a:r>
              <a:rPr lang="ru-RU" dirty="0"/>
              <a:t>Международная заявка</a:t>
            </a:r>
          </a:p>
          <a:p>
            <a:r>
              <a:rPr lang="ru-RU" dirty="0"/>
              <a:t>Подача в Роспатент на русском языке</a:t>
            </a:r>
          </a:p>
          <a:p>
            <a:r>
              <a:rPr lang="ru-RU" dirty="0"/>
              <a:t>30</a:t>
            </a:r>
            <a:r>
              <a:rPr lang="en-US" dirty="0"/>
              <a:t>-31</a:t>
            </a:r>
            <a:r>
              <a:rPr lang="ru-RU" dirty="0"/>
              <a:t> </a:t>
            </a:r>
            <a:r>
              <a:rPr lang="ru-RU" dirty="0" err="1"/>
              <a:t>мес</a:t>
            </a:r>
            <a:r>
              <a:rPr lang="ru-RU" dirty="0"/>
              <a:t> до перехода на </a:t>
            </a:r>
            <a:r>
              <a:rPr lang="ru-RU" dirty="0" err="1"/>
              <a:t>нац</a:t>
            </a:r>
            <a:r>
              <a:rPr lang="ru-RU" dirty="0"/>
              <a:t> фазу</a:t>
            </a:r>
          </a:p>
        </p:txBody>
      </p:sp>
    </p:spTree>
    <p:extLst>
      <p:ext uri="{BB962C8B-B14F-4D97-AF65-F5344CB8AC3E}">
        <p14:creationId xmlns:p14="http://schemas.microsoft.com/office/powerpoint/2010/main" val="11900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3A3B8-DA3C-B345-BF0E-1B31BC5C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системы РСТ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1DFC9-FC6D-F042-838C-CF8AD3D4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Обеспечение международной публикации, </a:t>
            </a:r>
          </a:p>
          <a:p>
            <a:r>
              <a:rPr lang="ru-RU" dirty="0"/>
              <a:t>Получение 30 месяцев для выбора стран, </a:t>
            </a:r>
          </a:p>
          <a:p>
            <a:r>
              <a:rPr lang="ru-RU" dirty="0"/>
              <a:t>Разделение расходов с промышленным партнером. </a:t>
            </a:r>
          </a:p>
        </p:txBody>
      </p:sp>
    </p:spTree>
    <p:extLst>
      <p:ext uri="{BB962C8B-B14F-4D97-AF65-F5344CB8AC3E}">
        <p14:creationId xmlns:p14="http://schemas.microsoft.com/office/powerpoint/2010/main" val="212909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45D56-5299-4B47-9A60-43BF025B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923BF-8D56-C74B-ACC1-23D2FE62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Российская заявка: </a:t>
            </a:r>
          </a:p>
          <a:p>
            <a:pPr marL="0" indent="0">
              <a:buNone/>
            </a:pPr>
            <a:r>
              <a:rPr lang="ru-RU" sz="2400" dirty="0"/>
              <a:t>		- 150 000 – 250 000 руб. – услуги патентного поверенного, </a:t>
            </a:r>
          </a:p>
          <a:p>
            <a:pPr marL="0" indent="0">
              <a:buNone/>
            </a:pPr>
            <a:r>
              <a:rPr lang="ru-RU" sz="2400" dirty="0"/>
              <a:t>		- 15 000 руб. – пошлина, </a:t>
            </a:r>
          </a:p>
          <a:p>
            <a:pPr marL="0" indent="0">
              <a:buNone/>
            </a:pPr>
            <a:r>
              <a:rPr lang="ru-RU" sz="2400" dirty="0"/>
              <a:t>Международная заявка: </a:t>
            </a:r>
          </a:p>
          <a:p>
            <a:pPr marL="0" indent="0">
              <a:buNone/>
            </a:pPr>
            <a:r>
              <a:rPr lang="ru-RU" sz="2400" dirty="0"/>
              <a:t>	- 1400   </a:t>
            </a:r>
            <a:r>
              <a:rPr lang="en-US" sz="2400" dirty="0"/>
              <a:t>USD/ 140  USD – </a:t>
            </a:r>
            <a:r>
              <a:rPr lang="ru-RU" sz="2400" dirty="0"/>
              <a:t>международная пошлина, </a:t>
            </a:r>
          </a:p>
          <a:p>
            <a:pPr marL="0" indent="0">
              <a:buNone/>
            </a:pPr>
            <a:r>
              <a:rPr lang="ru-RU" sz="2400" dirty="0"/>
              <a:t>	- 15 000 руб. – тариф за </a:t>
            </a:r>
            <a:r>
              <a:rPr lang="ru-RU" sz="2400" dirty="0" err="1"/>
              <a:t>мн</a:t>
            </a:r>
            <a:r>
              <a:rPr lang="ru-RU" sz="2400" dirty="0"/>
              <a:t> поиск, пошлина за пересылку,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Иностранная заявка: </a:t>
            </a:r>
          </a:p>
          <a:p>
            <a:pPr marL="0" indent="0">
              <a:buNone/>
            </a:pPr>
            <a:r>
              <a:rPr lang="ru-RU" sz="2400" dirty="0"/>
              <a:t>	- </a:t>
            </a:r>
            <a:r>
              <a:rPr lang="en-US" sz="2400" dirty="0"/>
              <a:t>2</a:t>
            </a:r>
            <a:r>
              <a:rPr lang="ru-RU" sz="2400" dirty="0"/>
              <a:t>-5000 </a:t>
            </a:r>
            <a:r>
              <a:rPr lang="en-US" sz="2400" dirty="0"/>
              <a:t>USD </a:t>
            </a:r>
            <a:r>
              <a:rPr lang="ru-RU" sz="2400" dirty="0"/>
              <a:t>+ перевод на национальный язык.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6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09861" y="260350"/>
            <a:ext cx="7510289" cy="360140"/>
          </a:xfrm>
        </p:spPr>
        <p:txBody>
          <a:bodyPr/>
          <a:lstStyle/>
          <a:p>
            <a:pPr eaLnBrk="1" hangingPunct="1"/>
            <a:r>
              <a:rPr lang="ru-RU" dirty="0"/>
              <a:t>Схема подачи заявки 1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>
              <a:buFont typeface="Arial" charset="0"/>
              <a:buNone/>
            </a:pPr>
            <a:endParaRPr lang="ru-RU"/>
          </a:p>
          <a:p>
            <a:pPr eaLnBrk="1" hangingPunct="1"/>
            <a:endParaRPr lang="ru-RU"/>
          </a:p>
          <a:p>
            <a:pPr eaLnBrk="1" hangingPunct="1">
              <a:buClr>
                <a:srgbClr val="FF0000"/>
              </a:buClr>
              <a:buSzPct val="120000"/>
              <a:buFont typeface="Arial" charset="0"/>
              <a:buNone/>
            </a:pPr>
            <a:endParaRPr lang="ru-RU"/>
          </a:p>
          <a:p>
            <a:pPr eaLnBrk="1" hangingPunct="1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916238" y="2420938"/>
            <a:ext cx="35274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8313" y="1773238"/>
            <a:ext cx="2447925" cy="16557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Первая заявка на базовый патент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688" y="1916113"/>
            <a:ext cx="2303462" cy="15128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Последующие  заявки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987675" y="2852738"/>
            <a:ext cx="3097213" cy="15128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12 месяцев – конвенционный приоритет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211960" y="4514850"/>
            <a:ext cx="3097213" cy="15128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30</a:t>
            </a:r>
            <a:r>
              <a:rPr lang="ru-RU" dirty="0">
                <a:solidFill>
                  <a:schemeClr val="tx1"/>
                </a:solidFill>
              </a:rPr>
              <a:t> месяцев – процедура РСТ</a:t>
            </a:r>
          </a:p>
        </p:txBody>
      </p:sp>
    </p:spTree>
    <p:extLst>
      <p:ext uri="{BB962C8B-B14F-4D97-AF65-F5344CB8AC3E}">
        <p14:creationId xmlns:p14="http://schemas.microsoft.com/office/powerpoint/2010/main" val="14102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09861" y="260350"/>
            <a:ext cx="7510289" cy="360140"/>
          </a:xfrm>
        </p:spPr>
        <p:txBody>
          <a:bodyPr/>
          <a:lstStyle/>
          <a:p>
            <a:pPr eaLnBrk="1" hangingPunct="1"/>
            <a:r>
              <a:rPr lang="ru-RU" dirty="0"/>
              <a:t>Схема подачи заявки 2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Clr>
                <a:srgbClr val="FF0000"/>
              </a:buClr>
              <a:buSzPct val="120000"/>
              <a:buFont typeface="Arial" charset="0"/>
              <a:buNone/>
            </a:pPr>
            <a:endParaRPr lang="ru-RU" dirty="0"/>
          </a:p>
          <a:p>
            <a:pPr eaLnBrk="1" hangingPunct="1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916238" y="2420938"/>
            <a:ext cx="35274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8313" y="1773238"/>
            <a:ext cx="2447925" cy="16557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Заявка РСТ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688" y="1916113"/>
            <a:ext cx="2303462" cy="15128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Национальные заявки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987675" y="2852738"/>
            <a:ext cx="3097213" cy="15128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55762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F47B66-4449-E446-B517-F9EA7445B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516017"/>
            <a:ext cx="8963025" cy="582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260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519</Words>
  <Application>Microsoft Office PowerPoint</Application>
  <PresentationFormat>Экран (4:3)</PresentationFormat>
  <Paragraphs>93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  Международная охрана патентных прав </vt:lpstr>
      <vt:lpstr>Территориальные границы патентной охраны</vt:lpstr>
      <vt:lpstr>Требование о неразглашении гос тайны</vt:lpstr>
      <vt:lpstr>Международная система РСТ</vt:lpstr>
      <vt:lpstr>Преимущества системы РСТ</vt:lpstr>
      <vt:lpstr>Расходы</vt:lpstr>
      <vt:lpstr>Схема подачи заявки 1</vt:lpstr>
      <vt:lpstr>Схема подачи заявки 2</vt:lpstr>
      <vt:lpstr>Презентация PowerPoint</vt:lpstr>
      <vt:lpstr>Евразийская патентная организация </vt:lpstr>
      <vt:lpstr>Облако патентов</vt:lpstr>
      <vt:lpstr>Кейс – Модифицированные олигонуклеотиды  </vt:lpstr>
      <vt:lpstr>Декабрь 2016 г. – февраль 2017 г. </vt:lpstr>
      <vt:lpstr>2019 – 2020 гг.</vt:lpstr>
      <vt:lpstr>2021-2022 гг.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5:  Международная охрана патентных прав</dc:title>
  <dc:creator>Microsoft Office User</dc:creator>
  <cp:lastModifiedBy>Переговорка</cp:lastModifiedBy>
  <cp:revision>5</cp:revision>
  <dcterms:created xsi:type="dcterms:W3CDTF">2020-03-11T07:31:42Z</dcterms:created>
  <dcterms:modified xsi:type="dcterms:W3CDTF">2022-05-17T08:48:51Z</dcterms:modified>
</cp:coreProperties>
</file>