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0"/>
  </p:notesMasterIdLst>
  <p:sldIdLst>
    <p:sldId id="1724" r:id="rId3"/>
    <p:sldId id="1725" r:id="rId4"/>
    <p:sldId id="1726" r:id="rId5"/>
    <p:sldId id="1730" r:id="rId6"/>
    <p:sldId id="1741" r:id="rId7"/>
    <p:sldId id="1742" r:id="rId8"/>
    <p:sldId id="1745" r:id="rId9"/>
    <p:sldId id="1728" r:id="rId10"/>
    <p:sldId id="1732" r:id="rId11"/>
    <p:sldId id="1738" r:id="rId12"/>
    <p:sldId id="1737" r:id="rId13"/>
    <p:sldId id="1743" r:id="rId14"/>
    <p:sldId id="1744" r:id="rId15"/>
    <p:sldId id="1734" r:id="rId16"/>
    <p:sldId id="1746" r:id="rId17"/>
    <p:sldId id="1735" r:id="rId18"/>
    <p:sldId id="31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99" userDrawn="1">
          <p15:clr>
            <a:srgbClr val="A4A3A4"/>
          </p15:clr>
        </p15:guide>
        <p15:guide id="4" orient="horz" pos="142" userDrawn="1">
          <p15:clr>
            <a:srgbClr val="A4A3A4"/>
          </p15:clr>
        </p15:guide>
        <p15:guide id="5" pos="325" userDrawn="1">
          <p15:clr>
            <a:srgbClr val="A4A3A4"/>
          </p15:clr>
        </p15:guide>
        <p15:guide id="6" pos="7401" userDrawn="1">
          <p15:clr>
            <a:srgbClr val="A4A3A4"/>
          </p15:clr>
        </p15:guide>
        <p15:guide id="7" orient="horz" pos="9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22" autoAdjust="0"/>
    <p:restoredTop sz="94660"/>
  </p:normalViewPr>
  <p:slideViewPr>
    <p:cSldViewPr snapToGrid="0" showGuides="1">
      <p:cViewPr varScale="1">
        <p:scale>
          <a:sx n="47" d="100"/>
          <a:sy n="47" d="100"/>
        </p:scale>
        <p:origin x="58" y="811"/>
      </p:cViewPr>
      <p:guideLst>
        <p:guide orient="horz" pos="2160"/>
        <p:guide pos="3840"/>
        <p:guide orient="horz" pos="799"/>
        <p:guide orient="horz" pos="142"/>
        <p:guide pos="325"/>
        <p:guide pos="7401"/>
        <p:guide orient="horz" pos="981"/>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rgbClr val="00B050"/>
                </a:solidFill>
              </a:rPr>
              <a:t>ФОРМИРУЕТ</a:t>
            </a:r>
            <a:r>
              <a:rPr lang="ru-RU" sz="1600" dirty="0"/>
              <a:t> технико-экономическое (конкурентное) преимущество</a:t>
            </a:r>
          </a:p>
        </c:rich>
      </c:tx>
      <c:layout>
        <c:manualLayout>
          <c:xMode val="edge"/>
          <c:yMode val="edge"/>
          <c:x val="0.19441992312504372"/>
          <c:y val="5.22633665841567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Лист1!$E$5</c:f>
              <c:strCache>
                <c:ptCount val="1"/>
                <c:pt idx="0">
                  <c:v>Финансовое преимущество</c:v>
                </c:pt>
              </c:strCache>
            </c:strRef>
          </c:tx>
          <c:spPr>
            <a:solidFill>
              <a:srgbClr val="92D050"/>
            </a:solidFill>
            <a:ln>
              <a:noFill/>
            </a:ln>
            <a:effectLst/>
            <a:sp3d/>
          </c:spPr>
          <c:invertIfNegative val="0"/>
          <c:cat>
            <c:numRef>
              <c:f>Лист1!$F$4:$J$4</c:f>
              <c:numCache>
                <c:formatCode>General</c:formatCode>
                <c:ptCount val="5"/>
                <c:pt idx="0">
                  <c:v>2019</c:v>
                </c:pt>
                <c:pt idx="1">
                  <c:v>2020</c:v>
                </c:pt>
                <c:pt idx="2">
                  <c:v>2021</c:v>
                </c:pt>
                <c:pt idx="3">
                  <c:v>2022</c:v>
                </c:pt>
                <c:pt idx="4">
                  <c:v>2023</c:v>
                </c:pt>
              </c:numCache>
            </c:numRef>
          </c:cat>
          <c:val>
            <c:numRef>
              <c:f>Лист1!$F$5:$J$5</c:f>
              <c:numCache>
                <c:formatCode>General</c:formatCode>
                <c:ptCount val="5"/>
                <c:pt idx="0">
                  <c:v>100</c:v>
                </c:pt>
                <c:pt idx="1">
                  <c:v>40</c:v>
                </c:pt>
                <c:pt idx="2">
                  <c:v>10</c:v>
                </c:pt>
                <c:pt idx="3">
                  <c:v>5</c:v>
                </c:pt>
                <c:pt idx="4">
                  <c:v>0</c:v>
                </c:pt>
              </c:numCache>
            </c:numRef>
          </c:val>
          <c:extLst>
            <c:ext xmlns:c16="http://schemas.microsoft.com/office/drawing/2014/chart" uri="{C3380CC4-5D6E-409C-BE32-E72D297353CC}">
              <c16:uniqueId val="{00000000-6F1A-C740-8715-5DF2DF46D7C3}"/>
            </c:ext>
          </c:extLst>
        </c:ser>
        <c:dLbls>
          <c:showLegendKey val="0"/>
          <c:showVal val="0"/>
          <c:showCatName val="0"/>
          <c:showSerName val="0"/>
          <c:showPercent val="0"/>
          <c:showBubbleSize val="0"/>
        </c:dLbls>
        <c:gapWidth val="150"/>
        <c:shape val="box"/>
        <c:axId val="691908016"/>
        <c:axId val="780626736"/>
        <c:axId val="0"/>
      </c:bar3DChart>
      <c:catAx>
        <c:axId val="691908016"/>
        <c:scaling>
          <c:orientation val="minMax"/>
        </c:scaling>
        <c:delete val="1"/>
        <c:axPos val="b"/>
        <c:numFmt formatCode="General" sourceLinked="1"/>
        <c:majorTickMark val="none"/>
        <c:minorTickMark val="none"/>
        <c:tickLblPos val="nextTo"/>
        <c:crossAx val="780626736"/>
        <c:crosses val="autoZero"/>
        <c:auto val="1"/>
        <c:lblAlgn val="ctr"/>
        <c:lblOffset val="100"/>
        <c:noMultiLvlLbl val="0"/>
      </c:catAx>
      <c:valAx>
        <c:axId val="78062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91908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accent2">
                    <a:lumMod val="50000"/>
                  </a:schemeClr>
                </a:solidFill>
              </a:rPr>
              <a:t>ПРОДЛЕВАЮТ</a:t>
            </a:r>
            <a:r>
              <a:rPr lang="ru-RU" sz="1600" baseline="0" dirty="0"/>
              <a:t> конкурентное</a:t>
            </a:r>
            <a:r>
              <a:rPr lang="ru-RU" sz="1600" dirty="0"/>
              <a:t> преимущество</a:t>
            </a:r>
          </a:p>
        </c:rich>
      </c:tx>
      <c:layout>
        <c:manualLayout>
          <c:xMode val="edge"/>
          <c:yMode val="edge"/>
          <c:x val="0.29813434258436128"/>
          <c:y val="8.176274618752689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13855728798925E-2"/>
          <c:y val="0.27980406094314375"/>
          <c:w val="0.86321349914539092"/>
          <c:h val="0.60895730359268629"/>
        </c:manualLayout>
      </c:layout>
      <c:bar3DChart>
        <c:barDir val="col"/>
        <c:grouping val="clustered"/>
        <c:varyColors val="0"/>
        <c:ser>
          <c:idx val="0"/>
          <c:order val="0"/>
          <c:tx>
            <c:strRef>
              <c:f>Лист1!$E$8</c:f>
              <c:strCache>
                <c:ptCount val="1"/>
                <c:pt idx="0">
                  <c:v>Финансовое преимущество</c:v>
                </c:pt>
              </c:strCache>
            </c:strRef>
          </c:tx>
          <c:spPr>
            <a:solidFill>
              <a:schemeClr val="accent2"/>
            </a:solidFill>
            <a:ln>
              <a:noFill/>
            </a:ln>
            <a:effectLst/>
            <a:sp3d/>
          </c:spPr>
          <c:invertIfNegative val="0"/>
          <c:cat>
            <c:numRef>
              <c:f>Лист1!$F$7:$J$7</c:f>
              <c:numCache>
                <c:formatCode>General</c:formatCode>
                <c:ptCount val="5"/>
                <c:pt idx="0">
                  <c:v>2019</c:v>
                </c:pt>
                <c:pt idx="1">
                  <c:v>2020</c:v>
                </c:pt>
                <c:pt idx="2">
                  <c:v>2021</c:v>
                </c:pt>
                <c:pt idx="3">
                  <c:v>2022</c:v>
                </c:pt>
                <c:pt idx="4">
                  <c:v>2023</c:v>
                </c:pt>
              </c:numCache>
            </c:numRef>
          </c:cat>
          <c:val>
            <c:numRef>
              <c:f>Лист1!$F$8:$J$8</c:f>
              <c:numCache>
                <c:formatCode>General</c:formatCode>
                <c:ptCount val="5"/>
                <c:pt idx="0">
                  <c:v>100</c:v>
                </c:pt>
                <c:pt idx="1">
                  <c:v>90</c:v>
                </c:pt>
                <c:pt idx="2">
                  <c:v>80</c:v>
                </c:pt>
                <c:pt idx="3">
                  <c:v>70</c:v>
                </c:pt>
                <c:pt idx="4">
                  <c:v>60</c:v>
                </c:pt>
              </c:numCache>
            </c:numRef>
          </c:val>
          <c:extLst>
            <c:ext xmlns:c16="http://schemas.microsoft.com/office/drawing/2014/chart" uri="{C3380CC4-5D6E-409C-BE32-E72D297353CC}">
              <c16:uniqueId val="{00000000-5437-294C-B54A-9B2D39161A0D}"/>
            </c:ext>
          </c:extLst>
        </c:ser>
        <c:dLbls>
          <c:showLegendKey val="0"/>
          <c:showVal val="0"/>
          <c:showCatName val="0"/>
          <c:showSerName val="0"/>
          <c:showPercent val="0"/>
          <c:showBubbleSize val="0"/>
        </c:dLbls>
        <c:gapWidth val="150"/>
        <c:shape val="box"/>
        <c:axId val="776069376"/>
        <c:axId val="781750624"/>
        <c:axId val="0"/>
      </c:bar3DChart>
      <c:catAx>
        <c:axId val="776069376"/>
        <c:scaling>
          <c:orientation val="minMax"/>
        </c:scaling>
        <c:delete val="1"/>
        <c:axPos val="b"/>
        <c:numFmt formatCode="General" sourceLinked="1"/>
        <c:majorTickMark val="none"/>
        <c:minorTickMark val="none"/>
        <c:tickLblPos val="nextTo"/>
        <c:crossAx val="781750624"/>
        <c:crosses val="autoZero"/>
        <c:auto val="1"/>
        <c:lblAlgn val="ctr"/>
        <c:lblOffset val="100"/>
        <c:noMultiLvlLbl val="0"/>
      </c:catAx>
      <c:valAx>
        <c:axId val="781750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7606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hyperlink" Target="https://www.royaltystat.com/" TargetMode="External"/><Relationship Id="rId2" Type="http://schemas.openxmlformats.org/officeDocument/2006/relationships/hyperlink" Target="https://www.royaltyrange.com/" TargetMode="External"/><Relationship Id="rId1" Type="http://schemas.openxmlformats.org/officeDocument/2006/relationships/hyperlink" Target="https://www.ktmine.com/"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ww.royaltystat.com/" TargetMode="External"/><Relationship Id="rId2" Type="http://schemas.openxmlformats.org/officeDocument/2006/relationships/hyperlink" Target="https://www.royaltyrange.com/" TargetMode="External"/><Relationship Id="rId1" Type="http://schemas.openxmlformats.org/officeDocument/2006/relationships/hyperlink" Target="https://www.ktmine.co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A72E7-3F0E-44B6-9E3C-A602089E348C}"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ru-RU"/>
        </a:p>
      </dgm:t>
    </dgm:pt>
    <dgm:pt modelId="{783FAC18-3709-41C8-BE9C-C6950C95FA13}">
      <dgm:prSet phldrT="[Текст]"/>
      <dgm:spPr/>
      <dgm:t>
        <a:bodyPr/>
        <a:lstStyle/>
        <a:p>
          <a:r>
            <a:rPr lang="ru-RU" dirty="0"/>
            <a:t>Методология оценки</a:t>
          </a:r>
        </a:p>
      </dgm:t>
    </dgm:pt>
    <dgm:pt modelId="{B1DD0ED6-1FCE-4A77-99A5-82A0743E5BE3}" type="parTrans" cxnId="{75497893-E6B6-4499-8163-C17EED227643}">
      <dgm:prSet/>
      <dgm:spPr/>
      <dgm:t>
        <a:bodyPr/>
        <a:lstStyle/>
        <a:p>
          <a:endParaRPr lang="ru-RU"/>
        </a:p>
      </dgm:t>
    </dgm:pt>
    <dgm:pt modelId="{E91DEEAF-1E5F-40D9-A3E2-78B1A2D68EF3}" type="sibTrans" cxnId="{75497893-E6B6-4499-8163-C17EED227643}">
      <dgm:prSet/>
      <dgm:spPr/>
      <dgm:t>
        <a:bodyPr/>
        <a:lstStyle/>
        <a:p>
          <a:endParaRPr lang="ru-RU"/>
        </a:p>
      </dgm:t>
    </dgm:pt>
    <dgm:pt modelId="{433616CC-C5AC-314B-BE0F-0B2C221700B4}">
      <dgm:prSet/>
      <dgm:spPr/>
      <dgm:t>
        <a:bodyPr/>
        <a:lstStyle/>
        <a:p>
          <a:pPr>
            <a:buFont typeface="Symbol" pitchFamily="2" charset="2"/>
            <a:buNone/>
          </a:pPr>
          <a:r>
            <a:rPr lang="ru-RU" dirty="0"/>
            <a:t>Дискуссионные вопросы</a:t>
          </a:r>
        </a:p>
      </dgm:t>
    </dgm:pt>
    <dgm:pt modelId="{CC7B6EFC-5BAC-C94A-A975-40060144A15B}" type="parTrans" cxnId="{62F3187E-5E8C-6748-914C-ABEF2675A7BF}">
      <dgm:prSet/>
      <dgm:spPr/>
      <dgm:t>
        <a:bodyPr/>
        <a:lstStyle/>
        <a:p>
          <a:endParaRPr lang="ru-RU"/>
        </a:p>
      </dgm:t>
    </dgm:pt>
    <dgm:pt modelId="{0D208822-25AD-1942-B2AE-375961C3C62F}" type="sibTrans" cxnId="{62F3187E-5E8C-6748-914C-ABEF2675A7BF}">
      <dgm:prSet/>
      <dgm:spPr/>
      <dgm:t>
        <a:bodyPr/>
        <a:lstStyle/>
        <a:p>
          <a:endParaRPr lang="ru-RU"/>
        </a:p>
      </dgm:t>
    </dgm:pt>
    <dgm:pt modelId="{9F1CD18A-1F2B-47B7-983B-BD7C92021323}">
      <dgm:prSet/>
      <dgm:spPr/>
      <dgm:t>
        <a:bodyPr/>
        <a:lstStyle/>
        <a:p>
          <a:pPr>
            <a:buFont typeface="Symbol" pitchFamily="2" charset="2"/>
            <a:buNone/>
          </a:pPr>
          <a:r>
            <a:rPr lang="ru-RU" dirty="0"/>
            <a:t>Законодательная и нормативная база оценки</a:t>
          </a:r>
        </a:p>
      </dgm:t>
    </dgm:pt>
    <dgm:pt modelId="{1567A6D4-9153-44A5-B6B4-20DBACCAA65C}" type="parTrans" cxnId="{C50E513F-9191-4364-B815-16356C7C15A8}">
      <dgm:prSet/>
      <dgm:spPr/>
      <dgm:t>
        <a:bodyPr/>
        <a:lstStyle/>
        <a:p>
          <a:endParaRPr lang="ru-RU"/>
        </a:p>
      </dgm:t>
    </dgm:pt>
    <dgm:pt modelId="{EAF3F0CB-9913-4C8F-9F99-95E618222A45}" type="sibTrans" cxnId="{C50E513F-9191-4364-B815-16356C7C15A8}">
      <dgm:prSet/>
      <dgm:spPr/>
      <dgm:t>
        <a:bodyPr/>
        <a:lstStyle/>
        <a:p>
          <a:endParaRPr lang="ru-RU"/>
        </a:p>
      </dgm:t>
    </dgm:pt>
    <dgm:pt modelId="{7BD7E88F-16B2-4BD3-9F8F-C5FE166405CF}" type="pres">
      <dgm:prSet presAssocID="{C38A72E7-3F0E-44B6-9E3C-A602089E348C}" presName="Name0" presStyleCnt="0">
        <dgm:presLayoutVars>
          <dgm:chMax val="7"/>
          <dgm:chPref val="7"/>
          <dgm:dir/>
        </dgm:presLayoutVars>
      </dgm:prSet>
      <dgm:spPr/>
    </dgm:pt>
    <dgm:pt modelId="{49F2FFFB-0D9B-47A7-9ABB-6882C22B46D6}" type="pres">
      <dgm:prSet presAssocID="{C38A72E7-3F0E-44B6-9E3C-A602089E348C}" presName="Name1" presStyleCnt="0"/>
      <dgm:spPr/>
    </dgm:pt>
    <dgm:pt modelId="{38791DA6-E0FC-49F6-8FAE-32BA544DAE56}" type="pres">
      <dgm:prSet presAssocID="{C38A72E7-3F0E-44B6-9E3C-A602089E348C}" presName="cycle" presStyleCnt="0"/>
      <dgm:spPr/>
    </dgm:pt>
    <dgm:pt modelId="{758026C5-94DC-4DA2-A279-34D7D0C1F2D0}" type="pres">
      <dgm:prSet presAssocID="{C38A72E7-3F0E-44B6-9E3C-A602089E348C}" presName="srcNode" presStyleLbl="node1" presStyleIdx="0" presStyleCnt="3"/>
      <dgm:spPr/>
    </dgm:pt>
    <dgm:pt modelId="{014F9851-795D-49A4-BCC8-51E62FFFA319}" type="pres">
      <dgm:prSet presAssocID="{C38A72E7-3F0E-44B6-9E3C-A602089E348C}" presName="conn" presStyleLbl="parChTrans1D2" presStyleIdx="0" presStyleCnt="1"/>
      <dgm:spPr/>
    </dgm:pt>
    <dgm:pt modelId="{5DEDF7C5-BCC7-4538-B0F1-EE4F7950BAD5}" type="pres">
      <dgm:prSet presAssocID="{C38A72E7-3F0E-44B6-9E3C-A602089E348C}" presName="extraNode" presStyleLbl="node1" presStyleIdx="0" presStyleCnt="3"/>
      <dgm:spPr/>
    </dgm:pt>
    <dgm:pt modelId="{0CDCCDE5-6CFD-42C1-8F7A-440ADA55908D}" type="pres">
      <dgm:prSet presAssocID="{C38A72E7-3F0E-44B6-9E3C-A602089E348C}" presName="dstNode" presStyleLbl="node1" presStyleIdx="0" presStyleCnt="3"/>
      <dgm:spPr/>
    </dgm:pt>
    <dgm:pt modelId="{423C38E3-C25E-4122-B0C7-F7205EB0E1AE}" type="pres">
      <dgm:prSet presAssocID="{9F1CD18A-1F2B-47B7-983B-BD7C92021323}" presName="text_1" presStyleLbl="node1" presStyleIdx="0" presStyleCnt="3">
        <dgm:presLayoutVars>
          <dgm:bulletEnabled val="1"/>
        </dgm:presLayoutVars>
      </dgm:prSet>
      <dgm:spPr/>
    </dgm:pt>
    <dgm:pt modelId="{484B1263-1FB2-4A7F-86AD-DC55B9B34E0D}" type="pres">
      <dgm:prSet presAssocID="{9F1CD18A-1F2B-47B7-983B-BD7C92021323}" presName="accent_1" presStyleCnt="0"/>
      <dgm:spPr/>
    </dgm:pt>
    <dgm:pt modelId="{ED47B732-0DAE-4C19-9F83-9966555EAFCE}" type="pres">
      <dgm:prSet presAssocID="{9F1CD18A-1F2B-47B7-983B-BD7C92021323}" presName="accentRepeatNode" presStyleLbl="solidFgAcc1" presStyleIdx="0" presStyleCnt="3"/>
      <dgm:spPr/>
    </dgm:pt>
    <dgm:pt modelId="{966A0ABB-B464-438B-829F-35A94FED4C67}" type="pres">
      <dgm:prSet presAssocID="{783FAC18-3709-41C8-BE9C-C6950C95FA13}" presName="text_2" presStyleLbl="node1" presStyleIdx="1" presStyleCnt="3">
        <dgm:presLayoutVars>
          <dgm:bulletEnabled val="1"/>
        </dgm:presLayoutVars>
      </dgm:prSet>
      <dgm:spPr/>
    </dgm:pt>
    <dgm:pt modelId="{4E0687EB-0A2D-4DE2-8F41-631783C547E4}" type="pres">
      <dgm:prSet presAssocID="{783FAC18-3709-41C8-BE9C-C6950C95FA13}" presName="accent_2" presStyleCnt="0"/>
      <dgm:spPr/>
    </dgm:pt>
    <dgm:pt modelId="{890B1A1D-0A05-4A1F-BBDE-983384416F9A}" type="pres">
      <dgm:prSet presAssocID="{783FAC18-3709-41C8-BE9C-C6950C95FA13}" presName="accentRepeatNode" presStyleLbl="solidFgAcc1" presStyleIdx="1" presStyleCnt="3"/>
      <dgm:spPr/>
    </dgm:pt>
    <dgm:pt modelId="{8CB03773-269B-40A6-9A5A-1CF244101399}" type="pres">
      <dgm:prSet presAssocID="{433616CC-C5AC-314B-BE0F-0B2C221700B4}" presName="text_3" presStyleLbl="node1" presStyleIdx="2" presStyleCnt="3">
        <dgm:presLayoutVars>
          <dgm:bulletEnabled val="1"/>
        </dgm:presLayoutVars>
      </dgm:prSet>
      <dgm:spPr/>
    </dgm:pt>
    <dgm:pt modelId="{B3ADC1CB-7A1E-40CB-91DE-BBD5A83ECE06}" type="pres">
      <dgm:prSet presAssocID="{433616CC-C5AC-314B-BE0F-0B2C221700B4}" presName="accent_3" presStyleCnt="0"/>
      <dgm:spPr/>
    </dgm:pt>
    <dgm:pt modelId="{6BC302BE-B4DD-C940-9A5B-779DB2BB2EAD}" type="pres">
      <dgm:prSet presAssocID="{433616CC-C5AC-314B-BE0F-0B2C221700B4}" presName="accentRepeatNode" presStyleLbl="solidFgAcc1" presStyleIdx="2" presStyleCnt="3"/>
      <dgm:spPr/>
    </dgm:pt>
  </dgm:ptLst>
  <dgm:cxnLst>
    <dgm:cxn modelId="{C50E513F-9191-4364-B815-16356C7C15A8}" srcId="{C38A72E7-3F0E-44B6-9E3C-A602089E348C}" destId="{9F1CD18A-1F2B-47B7-983B-BD7C92021323}" srcOrd="0" destOrd="0" parTransId="{1567A6D4-9153-44A5-B6B4-20DBACCAA65C}" sibTransId="{EAF3F0CB-9913-4C8F-9F99-95E618222A45}"/>
    <dgm:cxn modelId="{C01EE550-5D14-47CC-8A21-63F83A42850E}" type="presOf" srcId="{EAF3F0CB-9913-4C8F-9F99-95E618222A45}" destId="{014F9851-795D-49A4-BCC8-51E62FFFA319}" srcOrd="0" destOrd="0" presId="urn:microsoft.com/office/officeart/2008/layout/VerticalCurvedList"/>
    <dgm:cxn modelId="{62F3187E-5E8C-6748-914C-ABEF2675A7BF}" srcId="{C38A72E7-3F0E-44B6-9E3C-A602089E348C}" destId="{433616CC-C5AC-314B-BE0F-0B2C221700B4}" srcOrd="2" destOrd="0" parTransId="{CC7B6EFC-5BAC-C94A-A975-40060144A15B}" sibTransId="{0D208822-25AD-1942-B2AE-375961C3C62F}"/>
    <dgm:cxn modelId="{75497893-E6B6-4499-8163-C17EED227643}" srcId="{C38A72E7-3F0E-44B6-9E3C-A602089E348C}" destId="{783FAC18-3709-41C8-BE9C-C6950C95FA13}" srcOrd="1" destOrd="0" parTransId="{B1DD0ED6-1FCE-4A77-99A5-82A0743E5BE3}" sibTransId="{E91DEEAF-1E5F-40D9-A3E2-78B1A2D68EF3}"/>
    <dgm:cxn modelId="{8F8298A7-6B56-4956-A6BA-F425F377F15A}" type="presOf" srcId="{783FAC18-3709-41C8-BE9C-C6950C95FA13}" destId="{966A0ABB-B464-438B-829F-35A94FED4C67}" srcOrd="0" destOrd="0" presId="urn:microsoft.com/office/officeart/2008/layout/VerticalCurvedList"/>
    <dgm:cxn modelId="{A2A57CB2-2500-6048-8078-C6EEBE5C5AA3}" type="presOf" srcId="{C38A72E7-3F0E-44B6-9E3C-A602089E348C}" destId="{7BD7E88F-16B2-4BD3-9F8F-C5FE166405CF}" srcOrd="0" destOrd="0" presId="urn:microsoft.com/office/officeart/2008/layout/VerticalCurvedList"/>
    <dgm:cxn modelId="{E41367E7-3ECA-4EAD-9D21-0509A5CC851B}" type="presOf" srcId="{9F1CD18A-1F2B-47B7-983B-BD7C92021323}" destId="{423C38E3-C25E-4122-B0C7-F7205EB0E1AE}" srcOrd="0" destOrd="0" presId="urn:microsoft.com/office/officeart/2008/layout/VerticalCurvedList"/>
    <dgm:cxn modelId="{7257C5EF-F368-4705-8E7D-D10D9FA43241}" type="presOf" srcId="{433616CC-C5AC-314B-BE0F-0B2C221700B4}" destId="{8CB03773-269B-40A6-9A5A-1CF244101399}" srcOrd="0" destOrd="0" presId="urn:microsoft.com/office/officeart/2008/layout/VerticalCurvedList"/>
    <dgm:cxn modelId="{64906010-11A6-F144-83D8-FAD136D0F5D0}" type="presParOf" srcId="{7BD7E88F-16B2-4BD3-9F8F-C5FE166405CF}" destId="{49F2FFFB-0D9B-47A7-9ABB-6882C22B46D6}" srcOrd="0" destOrd="0" presId="urn:microsoft.com/office/officeart/2008/layout/VerticalCurvedList"/>
    <dgm:cxn modelId="{E6B34072-4187-044A-A02D-FF8E57E210EE}" type="presParOf" srcId="{49F2FFFB-0D9B-47A7-9ABB-6882C22B46D6}" destId="{38791DA6-E0FC-49F6-8FAE-32BA544DAE56}" srcOrd="0" destOrd="0" presId="urn:microsoft.com/office/officeart/2008/layout/VerticalCurvedList"/>
    <dgm:cxn modelId="{8C838B81-2B05-8747-BB1A-ADC0B8AE66F2}" type="presParOf" srcId="{38791DA6-E0FC-49F6-8FAE-32BA544DAE56}" destId="{758026C5-94DC-4DA2-A279-34D7D0C1F2D0}" srcOrd="0" destOrd="0" presId="urn:microsoft.com/office/officeart/2008/layout/VerticalCurvedList"/>
    <dgm:cxn modelId="{C26865B8-9D1E-2042-86EC-46D6AA8A3C5C}" type="presParOf" srcId="{38791DA6-E0FC-49F6-8FAE-32BA544DAE56}" destId="{014F9851-795D-49A4-BCC8-51E62FFFA319}" srcOrd="1" destOrd="0" presId="urn:microsoft.com/office/officeart/2008/layout/VerticalCurvedList"/>
    <dgm:cxn modelId="{55CC723E-22F5-7547-BCD6-994B2043D4D7}" type="presParOf" srcId="{38791DA6-E0FC-49F6-8FAE-32BA544DAE56}" destId="{5DEDF7C5-BCC7-4538-B0F1-EE4F7950BAD5}" srcOrd="2" destOrd="0" presId="urn:microsoft.com/office/officeart/2008/layout/VerticalCurvedList"/>
    <dgm:cxn modelId="{665CB327-1804-4743-8D0E-62660D5D849E}" type="presParOf" srcId="{38791DA6-E0FC-49F6-8FAE-32BA544DAE56}" destId="{0CDCCDE5-6CFD-42C1-8F7A-440ADA55908D}" srcOrd="3" destOrd="0" presId="urn:microsoft.com/office/officeart/2008/layout/VerticalCurvedList"/>
    <dgm:cxn modelId="{26024624-9ADA-47A2-9CEA-68193F31D7D3}" type="presParOf" srcId="{49F2FFFB-0D9B-47A7-9ABB-6882C22B46D6}" destId="{423C38E3-C25E-4122-B0C7-F7205EB0E1AE}" srcOrd="1" destOrd="0" presId="urn:microsoft.com/office/officeart/2008/layout/VerticalCurvedList"/>
    <dgm:cxn modelId="{F633CF57-5305-4607-B409-8DBA6852FFEE}" type="presParOf" srcId="{49F2FFFB-0D9B-47A7-9ABB-6882C22B46D6}" destId="{484B1263-1FB2-4A7F-86AD-DC55B9B34E0D}" srcOrd="2" destOrd="0" presId="urn:microsoft.com/office/officeart/2008/layout/VerticalCurvedList"/>
    <dgm:cxn modelId="{B9285686-ABF1-49B3-9A52-1B128CD80DE5}" type="presParOf" srcId="{484B1263-1FB2-4A7F-86AD-DC55B9B34E0D}" destId="{ED47B732-0DAE-4C19-9F83-9966555EAFCE}" srcOrd="0" destOrd="0" presId="urn:microsoft.com/office/officeart/2008/layout/VerticalCurvedList"/>
    <dgm:cxn modelId="{6BF711D6-3FE6-4E09-982D-F8B430756F5B}" type="presParOf" srcId="{49F2FFFB-0D9B-47A7-9ABB-6882C22B46D6}" destId="{966A0ABB-B464-438B-829F-35A94FED4C67}" srcOrd="3" destOrd="0" presId="urn:microsoft.com/office/officeart/2008/layout/VerticalCurvedList"/>
    <dgm:cxn modelId="{39ADE555-3160-487A-AB6E-28892700E42E}" type="presParOf" srcId="{49F2FFFB-0D9B-47A7-9ABB-6882C22B46D6}" destId="{4E0687EB-0A2D-4DE2-8F41-631783C547E4}" srcOrd="4" destOrd="0" presId="urn:microsoft.com/office/officeart/2008/layout/VerticalCurvedList"/>
    <dgm:cxn modelId="{F25C4D37-454B-4486-BE98-8C6FA320ED3A}" type="presParOf" srcId="{4E0687EB-0A2D-4DE2-8F41-631783C547E4}" destId="{890B1A1D-0A05-4A1F-BBDE-983384416F9A}" srcOrd="0" destOrd="0" presId="urn:microsoft.com/office/officeart/2008/layout/VerticalCurvedList"/>
    <dgm:cxn modelId="{DF352916-6ABC-4075-A478-278D1A277A51}" type="presParOf" srcId="{49F2FFFB-0D9B-47A7-9ABB-6882C22B46D6}" destId="{8CB03773-269B-40A6-9A5A-1CF244101399}" srcOrd="5" destOrd="0" presId="urn:microsoft.com/office/officeart/2008/layout/VerticalCurvedList"/>
    <dgm:cxn modelId="{CC78810C-4A94-4552-8F30-DA345B243C81}" type="presParOf" srcId="{49F2FFFB-0D9B-47A7-9ABB-6882C22B46D6}" destId="{B3ADC1CB-7A1E-40CB-91DE-BBD5A83ECE06}" srcOrd="6" destOrd="0" presId="urn:microsoft.com/office/officeart/2008/layout/VerticalCurvedList"/>
    <dgm:cxn modelId="{CD9830B9-5C1A-4034-8A17-156A183F9E52}" type="presParOf" srcId="{B3ADC1CB-7A1E-40CB-91DE-BBD5A83ECE06}" destId="{6BC302BE-B4DD-C940-9A5B-779DB2BB2E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AEADF-955F-4FCC-905C-AF198CB9E61B}"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ru-RU"/>
        </a:p>
      </dgm:t>
    </dgm:pt>
    <dgm:pt modelId="{70D090D4-3E4F-4EF4-9FA4-06FE9FE47BA2}">
      <dgm:prSet phldrT="[Текст]" custT="1"/>
      <dgm:spPr/>
      <dgm:t>
        <a:bodyPr/>
        <a:lstStyle/>
        <a:p>
          <a:r>
            <a:rPr lang="ru-RU" sz="2000" dirty="0"/>
            <a:t>Доходный подход</a:t>
          </a:r>
        </a:p>
      </dgm:t>
    </dgm:pt>
    <dgm:pt modelId="{AE7016FC-687B-4770-B099-34BE4CB3FD49}" type="parTrans" cxnId="{61B5CB84-713A-40F8-85B2-F981FF76652C}">
      <dgm:prSet/>
      <dgm:spPr/>
      <dgm:t>
        <a:bodyPr/>
        <a:lstStyle/>
        <a:p>
          <a:endParaRPr lang="ru-RU"/>
        </a:p>
      </dgm:t>
    </dgm:pt>
    <dgm:pt modelId="{1F47195D-92D3-4857-A56F-BFA7691F67F9}" type="sibTrans" cxnId="{61B5CB84-713A-40F8-85B2-F981FF76652C}">
      <dgm:prSet/>
      <dgm:spPr/>
      <dgm:t>
        <a:bodyPr/>
        <a:lstStyle/>
        <a:p>
          <a:endParaRPr lang="ru-RU"/>
        </a:p>
      </dgm:t>
    </dgm:pt>
    <dgm:pt modelId="{43418B85-3C4B-4540-9479-BB6B309B3E80}">
      <dgm:prSet phldrT="[Текст]" custT="1"/>
      <dgm:spPr/>
      <dgm:t>
        <a:bodyPr/>
        <a:lstStyle/>
        <a:p>
          <a:r>
            <a:rPr lang="ru-RU" sz="2000" dirty="0"/>
            <a:t>Затратный подход</a:t>
          </a:r>
        </a:p>
      </dgm:t>
    </dgm:pt>
    <dgm:pt modelId="{4E9ABB3C-467A-404D-B1D2-317635914A37}" type="parTrans" cxnId="{F72E9491-2B24-44FF-8F7F-32B728078110}">
      <dgm:prSet/>
      <dgm:spPr/>
      <dgm:t>
        <a:bodyPr/>
        <a:lstStyle/>
        <a:p>
          <a:endParaRPr lang="ru-RU"/>
        </a:p>
      </dgm:t>
    </dgm:pt>
    <dgm:pt modelId="{AD861905-1E38-4A0C-8F0D-62FAE754A961}" type="sibTrans" cxnId="{F72E9491-2B24-44FF-8F7F-32B728078110}">
      <dgm:prSet/>
      <dgm:spPr/>
      <dgm:t>
        <a:bodyPr/>
        <a:lstStyle/>
        <a:p>
          <a:endParaRPr lang="ru-RU"/>
        </a:p>
      </dgm:t>
    </dgm:pt>
    <dgm:pt modelId="{2E4B3B54-2277-418A-97A3-A08D918BD22D}">
      <dgm:prSet phldrT="[Текст]" custT="1"/>
      <dgm:spPr/>
      <dgm:t>
        <a:bodyPr/>
        <a:lstStyle/>
        <a:p>
          <a:r>
            <a:rPr lang="ru-RU" sz="2000" dirty="0"/>
            <a:t>Сравнительный подход</a:t>
          </a:r>
        </a:p>
      </dgm:t>
    </dgm:pt>
    <dgm:pt modelId="{AEA29911-AFA6-4F25-B611-EB09036F7B0E}" type="parTrans" cxnId="{3C37DB60-267A-4259-9AC7-1C7258449DE4}">
      <dgm:prSet/>
      <dgm:spPr/>
      <dgm:t>
        <a:bodyPr/>
        <a:lstStyle/>
        <a:p>
          <a:endParaRPr lang="ru-RU"/>
        </a:p>
      </dgm:t>
    </dgm:pt>
    <dgm:pt modelId="{19B8AA0D-3E56-4D12-9D00-964AE5C83C88}" type="sibTrans" cxnId="{3C37DB60-267A-4259-9AC7-1C7258449DE4}">
      <dgm:prSet/>
      <dgm:spPr/>
      <dgm:t>
        <a:bodyPr/>
        <a:lstStyle/>
        <a:p>
          <a:endParaRPr lang="ru-RU"/>
        </a:p>
      </dgm:t>
    </dgm:pt>
    <dgm:pt modelId="{C46FB28F-14C0-48A9-8095-462402A85A49}">
      <dgm:prSet custT="1"/>
      <dgm:spPr/>
      <dgm:t>
        <a:bodyPr/>
        <a:lstStyle/>
        <a:p>
          <a:r>
            <a:rPr lang="ru-RU" sz="1600" dirty="0"/>
            <a:t>Оценка объекта с точки зрения возможности получения дохода от его использования в будущем</a:t>
          </a:r>
        </a:p>
      </dgm:t>
    </dgm:pt>
    <dgm:pt modelId="{2045C845-0324-4030-AB1D-DA95B3B6768C}" type="parTrans" cxnId="{C727C7DD-B274-47AA-8901-528CF28F9D4D}">
      <dgm:prSet/>
      <dgm:spPr/>
      <dgm:t>
        <a:bodyPr/>
        <a:lstStyle/>
        <a:p>
          <a:endParaRPr lang="ru-RU"/>
        </a:p>
      </dgm:t>
    </dgm:pt>
    <dgm:pt modelId="{E7A1EDF1-FECD-44E8-A868-C5CE30A1D619}" type="sibTrans" cxnId="{C727C7DD-B274-47AA-8901-528CF28F9D4D}">
      <dgm:prSet/>
      <dgm:spPr/>
      <dgm:t>
        <a:bodyPr/>
        <a:lstStyle/>
        <a:p>
          <a:endParaRPr lang="ru-RU"/>
        </a:p>
      </dgm:t>
    </dgm:pt>
    <dgm:pt modelId="{D384CB06-FB5A-451D-AAB9-05FC7D05EB03}">
      <dgm:prSet custT="1"/>
      <dgm:spPr/>
      <dgm:t>
        <a:bodyPr/>
        <a:lstStyle/>
        <a:p>
          <a:r>
            <a:rPr lang="ru-RU" sz="1600" dirty="0"/>
            <a:t>Оценка объекта с точки зрения стоимости аналогичных объектов оценки</a:t>
          </a:r>
        </a:p>
      </dgm:t>
    </dgm:pt>
    <dgm:pt modelId="{D78326DF-000B-492E-AC24-4FE3B183A015}" type="parTrans" cxnId="{09E8D983-C55F-4938-87F0-75E22ABE9B16}">
      <dgm:prSet/>
      <dgm:spPr/>
      <dgm:t>
        <a:bodyPr/>
        <a:lstStyle/>
        <a:p>
          <a:endParaRPr lang="ru-RU"/>
        </a:p>
      </dgm:t>
    </dgm:pt>
    <dgm:pt modelId="{F2F82178-511F-4884-8719-6DD922794A1A}" type="sibTrans" cxnId="{09E8D983-C55F-4938-87F0-75E22ABE9B16}">
      <dgm:prSet/>
      <dgm:spPr/>
      <dgm:t>
        <a:bodyPr/>
        <a:lstStyle/>
        <a:p>
          <a:endParaRPr lang="ru-RU"/>
        </a:p>
      </dgm:t>
    </dgm:pt>
    <dgm:pt modelId="{8603497C-0975-4441-93AC-D7DE038F7C24}">
      <dgm:prSet custT="1"/>
      <dgm:spPr/>
      <dgm:t>
        <a:bodyPr/>
        <a:lstStyle/>
        <a:p>
          <a:r>
            <a:rPr lang="ru-RU" sz="1600" dirty="0"/>
            <a:t>Оценка объекта с точки зрения затрат на создание идентичного или аналогичного объекта</a:t>
          </a:r>
        </a:p>
      </dgm:t>
    </dgm:pt>
    <dgm:pt modelId="{9C762EED-AF5A-4DFF-B140-BB056E93D15D}" type="parTrans" cxnId="{832C434A-67B0-46A7-812B-8233A934F99A}">
      <dgm:prSet/>
      <dgm:spPr/>
      <dgm:t>
        <a:bodyPr/>
        <a:lstStyle/>
        <a:p>
          <a:endParaRPr lang="ru-RU"/>
        </a:p>
      </dgm:t>
    </dgm:pt>
    <dgm:pt modelId="{371963B7-34E8-466A-B5BC-683EF35CAAF8}" type="sibTrans" cxnId="{832C434A-67B0-46A7-812B-8233A934F99A}">
      <dgm:prSet/>
      <dgm:spPr/>
      <dgm:t>
        <a:bodyPr/>
        <a:lstStyle/>
        <a:p>
          <a:endParaRPr lang="ru-RU"/>
        </a:p>
      </dgm:t>
    </dgm:pt>
    <dgm:pt modelId="{5BA4D25A-1B9A-42D8-8BA0-9CFD5C3E1967}" type="pres">
      <dgm:prSet presAssocID="{647AEADF-955F-4FCC-905C-AF198CB9E61B}" presName="linear" presStyleCnt="0">
        <dgm:presLayoutVars>
          <dgm:dir/>
          <dgm:animLvl val="lvl"/>
          <dgm:resizeHandles val="exact"/>
        </dgm:presLayoutVars>
      </dgm:prSet>
      <dgm:spPr/>
    </dgm:pt>
    <dgm:pt modelId="{9BFF3434-79F6-4202-AFC9-C3F40DA07654}" type="pres">
      <dgm:prSet presAssocID="{70D090D4-3E4F-4EF4-9FA4-06FE9FE47BA2}" presName="parentLin" presStyleCnt="0"/>
      <dgm:spPr/>
    </dgm:pt>
    <dgm:pt modelId="{B01D33B9-DF79-4D95-8554-1457F8318045}" type="pres">
      <dgm:prSet presAssocID="{70D090D4-3E4F-4EF4-9FA4-06FE9FE47BA2}" presName="parentLeftMargin" presStyleLbl="node1" presStyleIdx="0" presStyleCnt="3"/>
      <dgm:spPr/>
    </dgm:pt>
    <dgm:pt modelId="{8F7E5C60-372F-4BCD-8609-40DF0D928FEC}" type="pres">
      <dgm:prSet presAssocID="{70D090D4-3E4F-4EF4-9FA4-06FE9FE47BA2}" presName="parentText" presStyleLbl="node1" presStyleIdx="0" presStyleCnt="3">
        <dgm:presLayoutVars>
          <dgm:chMax val="0"/>
          <dgm:bulletEnabled val="1"/>
        </dgm:presLayoutVars>
      </dgm:prSet>
      <dgm:spPr/>
    </dgm:pt>
    <dgm:pt modelId="{9BD1410E-B685-4CDB-828D-A330EBB1B387}" type="pres">
      <dgm:prSet presAssocID="{70D090D4-3E4F-4EF4-9FA4-06FE9FE47BA2}" presName="negativeSpace" presStyleCnt="0"/>
      <dgm:spPr/>
    </dgm:pt>
    <dgm:pt modelId="{06F25AC1-54BB-422E-9707-BF362DB4DBA0}" type="pres">
      <dgm:prSet presAssocID="{70D090D4-3E4F-4EF4-9FA4-06FE9FE47BA2}" presName="childText" presStyleLbl="conFgAcc1" presStyleIdx="0" presStyleCnt="3" custLinFactNeighborY="18325">
        <dgm:presLayoutVars>
          <dgm:bulletEnabled val="1"/>
        </dgm:presLayoutVars>
      </dgm:prSet>
      <dgm:spPr/>
    </dgm:pt>
    <dgm:pt modelId="{7DD26660-C054-4592-AFCB-25CE4D966E75}" type="pres">
      <dgm:prSet presAssocID="{1F47195D-92D3-4857-A56F-BFA7691F67F9}" presName="spaceBetweenRectangles" presStyleCnt="0"/>
      <dgm:spPr/>
    </dgm:pt>
    <dgm:pt modelId="{01AB2BF0-5F04-4F78-96B9-942E4583431B}" type="pres">
      <dgm:prSet presAssocID="{2E4B3B54-2277-418A-97A3-A08D918BD22D}" presName="parentLin" presStyleCnt="0"/>
      <dgm:spPr/>
    </dgm:pt>
    <dgm:pt modelId="{FA717E36-EBBA-4803-98D5-92EA3F05C7C2}" type="pres">
      <dgm:prSet presAssocID="{2E4B3B54-2277-418A-97A3-A08D918BD22D}" presName="parentLeftMargin" presStyleLbl="node1" presStyleIdx="0" presStyleCnt="3"/>
      <dgm:spPr/>
    </dgm:pt>
    <dgm:pt modelId="{39C8D24A-8F01-4D9B-8351-7DDBDC9D2F87}" type="pres">
      <dgm:prSet presAssocID="{2E4B3B54-2277-418A-97A3-A08D918BD22D}" presName="parentText" presStyleLbl="node1" presStyleIdx="1" presStyleCnt="3">
        <dgm:presLayoutVars>
          <dgm:chMax val="0"/>
          <dgm:bulletEnabled val="1"/>
        </dgm:presLayoutVars>
      </dgm:prSet>
      <dgm:spPr/>
    </dgm:pt>
    <dgm:pt modelId="{C4EE19E5-08CB-4AC6-8F10-A7913CC42306}" type="pres">
      <dgm:prSet presAssocID="{2E4B3B54-2277-418A-97A3-A08D918BD22D}" presName="negativeSpace" presStyleCnt="0"/>
      <dgm:spPr/>
    </dgm:pt>
    <dgm:pt modelId="{DF16525A-C56B-4939-8F48-0FB67C98E522}" type="pres">
      <dgm:prSet presAssocID="{2E4B3B54-2277-418A-97A3-A08D918BD22D}" presName="childText" presStyleLbl="conFgAcc1" presStyleIdx="1" presStyleCnt="3">
        <dgm:presLayoutVars>
          <dgm:bulletEnabled val="1"/>
        </dgm:presLayoutVars>
      </dgm:prSet>
      <dgm:spPr/>
    </dgm:pt>
    <dgm:pt modelId="{6E4E1611-8192-42D9-8C92-41C26ECF88A5}" type="pres">
      <dgm:prSet presAssocID="{19B8AA0D-3E56-4D12-9D00-964AE5C83C88}" presName="spaceBetweenRectangles" presStyleCnt="0"/>
      <dgm:spPr/>
    </dgm:pt>
    <dgm:pt modelId="{A518671A-E72A-42BD-BDBC-4B6C6B94FFBD}" type="pres">
      <dgm:prSet presAssocID="{43418B85-3C4B-4540-9479-BB6B309B3E80}" presName="parentLin" presStyleCnt="0"/>
      <dgm:spPr/>
    </dgm:pt>
    <dgm:pt modelId="{E55DE122-646A-4ACE-8C53-CC94BBD3691B}" type="pres">
      <dgm:prSet presAssocID="{43418B85-3C4B-4540-9479-BB6B309B3E80}" presName="parentLeftMargin" presStyleLbl="node1" presStyleIdx="1" presStyleCnt="3"/>
      <dgm:spPr/>
    </dgm:pt>
    <dgm:pt modelId="{CCED9E26-FCD2-4C35-9F74-707EEC58CF06}" type="pres">
      <dgm:prSet presAssocID="{43418B85-3C4B-4540-9479-BB6B309B3E80}" presName="parentText" presStyleLbl="node1" presStyleIdx="2" presStyleCnt="3">
        <dgm:presLayoutVars>
          <dgm:chMax val="0"/>
          <dgm:bulletEnabled val="1"/>
        </dgm:presLayoutVars>
      </dgm:prSet>
      <dgm:spPr/>
    </dgm:pt>
    <dgm:pt modelId="{41774BA6-9DC5-4961-BAB4-6291D7B55595}" type="pres">
      <dgm:prSet presAssocID="{43418B85-3C4B-4540-9479-BB6B309B3E80}" presName="negativeSpace" presStyleCnt="0"/>
      <dgm:spPr/>
    </dgm:pt>
    <dgm:pt modelId="{94477EB8-E308-4DF9-B196-68C9709D19C8}" type="pres">
      <dgm:prSet presAssocID="{43418B85-3C4B-4540-9479-BB6B309B3E80}" presName="childText" presStyleLbl="conFgAcc1" presStyleIdx="2" presStyleCnt="3">
        <dgm:presLayoutVars>
          <dgm:bulletEnabled val="1"/>
        </dgm:presLayoutVars>
      </dgm:prSet>
      <dgm:spPr/>
    </dgm:pt>
  </dgm:ptLst>
  <dgm:cxnLst>
    <dgm:cxn modelId="{43E92206-9AE2-4D21-9938-C59BF9E5576E}" type="presOf" srcId="{43418B85-3C4B-4540-9479-BB6B309B3E80}" destId="{CCED9E26-FCD2-4C35-9F74-707EEC58CF06}" srcOrd="1" destOrd="0" presId="urn:microsoft.com/office/officeart/2005/8/layout/list1"/>
    <dgm:cxn modelId="{ABE0C817-952C-4EED-BE55-1B8E6A6A1CCD}" type="presOf" srcId="{8603497C-0975-4441-93AC-D7DE038F7C24}" destId="{94477EB8-E308-4DF9-B196-68C9709D19C8}" srcOrd="0" destOrd="0" presId="urn:microsoft.com/office/officeart/2005/8/layout/list1"/>
    <dgm:cxn modelId="{04BF7C1F-68EA-4487-8BF7-F65FABABCE86}" type="presOf" srcId="{C46FB28F-14C0-48A9-8095-462402A85A49}" destId="{06F25AC1-54BB-422E-9707-BF362DB4DBA0}" srcOrd="0" destOrd="0" presId="urn:microsoft.com/office/officeart/2005/8/layout/list1"/>
    <dgm:cxn modelId="{3C37DB60-267A-4259-9AC7-1C7258449DE4}" srcId="{647AEADF-955F-4FCC-905C-AF198CB9E61B}" destId="{2E4B3B54-2277-418A-97A3-A08D918BD22D}" srcOrd="1" destOrd="0" parTransId="{AEA29911-AFA6-4F25-B611-EB09036F7B0E}" sibTransId="{19B8AA0D-3E56-4D12-9D00-964AE5C83C88}"/>
    <dgm:cxn modelId="{7E7D5245-BB8B-4D3E-8277-62E000C06389}" type="presOf" srcId="{2E4B3B54-2277-418A-97A3-A08D918BD22D}" destId="{FA717E36-EBBA-4803-98D5-92EA3F05C7C2}" srcOrd="0" destOrd="0" presId="urn:microsoft.com/office/officeart/2005/8/layout/list1"/>
    <dgm:cxn modelId="{832C434A-67B0-46A7-812B-8233A934F99A}" srcId="{43418B85-3C4B-4540-9479-BB6B309B3E80}" destId="{8603497C-0975-4441-93AC-D7DE038F7C24}" srcOrd="0" destOrd="0" parTransId="{9C762EED-AF5A-4DFF-B140-BB056E93D15D}" sibTransId="{371963B7-34E8-466A-B5BC-683EF35CAAF8}"/>
    <dgm:cxn modelId="{562BB47C-C74A-49D8-8F91-C0C9E99FD588}" type="presOf" srcId="{2E4B3B54-2277-418A-97A3-A08D918BD22D}" destId="{39C8D24A-8F01-4D9B-8351-7DDBDC9D2F87}" srcOrd="1" destOrd="0" presId="urn:microsoft.com/office/officeart/2005/8/layout/list1"/>
    <dgm:cxn modelId="{09E8D983-C55F-4938-87F0-75E22ABE9B16}" srcId="{2E4B3B54-2277-418A-97A3-A08D918BD22D}" destId="{D384CB06-FB5A-451D-AAB9-05FC7D05EB03}" srcOrd="0" destOrd="0" parTransId="{D78326DF-000B-492E-AC24-4FE3B183A015}" sibTransId="{F2F82178-511F-4884-8719-6DD922794A1A}"/>
    <dgm:cxn modelId="{61B5CB84-713A-40F8-85B2-F981FF76652C}" srcId="{647AEADF-955F-4FCC-905C-AF198CB9E61B}" destId="{70D090D4-3E4F-4EF4-9FA4-06FE9FE47BA2}" srcOrd="0" destOrd="0" parTransId="{AE7016FC-687B-4770-B099-34BE4CB3FD49}" sibTransId="{1F47195D-92D3-4857-A56F-BFA7691F67F9}"/>
    <dgm:cxn modelId="{F72E9491-2B24-44FF-8F7F-32B728078110}" srcId="{647AEADF-955F-4FCC-905C-AF198CB9E61B}" destId="{43418B85-3C4B-4540-9479-BB6B309B3E80}" srcOrd="2" destOrd="0" parTransId="{4E9ABB3C-467A-404D-B1D2-317635914A37}" sibTransId="{AD861905-1E38-4A0C-8F0D-62FAE754A961}"/>
    <dgm:cxn modelId="{9E6EF397-B2A2-4952-AA55-C53409EDFB7C}" type="presOf" srcId="{70D090D4-3E4F-4EF4-9FA4-06FE9FE47BA2}" destId="{8F7E5C60-372F-4BCD-8609-40DF0D928FEC}" srcOrd="1" destOrd="0" presId="urn:microsoft.com/office/officeart/2005/8/layout/list1"/>
    <dgm:cxn modelId="{FBC604A3-84FC-4DB8-8CEA-520A63384B08}" type="presOf" srcId="{70D090D4-3E4F-4EF4-9FA4-06FE9FE47BA2}" destId="{B01D33B9-DF79-4D95-8554-1457F8318045}" srcOrd="0" destOrd="0" presId="urn:microsoft.com/office/officeart/2005/8/layout/list1"/>
    <dgm:cxn modelId="{4EE2E5AE-BF30-4690-ABBA-EC59419D491A}" type="presOf" srcId="{43418B85-3C4B-4540-9479-BB6B309B3E80}" destId="{E55DE122-646A-4ACE-8C53-CC94BBD3691B}" srcOrd="0" destOrd="0" presId="urn:microsoft.com/office/officeart/2005/8/layout/list1"/>
    <dgm:cxn modelId="{A5AB56D1-6C91-47AC-A655-061E4F2A6A72}" type="presOf" srcId="{D384CB06-FB5A-451D-AAB9-05FC7D05EB03}" destId="{DF16525A-C56B-4939-8F48-0FB67C98E522}" srcOrd="0" destOrd="0" presId="urn:microsoft.com/office/officeart/2005/8/layout/list1"/>
    <dgm:cxn modelId="{C727C7DD-B274-47AA-8901-528CF28F9D4D}" srcId="{70D090D4-3E4F-4EF4-9FA4-06FE9FE47BA2}" destId="{C46FB28F-14C0-48A9-8095-462402A85A49}" srcOrd="0" destOrd="0" parTransId="{2045C845-0324-4030-AB1D-DA95B3B6768C}" sibTransId="{E7A1EDF1-FECD-44E8-A868-C5CE30A1D619}"/>
    <dgm:cxn modelId="{3353E8EC-DECE-4421-9837-C131026B49B5}" type="presOf" srcId="{647AEADF-955F-4FCC-905C-AF198CB9E61B}" destId="{5BA4D25A-1B9A-42D8-8BA0-9CFD5C3E1967}" srcOrd="0" destOrd="0" presId="urn:microsoft.com/office/officeart/2005/8/layout/list1"/>
    <dgm:cxn modelId="{256F8384-8D19-4FED-BCDE-6D5C5EB3DF52}" type="presParOf" srcId="{5BA4D25A-1B9A-42D8-8BA0-9CFD5C3E1967}" destId="{9BFF3434-79F6-4202-AFC9-C3F40DA07654}" srcOrd="0" destOrd="0" presId="urn:microsoft.com/office/officeart/2005/8/layout/list1"/>
    <dgm:cxn modelId="{A2628FAA-7FE7-4EBE-BD7E-128FEB46CA6E}" type="presParOf" srcId="{9BFF3434-79F6-4202-AFC9-C3F40DA07654}" destId="{B01D33B9-DF79-4D95-8554-1457F8318045}" srcOrd="0" destOrd="0" presId="urn:microsoft.com/office/officeart/2005/8/layout/list1"/>
    <dgm:cxn modelId="{2D592DE3-9E57-4028-8FE0-9BDCA6EFF454}" type="presParOf" srcId="{9BFF3434-79F6-4202-AFC9-C3F40DA07654}" destId="{8F7E5C60-372F-4BCD-8609-40DF0D928FEC}" srcOrd="1" destOrd="0" presId="urn:microsoft.com/office/officeart/2005/8/layout/list1"/>
    <dgm:cxn modelId="{98194819-BF15-46B7-9A18-FF158906DD41}" type="presParOf" srcId="{5BA4D25A-1B9A-42D8-8BA0-9CFD5C3E1967}" destId="{9BD1410E-B685-4CDB-828D-A330EBB1B387}" srcOrd="1" destOrd="0" presId="urn:microsoft.com/office/officeart/2005/8/layout/list1"/>
    <dgm:cxn modelId="{77066553-191F-4008-A3E3-868373B2B775}" type="presParOf" srcId="{5BA4D25A-1B9A-42D8-8BA0-9CFD5C3E1967}" destId="{06F25AC1-54BB-422E-9707-BF362DB4DBA0}" srcOrd="2" destOrd="0" presId="urn:microsoft.com/office/officeart/2005/8/layout/list1"/>
    <dgm:cxn modelId="{B937E591-5A33-4FA1-A4D0-88DFC6F2D597}" type="presParOf" srcId="{5BA4D25A-1B9A-42D8-8BA0-9CFD5C3E1967}" destId="{7DD26660-C054-4592-AFCB-25CE4D966E75}" srcOrd="3" destOrd="0" presId="urn:microsoft.com/office/officeart/2005/8/layout/list1"/>
    <dgm:cxn modelId="{37E0EB03-C487-4EAA-8494-4CA2EE62E246}" type="presParOf" srcId="{5BA4D25A-1B9A-42D8-8BA0-9CFD5C3E1967}" destId="{01AB2BF0-5F04-4F78-96B9-942E4583431B}" srcOrd="4" destOrd="0" presId="urn:microsoft.com/office/officeart/2005/8/layout/list1"/>
    <dgm:cxn modelId="{A00A5040-A1A5-4894-8D6C-D3D38A003B2A}" type="presParOf" srcId="{01AB2BF0-5F04-4F78-96B9-942E4583431B}" destId="{FA717E36-EBBA-4803-98D5-92EA3F05C7C2}" srcOrd="0" destOrd="0" presId="urn:microsoft.com/office/officeart/2005/8/layout/list1"/>
    <dgm:cxn modelId="{841BEE71-00F2-447F-BF80-170E0DE38734}" type="presParOf" srcId="{01AB2BF0-5F04-4F78-96B9-942E4583431B}" destId="{39C8D24A-8F01-4D9B-8351-7DDBDC9D2F87}" srcOrd="1" destOrd="0" presId="urn:microsoft.com/office/officeart/2005/8/layout/list1"/>
    <dgm:cxn modelId="{9BCE36AD-04DD-4FE0-AF16-7AF51C133F85}" type="presParOf" srcId="{5BA4D25A-1B9A-42D8-8BA0-9CFD5C3E1967}" destId="{C4EE19E5-08CB-4AC6-8F10-A7913CC42306}" srcOrd="5" destOrd="0" presId="urn:microsoft.com/office/officeart/2005/8/layout/list1"/>
    <dgm:cxn modelId="{43490439-8F17-40CD-A55F-9A106DA67F04}" type="presParOf" srcId="{5BA4D25A-1B9A-42D8-8BA0-9CFD5C3E1967}" destId="{DF16525A-C56B-4939-8F48-0FB67C98E522}" srcOrd="6" destOrd="0" presId="urn:microsoft.com/office/officeart/2005/8/layout/list1"/>
    <dgm:cxn modelId="{37D394A4-A5B4-47F9-9993-271A9BFDE1F1}" type="presParOf" srcId="{5BA4D25A-1B9A-42D8-8BA0-9CFD5C3E1967}" destId="{6E4E1611-8192-42D9-8C92-41C26ECF88A5}" srcOrd="7" destOrd="0" presId="urn:microsoft.com/office/officeart/2005/8/layout/list1"/>
    <dgm:cxn modelId="{077F7DB2-F9CD-4B8E-975F-01CD4DF1F955}" type="presParOf" srcId="{5BA4D25A-1B9A-42D8-8BA0-9CFD5C3E1967}" destId="{A518671A-E72A-42BD-BDBC-4B6C6B94FFBD}" srcOrd="8" destOrd="0" presId="urn:microsoft.com/office/officeart/2005/8/layout/list1"/>
    <dgm:cxn modelId="{25DE0391-55E1-4FF9-9C39-BFED1A2BA72A}" type="presParOf" srcId="{A518671A-E72A-42BD-BDBC-4B6C6B94FFBD}" destId="{E55DE122-646A-4ACE-8C53-CC94BBD3691B}" srcOrd="0" destOrd="0" presId="urn:microsoft.com/office/officeart/2005/8/layout/list1"/>
    <dgm:cxn modelId="{D0DF606A-0F5B-4C1D-86EB-44B98DFC04B5}" type="presParOf" srcId="{A518671A-E72A-42BD-BDBC-4B6C6B94FFBD}" destId="{CCED9E26-FCD2-4C35-9F74-707EEC58CF06}" srcOrd="1" destOrd="0" presId="urn:microsoft.com/office/officeart/2005/8/layout/list1"/>
    <dgm:cxn modelId="{FFEC1824-78ED-4994-8D76-3B8104F035AB}" type="presParOf" srcId="{5BA4D25A-1B9A-42D8-8BA0-9CFD5C3E1967}" destId="{41774BA6-9DC5-4961-BAB4-6291D7B55595}" srcOrd="9" destOrd="0" presId="urn:microsoft.com/office/officeart/2005/8/layout/list1"/>
    <dgm:cxn modelId="{7A011A5C-80A6-4107-9856-1AD65B7D36E8}" type="presParOf" srcId="{5BA4D25A-1B9A-42D8-8BA0-9CFD5C3E1967}" destId="{94477EB8-E308-4DF9-B196-68C9709D19C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F0CE7C-5751-CB40-ACE9-EBA7003D392F}" type="doc">
      <dgm:prSet loTypeId="urn:microsoft.com/office/officeart/2008/layout/VerticalCurvedList" loCatId="" qsTypeId="urn:microsoft.com/office/officeart/2005/8/quickstyle/simple3" qsCatId="simple" csTypeId="urn:microsoft.com/office/officeart/2005/8/colors/colorful4" csCatId="colorful" phldr="1"/>
      <dgm:spPr/>
      <dgm:t>
        <a:bodyPr/>
        <a:lstStyle/>
        <a:p>
          <a:endParaRPr lang="ru-RU"/>
        </a:p>
      </dgm:t>
    </dgm:pt>
    <dgm:pt modelId="{4E64F978-CBA9-404F-8677-A3FD2FC4A2A1}">
      <dgm:prSet phldrT="[Текст]"/>
      <dgm:spPr/>
      <dgm:t>
        <a:bodyPr/>
        <a:lstStyle/>
        <a:p>
          <a:r>
            <a:rPr lang="ru-RU" dirty="0"/>
            <a:t>Применение комплексных (гибридных) подходов</a:t>
          </a:r>
        </a:p>
      </dgm:t>
    </dgm:pt>
    <dgm:pt modelId="{18A8C41D-D6A4-7F4B-A68C-927470ECCC68}" type="parTrans" cxnId="{079BFD7C-CD83-4448-96B9-06B0B4662D94}">
      <dgm:prSet/>
      <dgm:spPr/>
      <dgm:t>
        <a:bodyPr/>
        <a:lstStyle/>
        <a:p>
          <a:endParaRPr lang="ru-RU"/>
        </a:p>
      </dgm:t>
    </dgm:pt>
    <dgm:pt modelId="{0DA20B2C-335A-4B4A-BC59-F106F70A79B8}" type="sibTrans" cxnId="{079BFD7C-CD83-4448-96B9-06B0B4662D94}">
      <dgm:prSet/>
      <dgm:spPr/>
      <dgm:t>
        <a:bodyPr/>
        <a:lstStyle/>
        <a:p>
          <a:endParaRPr lang="ru-RU"/>
        </a:p>
      </dgm:t>
    </dgm:pt>
    <dgm:pt modelId="{CAB27543-E3C9-0B4A-AF55-40D1B954270A}">
      <dgm:prSet phldrT="[Текст]"/>
      <dgm:spPr/>
      <dgm:t>
        <a:bodyPr/>
        <a:lstStyle/>
        <a:p>
          <a:r>
            <a:rPr lang="ru-RU" dirty="0"/>
            <a:t>Усиление доминирования метода освобождения от роялти</a:t>
          </a:r>
        </a:p>
      </dgm:t>
    </dgm:pt>
    <dgm:pt modelId="{EEBC0889-271B-414E-A53D-6D02AE8D8094}" type="parTrans" cxnId="{CFE108B5-6B83-0F42-A088-E7E3ACBAA33C}">
      <dgm:prSet/>
      <dgm:spPr/>
      <dgm:t>
        <a:bodyPr/>
        <a:lstStyle/>
        <a:p>
          <a:endParaRPr lang="ru-RU"/>
        </a:p>
      </dgm:t>
    </dgm:pt>
    <dgm:pt modelId="{A0A54C42-A487-6144-8AE7-921AB718E6A0}" type="sibTrans" cxnId="{CFE108B5-6B83-0F42-A088-E7E3ACBAA33C}">
      <dgm:prSet/>
      <dgm:spPr/>
      <dgm:t>
        <a:bodyPr/>
        <a:lstStyle/>
        <a:p>
          <a:endParaRPr lang="ru-RU"/>
        </a:p>
      </dgm:t>
    </dgm:pt>
    <dgm:pt modelId="{05674140-7AF5-AF43-BD0D-83B63CA527BF}">
      <dgm:prSet phldrT="[Текст]"/>
      <dgm:spPr/>
      <dgm:t>
        <a:bodyPr/>
        <a:lstStyle/>
        <a:p>
          <a:r>
            <a:rPr lang="ru-RU" dirty="0"/>
            <a:t>Постепенный отход о применения «простых» правил (25</a:t>
          </a:r>
          <a:r>
            <a:rPr lang="en-US" dirty="0"/>
            <a:t>%</a:t>
          </a:r>
          <a:r>
            <a:rPr lang="ru-RU" dirty="0"/>
            <a:t>**</a:t>
          </a:r>
          <a:r>
            <a:rPr lang="en-US" dirty="0"/>
            <a:t>)</a:t>
          </a:r>
          <a:endParaRPr lang="ru-RU" dirty="0"/>
        </a:p>
      </dgm:t>
    </dgm:pt>
    <dgm:pt modelId="{F14AE6BE-79F1-5A4F-B67B-582E755BA9AF}" type="parTrans" cxnId="{9E971CE3-527F-A746-BB42-7A218C80B76D}">
      <dgm:prSet/>
      <dgm:spPr/>
      <dgm:t>
        <a:bodyPr/>
        <a:lstStyle/>
        <a:p>
          <a:endParaRPr lang="ru-RU"/>
        </a:p>
      </dgm:t>
    </dgm:pt>
    <dgm:pt modelId="{EF1A81F6-BD22-F549-8312-3E18C9242B99}" type="sibTrans" cxnId="{9E971CE3-527F-A746-BB42-7A218C80B76D}">
      <dgm:prSet/>
      <dgm:spPr/>
      <dgm:t>
        <a:bodyPr/>
        <a:lstStyle/>
        <a:p>
          <a:endParaRPr lang="ru-RU"/>
        </a:p>
      </dgm:t>
    </dgm:pt>
    <dgm:pt modelId="{1EA6C658-7B4E-C445-AC28-7C6B905912AA}" type="pres">
      <dgm:prSet presAssocID="{75F0CE7C-5751-CB40-ACE9-EBA7003D392F}" presName="Name0" presStyleCnt="0">
        <dgm:presLayoutVars>
          <dgm:chMax val="7"/>
          <dgm:chPref val="7"/>
          <dgm:dir/>
        </dgm:presLayoutVars>
      </dgm:prSet>
      <dgm:spPr/>
    </dgm:pt>
    <dgm:pt modelId="{D926F9BC-05A6-7948-A78B-E189262852F4}" type="pres">
      <dgm:prSet presAssocID="{75F0CE7C-5751-CB40-ACE9-EBA7003D392F}" presName="Name1" presStyleCnt="0"/>
      <dgm:spPr/>
    </dgm:pt>
    <dgm:pt modelId="{6146EDF7-6374-B346-8BD8-39149082ED04}" type="pres">
      <dgm:prSet presAssocID="{75F0CE7C-5751-CB40-ACE9-EBA7003D392F}" presName="cycle" presStyleCnt="0"/>
      <dgm:spPr/>
    </dgm:pt>
    <dgm:pt modelId="{1F19A7C9-8C9E-C34C-AA16-1AE9A8E393B4}" type="pres">
      <dgm:prSet presAssocID="{75F0CE7C-5751-CB40-ACE9-EBA7003D392F}" presName="srcNode" presStyleLbl="node1" presStyleIdx="0" presStyleCnt="3"/>
      <dgm:spPr/>
    </dgm:pt>
    <dgm:pt modelId="{DAA3906C-16FF-7F47-91F2-434DE8EF9976}" type="pres">
      <dgm:prSet presAssocID="{75F0CE7C-5751-CB40-ACE9-EBA7003D392F}" presName="conn" presStyleLbl="parChTrans1D2" presStyleIdx="0" presStyleCnt="1"/>
      <dgm:spPr/>
    </dgm:pt>
    <dgm:pt modelId="{127F18D0-D29F-7D4B-A467-93ACB47F27A8}" type="pres">
      <dgm:prSet presAssocID="{75F0CE7C-5751-CB40-ACE9-EBA7003D392F}" presName="extraNode" presStyleLbl="node1" presStyleIdx="0" presStyleCnt="3"/>
      <dgm:spPr/>
    </dgm:pt>
    <dgm:pt modelId="{72065F6F-A44B-8E4E-BD94-2F8EF09DAADA}" type="pres">
      <dgm:prSet presAssocID="{75F0CE7C-5751-CB40-ACE9-EBA7003D392F}" presName="dstNode" presStyleLbl="node1" presStyleIdx="0" presStyleCnt="3"/>
      <dgm:spPr/>
    </dgm:pt>
    <dgm:pt modelId="{69431EF8-9EB3-9246-B462-74C50D785EA1}" type="pres">
      <dgm:prSet presAssocID="{4E64F978-CBA9-404F-8677-A3FD2FC4A2A1}" presName="text_1" presStyleLbl="node1" presStyleIdx="0" presStyleCnt="3">
        <dgm:presLayoutVars>
          <dgm:bulletEnabled val="1"/>
        </dgm:presLayoutVars>
      </dgm:prSet>
      <dgm:spPr/>
    </dgm:pt>
    <dgm:pt modelId="{1FEB8C5F-6007-7545-9F1B-C603F4119911}" type="pres">
      <dgm:prSet presAssocID="{4E64F978-CBA9-404F-8677-A3FD2FC4A2A1}" presName="accent_1" presStyleCnt="0"/>
      <dgm:spPr/>
    </dgm:pt>
    <dgm:pt modelId="{84AB5666-BA2E-8049-8787-2E7722BA5093}" type="pres">
      <dgm:prSet presAssocID="{4E64F978-CBA9-404F-8677-A3FD2FC4A2A1}" presName="accentRepeatNode" presStyleLbl="solidFgAcc1" presStyleIdx="0" presStyleCnt="3"/>
      <dgm:spPr/>
    </dgm:pt>
    <dgm:pt modelId="{2491E923-29F8-7F49-9B93-E6E03983F68D}" type="pres">
      <dgm:prSet presAssocID="{CAB27543-E3C9-0B4A-AF55-40D1B954270A}" presName="text_2" presStyleLbl="node1" presStyleIdx="1" presStyleCnt="3">
        <dgm:presLayoutVars>
          <dgm:bulletEnabled val="1"/>
        </dgm:presLayoutVars>
      </dgm:prSet>
      <dgm:spPr/>
    </dgm:pt>
    <dgm:pt modelId="{CB894AB1-7DFB-8C41-97BD-6659E7F6F463}" type="pres">
      <dgm:prSet presAssocID="{CAB27543-E3C9-0B4A-AF55-40D1B954270A}" presName="accent_2" presStyleCnt="0"/>
      <dgm:spPr/>
    </dgm:pt>
    <dgm:pt modelId="{351505FC-9CBC-6342-A67D-EB95CCD156A3}" type="pres">
      <dgm:prSet presAssocID="{CAB27543-E3C9-0B4A-AF55-40D1B954270A}" presName="accentRepeatNode" presStyleLbl="solidFgAcc1" presStyleIdx="1" presStyleCnt="3"/>
      <dgm:spPr/>
    </dgm:pt>
    <dgm:pt modelId="{5621A33B-8122-0B4A-942B-44E6FC4DF3AE}" type="pres">
      <dgm:prSet presAssocID="{05674140-7AF5-AF43-BD0D-83B63CA527BF}" presName="text_3" presStyleLbl="node1" presStyleIdx="2" presStyleCnt="3">
        <dgm:presLayoutVars>
          <dgm:bulletEnabled val="1"/>
        </dgm:presLayoutVars>
      </dgm:prSet>
      <dgm:spPr/>
    </dgm:pt>
    <dgm:pt modelId="{E8DD2E1C-2C38-BB42-92F5-AD5A2366ECAD}" type="pres">
      <dgm:prSet presAssocID="{05674140-7AF5-AF43-BD0D-83B63CA527BF}" presName="accent_3" presStyleCnt="0"/>
      <dgm:spPr/>
    </dgm:pt>
    <dgm:pt modelId="{084D12A2-5782-AB41-B25E-C651B470C73E}" type="pres">
      <dgm:prSet presAssocID="{05674140-7AF5-AF43-BD0D-83B63CA527BF}" presName="accentRepeatNode" presStyleLbl="solidFgAcc1" presStyleIdx="2" presStyleCnt="3"/>
      <dgm:spPr/>
    </dgm:pt>
  </dgm:ptLst>
  <dgm:cxnLst>
    <dgm:cxn modelId="{C2BFD404-6805-544F-BEC4-0E950C1E9360}" type="presOf" srcId="{75F0CE7C-5751-CB40-ACE9-EBA7003D392F}" destId="{1EA6C658-7B4E-C445-AC28-7C6B905912AA}" srcOrd="0" destOrd="0" presId="urn:microsoft.com/office/officeart/2008/layout/VerticalCurvedList"/>
    <dgm:cxn modelId="{180AB529-8068-B847-A280-98674B3E2371}" type="presOf" srcId="{05674140-7AF5-AF43-BD0D-83B63CA527BF}" destId="{5621A33B-8122-0B4A-942B-44E6FC4DF3AE}" srcOrd="0" destOrd="0" presId="urn:microsoft.com/office/officeart/2008/layout/VerticalCurvedList"/>
    <dgm:cxn modelId="{D21DE877-A01E-F447-BB93-D0D56740E668}" type="presOf" srcId="{CAB27543-E3C9-0B4A-AF55-40D1B954270A}" destId="{2491E923-29F8-7F49-9B93-E6E03983F68D}" srcOrd="0" destOrd="0" presId="urn:microsoft.com/office/officeart/2008/layout/VerticalCurvedList"/>
    <dgm:cxn modelId="{079BFD7C-CD83-4448-96B9-06B0B4662D94}" srcId="{75F0CE7C-5751-CB40-ACE9-EBA7003D392F}" destId="{4E64F978-CBA9-404F-8677-A3FD2FC4A2A1}" srcOrd="0" destOrd="0" parTransId="{18A8C41D-D6A4-7F4B-A68C-927470ECCC68}" sibTransId="{0DA20B2C-335A-4B4A-BC59-F106F70A79B8}"/>
    <dgm:cxn modelId="{7032A89A-D4AC-674D-9F16-11FC1ECD2442}" type="presOf" srcId="{0DA20B2C-335A-4B4A-BC59-F106F70A79B8}" destId="{DAA3906C-16FF-7F47-91F2-434DE8EF9976}" srcOrd="0" destOrd="0" presId="urn:microsoft.com/office/officeart/2008/layout/VerticalCurvedList"/>
    <dgm:cxn modelId="{4E4413A9-D395-624D-9886-5B3B3FC6735A}" type="presOf" srcId="{4E64F978-CBA9-404F-8677-A3FD2FC4A2A1}" destId="{69431EF8-9EB3-9246-B462-74C50D785EA1}" srcOrd="0" destOrd="0" presId="urn:microsoft.com/office/officeart/2008/layout/VerticalCurvedList"/>
    <dgm:cxn modelId="{CFE108B5-6B83-0F42-A088-E7E3ACBAA33C}" srcId="{75F0CE7C-5751-CB40-ACE9-EBA7003D392F}" destId="{CAB27543-E3C9-0B4A-AF55-40D1B954270A}" srcOrd="1" destOrd="0" parTransId="{EEBC0889-271B-414E-A53D-6D02AE8D8094}" sibTransId="{A0A54C42-A487-6144-8AE7-921AB718E6A0}"/>
    <dgm:cxn modelId="{9E971CE3-527F-A746-BB42-7A218C80B76D}" srcId="{75F0CE7C-5751-CB40-ACE9-EBA7003D392F}" destId="{05674140-7AF5-AF43-BD0D-83B63CA527BF}" srcOrd="2" destOrd="0" parTransId="{F14AE6BE-79F1-5A4F-B67B-582E755BA9AF}" sibTransId="{EF1A81F6-BD22-F549-8312-3E18C9242B99}"/>
    <dgm:cxn modelId="{0E65FFAC-0706-8048-AC29-B944A4577F1B}" type="presParOf" srcId="{1EA6C658-7B4E-C445-AC28-7C6B905912AA}" destId="{D926F9BC-05A6-7948-A78B-E189262852F4}" srcOrd="0" destOrd="0" presId="urn:microsoft.com/office/officeart/2008/layout/VerticalCurvedList"/>
    <dgm:cxn modelId="{FA5197D3-613E-1149-A55B-24EB75A7E4AF}" type="presParOf" srcId="{D926F9BC-05A6-7948-A78B-E189262852F4}" destId="{6146EDF7-6374-B346-8BD8-39149082ED04}" srcOrd="0" destOrd="0" presId="urn:microsoft.com/office/officeart/2008/layout/VerticalCurvedList"/>
    <dgm:cxn modelId="{6699D352-E4B0-8045-BD39-12AFEB8853E4}" type="presParOf" srcId="{6146EDF7-6374-B346-8BD8-39149082ED04}" destId="{1F19A7C9-8C9E-C34C-AA16-1AE9A8E393B4}" srcOrd="0" destOrd="0" presId="urn:microsoft.com/office/officeart/2008/layout/VerticalCurvedList"/>
    <dgm:cxn modelId="{FBA2A0E2-FB70-6E42-8197-376482301049}" type="presParOf" srcId="{6146EDF7-6374-B346-8BD8-39149082ED04}" destId="{DAA3906C-16FF-7F47-91F2-434DE8EF9976}" srcOrd="1" destOrd="0" presId="urn:microsoft.com/office/officeart/2008/layout/VerticalCurvedList"/>
    <dgm:cxn modelId="{BE7D5D25-B1E6-AA4F-BAB6-265FAC33419A}" type="presParOf" srcId="{6146EDF7-6374-B346-8BD8-39149082ED04}" destId="{127F18D0-D29F-7D4B-A467-93ACB47F27A8}" srcOrd="2" destOrd="0" presId="urn:microsoft.com/office/officeart/2008/layout/VerticalCurvedList"/>
    <dgm:cxn modelId="{B7E2654A-473A-8E4F-B136-2003B427DACA}" type="presParOf" srcId="{6146EDF7-6374-B346-8BD8-39149082ED04}" destId="{72065F6F-A44B-8E4E-BD94-2F8EF09DAADA}" srcOrd="3" destOrd="0" presId="urn:microsoft.com/office/officeart/2008/layout/VerticalCurvedList"/>
    <dgm:cxn modelId="{670C105D-F018-B44E-BD05-012D39AAD4EA}" type="presParOf" srcId="{D926F9BC-05A6-7948-A78B-E189262852F4}" destId="{69431EF8-9EB3-9246-B462-74C50D785EA1}" srcOrd="1" destOrd="0" presId="urn:microsoft.com/office/officeart/2008/layout/VerticalCurvedList"/>
    <dgm:cxn modelId="{55A5FBA3-9ABE-874A-9A01-DF8905BAEAD6}" type="presParOf" srcId="{D926F9BC-05A6-7948-A78B-E189262852F4}" destId="{1FEB8C5F-6007-7545-9F1B-C603F4119911}" srcOrd="2" destOrd="0" presId="urn:microsoft.com/office/officeart/2008/layout/VerticalCurvedList"/>
    <dgm:cxn modelId="{F3D4E490-241F-EB45-8C04-D94CEAE2E5F6}" type="presParOf" srcId="{1FEB8C5F-6007-7545-9F1B-C603F4119911}" destId="{84AB5666-BA2E-8049-8787-2E7722BA5093}" srcOrd="0" destOrd="0" presId="urn:microsoft.com/office/officeart/2008/layout/VerticalCurvedList"/>
    <dgm:cxn modelId="{166A89C1-01EA-284C-888E-9AB976CFF81B}" type="presParOf" srcId="{D926F9BC-05A6-7948-A78B-E189262852F4}" destId="{2491E923-29F8-7F49-9B93-E6E03983F68D}" srcOrd="3" destOrd="0" presId="urn:microsoft.com/office/officeart/2008/layout/VerticalCurvedList"/>
    <dgm:cxn modelId="{71E5BF7E-4C22-3144-8BC0-068CC422D49F}" type="presParOf" srcId="{D926F9BC-05A6-7948-A78B-E189262852F4}" destId="{CB894AB1-7DFB-8C41-97BD-6659E7F6F463}" srcOrd="4" destOrd="0" presId="urn:microsoft.com/office/officeart/2008/layout/VerticalCurvedList"/>
    <dgm:cxn modelId="{BFF028DD-D6BD-484E-96F1-85BC4C7189AD}" type="presParOf" srcId="{CB894AB1-7DFB-8C41-97BD-6659E7F6F463}" destId="{351505FC-9CBC-6342-A67D-EB95CCD156A3}" srcOrd="0" destOrd="0" presId="urn:microsoft.com/office/officeart/2008/layout/VerticalCurvedList"/>
    <dgm:cxn modelId="{8F33F625-1C0F-AB41-AB21-018246032C13}" type="presParOf" srcId="{D926F9BC-05A6-7948-A78B-E189262852F4}" destId="{5621A33B-8122-0B4A-942B-44E6FC4DF3AE}" srcOrd="5" destOrd="0" presId="urn:microsoft.com/office/officeart/2008/layout/VerticalCurvedList"/>
    <dgm:cxn modelId="{99F3A62E-FCA4-4E41-8093-65CE5FE6D933}" type="presParOf" srcId="{D926F9BC-05A6-7948-A78B-E189262852F4}" destId="{E8DD2E1C-2C38-BB42-92F5-AD5A2366ECAD}" srcOrd="6" destOrd="0" presId="urn:microsoft.com/office/officeart/2008/layout/VerticalCurvedList"/>
    <dgm:cxn modelId="{D1D50546-7740-804C-8966-C04C50C39142}" type="presParOf" srcId="{E8DD2E1C-2C38-BB42-92F5-AD5A2366ECAD}" destId="{084D12A2-5782-AB41-B25E-C651B470C7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39551D-578F-44DC-80DE-D3F2F24A13E0}"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ru-RU"/>
        </a:p>
      </dgm:t>
    </dgm:pt>
    <dgm:pt modelId="{5F556163-F178-470E-9442-2329C24F9D41}">
      <dgm:prSet phldrT="[Текст]"/>
      <dgm:spPr/>
      <dgm:t>
        <a:bodyPr/>
        <a:lstStyle/>
        <a:p>
          <a:r>
            <a:rPr lang="ru-RU" dirty="0"/>
            <a:t>Идентификация объекта оценки</a:t>
          </a:r>
        </a:p>
      </dgm:t>
    </dgm:pt>
    <dgm:pt modelId="{BAEC6719-6F30-4A93-9613-7ACA6FC7CB5B}" type="parTrans" cxnId="{6FFFC9E7-A102-4164-9671-C76AE653D00E}">
      <dgm:prSet/>
      <dgm:spPr/>
      <dgm:t>
        <a:bodyPr/>
        <a:lstStyle/>
        <a:p>
          <a:endParaRPr lang="ru-RU"/>
        </a:p>
      </dgm:t>
    </dgm:pt>
    <dgm:pt modelId="{AD03EAF1-F1D2-4CE8-8E8A-9C4835B7ADFF}" type="sibTrans" cxnId="{6FFFC9E7-A102-4164-9671-C76AE653D00E}">
      <dgm:prSet/>
      <dgm:spPr/>
      <dgm:t>
        <a:bodyPr/>
        <a:lstStyle/>
        <a:p>
          <a:endParaRPr lang="ru-RU"/>
        </a:p>
      </dgm:t>
    </dgm:pt>
    <dgm:pt modelId="{0F8AEB8A-AE88-4FB4-80E5-27F7D6D76594}">
      <dgm:prSet/>
      <dgm:spPr/>
      <dgm:t>
        <a:bodyPr/>
        <a:lstStyle/>
        <a:p>
          <a:r>
            <a:rPr lang="ru-RU" dirty="0"/>
            <a:t>Построение расчетной модели (выбор подходов, методов)</a:t>
          </a:r>
        </a:p>
      </dgm:t>
    </dgm:pt>
    <dgm:pt modelId="{9EC883FC-FE8B-4A8E-9B7F-4A00839974E4}" type="parTrans" cxnId="{08BF5A75-B50C-4A6E-A919-DC08F02390D9}">
      <dgm:prSet/>
      <dgm:spPr/>
      <dgm:t>
        <a:bodyPr/>
        <a:lstStyle/>
        <a:p>
          <a:endParaRPr lang="ru-RU"/>
        </a:p>
      </dgm:t>
    </dgm:pt>
    <dgm:pt modelId="{7E65624D-D18A-4A5C-BCAE-7B48489E805A}" type="sibTrans" cxnId="{08BF5A75-B50C-4A6E-A919-DC08F02390D9}">
      <dgm:prSet/>
      <dgm:spPr/>
      <dgm:t>
        <a:bodyPr/>
        <a:lstStyle/>
        <a:p>
          <a:endParaRPr lang="ru-RU"/>
        </a:p>
      </dgm:t>
    </dgm:pt>
    <dgm:pt modelId="{4A638357-06CD-488C-B59E-A5D1F1E97933}">
      <dgm:prSet/>
      <dgm:spPr/>
      <dgm:t>
        <a:bodyPr/>
        <a:lstStyle/>
        <a:p>
          <a:r>
            <a:rPr lang="ru-RU" dirty="0"/>
            <a:t>Оценка рыночного значения ставки роялти</a:t>
          </a:r>
        </a:p>
      </dgm:t>
    </dgm:pt>
    <dgm:pt modelId="{F7F8EC4C-FA1F-4213-B79D-0371DEC6A15A}" type="parTrans" cxnId="{D8729199-B7AE-4F51-B24A-BDAEF1B19EF5}">
      <dgm:prSet/>
      <dgm:spPr/>
      <dgm:t>
        <a:bodyPr/>
        <a:lstStyle/>
        <a:p>
          <a:endParaRPr lang="ru-RU"/>
        </a:p>
      </dgm:t>
    </dgm:pt>
    <dgm:pt modelId="{CC438590-86B4-4A2F-966B-0ED8AAE911BF}" type="sibTrans" cxnId="{D8729199-B7AE-4F51-B24A-BDAEF1B19EF5}">
      <dgm:prSet/>
      <dgm:spPr/>
      <dgm:t>
        <a:bodyPr/>
        <a:lstStyle/>
        <a:p>
          <a:endParaRPr lang="ru-RU"/>
        </a:p>
      </dgm:t>
    </dgm:pt>
    <dgm:pt modelId="{A98AD79E-E096-4F5A-92BA-17F1116DEEB7}">
      <dgm:prSet/>
      <dgm:spPr/>
      <dgm:t>
        <a:bodyPr/>
        <a:lstStyle/>
        <a:p>
          <a:r>
            <a:rPr lang="ru-RU" dirty="0"/>
            <a:t>Оценка ставки дисконтирования</a:t>
          </a:r>
        </a:p>
      </dgm:t>
    </dgm:pt>
    <dgm:pt modelId="{EEAA27D1-2874-4A9F-A392-A2A8D53CEB95}" type="parTrans" cxnId="{CF6AF043-A22A-4AF3-B428-73A5F6AA07F2}">
      <dgm:prSet/>
      <dgm:spPr/>
      <dgm:t>
        <a:bodyPr/>
        <a:lstStyle/>
        <a:p>
          <a:endParaRPr lang="ru-RU"/>
        </a:p>
      </dgm:t>
    </dgm:pt>
    <dgm:pt modelId="{F6AAE75E-EF15-4F50-AE16-EC6FEE0589CD}" type="sibTrans" cxnId="{CF6AF043-A22A-4AF3-B428-73A5F6AA07F2}">
      <dgm:prSet/>
      <dgm:spPr/>
      <dgm:t>
        <a:bodyPr/>
        <a:lstStyle/>
        <a:p>
          <a:endParaRPr lang="ru-RU"/>
        </a:p>
      </dgm:t>
    </dgm:pt>
    <dgm:pt modelId="{647887BA-22A7-4D10-9557-B019D07DE741}">
      <dgm:prSet/>
      <dgm:spPr/>
      <dgm:t>
        <a:bodyPr/>
        <a:lstStyle/>
        <a:p>
          <a:r>
            <a:rPr lang="ru-RU" dirty="0"/>
            <a:t>Согласование результатов, полученных в рамках различных подходов</a:t>
          </a:r>
        </a:p>
      </dgm:t>
    </dgm:pt>
    <dgm:pt modelId="{1D28E5E2-C424-438F-9704-1B17B63E1786}" type="parTrans" cxnId="{08AF5BA8-8A0D-43DE-AEA7-F251521C6498}">
      <dgm:prSet/>
      <dgm:spPr/>
      <dgm:t>
        <a:bodyPr/>
        <a:lstStyle/>
        <a:p>
          <a:endParaRPr lang="ru-RU"/>
        </a:p>
      </dgm:t>
    </dgm:pt>
    <dgm:pt modelId="{C807DD4C-50FC-40A5-B33E-8713B17E039D}" type="sibTrans" cxnId="{08AF5BA8-8A0D-43DE-AEA7-F251521C6498}">
      <dgm:prSet/>
      <dgm:spPr/>
      <dgm:t>
        <a:bodyPr/>
        <a:lstStyle/>
        <a:p>
          <a:endParaRPr lang="ru-RU"/>
        </a:p>
      </dgm:t>
    </dgm:pt>
    <dgm:pt modelId="{3BBC73BC-DC56-41AE-B50F-2FE0DB42C669}">
      <dgm:prSet/>
      <dgm:spPr/>
      <dgm:t>
        <a:bodyPr/>
        <a:lstStyle/>
        <a:p>
          <a:r>
            <a:rPr lang="ru-RU" dirty="0"/>
            <a:t>Разделение стоимости комплекса прав между отдельными объектами ИС</a:t>
          </a:r>
        </a:p>
      </dgm:t>
    </dgm:pt>
    <dgm:pt modelId="{9409EE63-76CA-41BD-89CB-ADB64EBF0A7C}" type="parTrans" cxnId="{88E67634-C065-4E5B-BA30-3F8BA54D9F48}">
      <dgm:prSet/>
      <dgm:spPr/>
      <dgm:t>
        <a:bodyPr/>
        <a:lstStyle/>
        <a:p>
          <a:endParaRPr lang="ru-RU"/>
        </a:p>
      </dgm:t>
    </dgm:pt>
    <dgm:pt modelId="{CF544D91-12FC-43DD-A948-6D7BBCEF905A}" type="sibTrans" cxnId="{88E67634-C065-4E5B-BA30-3F8BA54D9F48}">
      <dgm:prSet/>
      <dgm:spPr/>
      <dgm:t>
        <a:bodyPr/>
        <a:lstStyle/>
        <a:p>
          <a:endParaRPr lang="ru-RU"/>
        </a:p>
      </dgm:t>
    </dgm:pt>
    <dgm:pt modelId="{6E3947FE-D100-497D-ABE0-D4BB65F76002}" type="pres">
      <dgm:prSet presAssocID="{BB39551D-578F-44DC-80DE-D3F2F24A13E0}" presName="Name0" presStyleCnt="0">
        <dgm:presLayoutVars>
          <dgm:chMax val="7"/>
          <dgm:chPref val="7"/>
          <dgm:dir/>
        </dgm:presLayoutVars>
      </dgm:prSet>
      <dgm:spPr/>
    </dgm:pt>
    <dgm:pt modelId="{675FCA6B-CAE9-47C6-BEB4-A53BA82D1C3F}" type="pres">
      <dgm:prSet presAssocID="{BB39551D-578F-44DC-80DE-D3F2F24A13E0}" presName="Name1" presStyleCnt="0"/>
      <dgm:spPr/>
    </dgm:pt>
    <dgm:pt modelId="{B8C5136C-2AD2-4D58-A966-9AEA3409344C}" type="pres">
      <dgm:prSet presAssocID="{BB39551D-578F-44DC-80DE-D3F2F24A13E0}" presName="cycle" presStyleCnt="0"/>
      <dgm:spPr/>
    </dgm:pt>
    <dgm:pt modelId="{564CB922-C262-4EBC-BAA4-B1D4950F2593}" type="pres">
      <dgm:prSet presAssocID="{BB39551D-578F-44DC-80DE-D3F2F24A13E0}" presName="srcNode" presStyleLbl="node1" presStyleIdx="0" presStyleCnt="6"/>
      <dgm:spPr/>
    </dgm:pt>
    <dgm:pt modelId="{7D3A8BBD-CF85-46BC-A4CE-A623F582D9BD}" type="pres">
      <dgm:prSet presAssocID="{BB39551D-578F-44DC-80DE-D3F2F24A13E0}" presName="conn" presStyleLbl="parChTrans1D2" presStyleIdx="0" presStyleCnt="1"/>
      <dgm:spPr/>
    </dgm:pt>
    <dgm:pt modelId="{6DD3C219-80DE-4CF3-843F-9D63CBF1E921}" type="pres">
      <dgm:prSet presAssocID="{BB39551D-578F-44DC-80DE-D3F2F24A13E0}" presName="extraNode" presStyleLbl="node1" presStyleIdx="0" presStyleCnt="6"/>
      <dgm:spPr/>
    </dgm:pt>
    <dgm:pt modelId="{BF787264-B727-458D-BD0E-09C74282A77F}" type="pres">
      <dgm:prSet presAssocID="{BB39551D-578F-44DC-80DE-D3F2F24A13E0}" presName="dstNode" presStyleLbl="node1" presStyleIdx="0" presStyleCnt="6"/>
      <dgm:spPr/>
    </dgm:pt>
    <dgm:pt modelId="{4F83A7B0-01B5-4223-B5E1-1CA547889C5A}" type="pres">
      <dgm:prSet presAssocID="{5F556163-F178-470E-9442-2329C24F9D41}" presName="text_1" presStyleLbl="node1" presStyleIdx="0" presStyleCnt="6">
        <dgm:presLayoutVars>
          <dgm:bulletEnabled val="1"/>
        </dgm:presLayoutVars>
      </dgm:prSet>
      <dgm:spPr/>
    </dgm:pt>
    <dgm:pt modelId="{AB51CC62-4657-474D-8982-39161DAFC88D}" type="pres">
      <dgm:prSet presAssocID="{5F556163-F178-470E-9442-2329C24F9D41}" presName="accent_1" presStyleCnt="0"/>
      <dgm:spPr/>
    </dgm:pt>
    <dgm:pt modelId="{23D98154-9E9C-4347-95BF-7657EF5EB891}" type="pres">
      <dgm:prSet presAssocID="{5F556163-F178-470E-9442-2329C24F9D41}" presName="accentRepeatNode" presStyleLbl="solidFgAcc1" presStyleIdx="0" presStyleCnt="6"/>
      <dgm:spPr/>
    </dgm:pt>
    <dgm:pt modelId="{E0BCC7A2-090E-4382-96F0-ED683B57C18D}" type="pres">
      <dgm:prSet presAssocID="{0F8AEB8A-AE88-4FB4-80E5-27F7D6D76594}" presName="text_2" presStyleLbl="node1" presStyleIdx="1" presStyleCnt="6">
        <dgm:presLayoutVars>
          <dgm:bulletEnabled val="1"/>
        </dgm:presLayoutVars>
      </dgm:prSet>
      <dgm:spPr/>
    </dgm:pt>
    <dgm:pt modelId="{F9857D9C-22EF-42D4-8BEF-EBBC5F48DF42}" type="pres">
      <dgm:prSet presAssocID="{0F8AEB8A-AE88-4FB4-80E5-27F7D6D76594}" presName="accent_2" presStyleCnt="0"/>
      <dgm:spPr/>
    </dgm:pt>
    <dgm:pt modelId="{B0E5E5A1-013C-47DC-AB97-C0E4342AFB1E}" type="pres">
      <dgm:prSet presAssocID="{0F8AEB8A-AE88-4FB4-80E5-27F7D6D76594}" presName="accentRepeatNode" presStyleLbl="solidFgAcc1" presStyleIdx="1" presStyleCnt="6"/>
      <dgm:spPr/>
    </dgm:pt>
    <dgm:pt modelId="{EE0E74A9-4EBB-4770-9476-3913DEA52B51}" type="pres">
      <dgm:prSet presAssocID="{4A638357-06CD-488C-B59E-A5D1F1E97933}" presName="text_3" presStyleLbl="node1" presStyleIdx="2" presStyleCnt="6">
        <dgm:presLayoutVars>
          <dgm:bulletEnabled val="1"/>
        </dgm:presLayoutVars>
      </dgm:prSet>
      <dgm:spPr/>
    </dgm:pt>
    <dgm:pt modelId="{4731AA1F-698E-448A-A6F6-F1AF77DC85A8}" type="pres">
      <dgm:prSet presAssocID="{4A638357-06CD-488C-B59E-A5D1F1E97933}" presName="accent_3" presStyleCnt="0"/>
      <dgm:spPr/>
    </dgm:pt>
    <dgm:pt modelId="{1757C86B-460E-4143-9598-94DD8AEF0855}" type="pres">
      <dgm:prSet presAssocID="{4A638357-06CD-488C-B59E-A5D1F1E97933}" presName="accentRepeatNode" presStyleLbl="solidFgAcc1" presStyleIdx="2" presStyleCnt="6"/>
      <dgm:spPr/>
    </dgm:pt>
    <dgm:pt modelId="{FE1E7E03-9191-4778-BE4A-64C23A267825}" type="pres">
      <dgm:prSet presAssocID="{A98AD79E-E096-4F5A-92BA-17F1116DEEB7}" presName="text_4" presStyleLbl="node1" presStyleIdx="3" presStyleCnt="6">
        <dgm:presLayoutVars>
          <dgm:bulletEnabled val="1"/>
        </dgm:presLayoutVars>
      </dgm:prSet>
      <dgm:spPr/>
    </dgm:pt>
    <dgm:pt modelId="{5951231B-717F-4FE8-A419-A7DF45D06FAC}" type="pres">
      <dgm:prSet presAssocID="{A98AD79E-E096-4F5A-92BA-17F1116DEEB7}" presName="accent_4" presStyleCnt="0"/>
      <dgm:spPr/>
    </dgm:pt>
    <dgm:pt modelId="{BDA393D1-ABFB-4B8A-BA31-DF5228788F8E}" type="pres">
      <dgm:prSet presAssocID="{A98AD79E-E096-4F5A-92BA-17F1116DEEB7}" presName="accentRepeatNode" presStyleLbl="solidFgAcc1" presStyleIdx="3" presStyleCnt="6"/>
      <dgm:spPr/>
    </dgm:pt>
    <dgm:pt modelId="{3CBBD665-99CA-4FE4-807D-F63480922DBE}" type="pres">
      <dgm:prSet presAssocID="{647887BA-22A7-4D10-9557-B019D07DE741}" presName="text_5" presStyleLbl="node1" presStyleIdx="4" presStyleCnt="6">
        <dgm:presLayoutVars>
          <dgm:bulletEnabled val="1"/>
        </dgm:presLayoutVars>
      </dgm:prSet>
      <dgm:spPr/>
    </dgm:pt>
    <dgm:pt modelId="{581A0F8B-A224-480E-A413-BDF94A462005}" type="pres">
      <dgm:prSet presAssocID="{647887BA-22A7-4D10-9557-B019D07DE741}" presName="accent_5" presStyleCnt="0"/>
      <dgm:spPr/>
    </dgm:pt>
    <dgm:pt modelId="{27CE914E-668E-470A-A420-242063C11627}" type="pres">
      <dgm:prSet presAssocID="{647887BA-22A7-4D10-9557-B019D07DE741}" presName="accentRepeatNode" presStyleLbl="solidFgAcc1" presStyleIdx="4" presStyleCnt="6"/>
      <dgm:spPr/>
    </dgm:pt>
    <dgm:pt modelId="{C28F33A8-0574-469E-8858-EB90B55DA57C}" type="pres">
      <dgm:prSet presAssocID="{3BBC73BC-DC56-41AE-B50F-2FE0DB42C669}" presName="text_6" presStyleLbl="node1" presStyleIdx="5" presStyleCnt="6">
        <dgm:presLayoutVars>
          <dgm:bulletEnabled val="1"/>
        </dgm:presLayoutVars>
      </dgm:prSet>
      <dgm:spPr/>
    </dgm:pt>
    <dgm:pt modelId="{D027E729-8D07-4008-958A-482518640411}" type="pres">
      <dgm:prSet presAssocID="{3BBC73BC-DC56-41AE-B50F-2FE0DB42C669}" presName="accent_6" presStyleCnt="0"/>
      <dgm:spPr/>
    </dgm:pt>
    <dgm:pt modelId="{3C7F4FEC-3CE8-41B4-A60F-9F0DECEC5BD8}" type="pres">
      <dgm:prSet presAssocID="{3BBC73BC-DC56-41AE-B50F-2FE0DB42C669}" presName="accentRepeatNode" presStyleLbl="solidFgAcc1" presStyleIdx="5" presStyleCnt="6"/>
      <dgm:spPr/>
    </dgm:pt>
  </dgm:ptLst>
  <dgm:cxnLst>
    <dgm:cxn modelId="{65411B03-44A9-4C63-A173-692F999D047B}" type="presOf" srcId="{647887BA-22A7-4D10-9557-B019D07DE741}" destId="{3CBBD665-99CA-4FE4-807D-F63480922DBE}" srcOrd="0" destOrd="0" presId="urn:microsoft.com/office/officeart/2008/layout/VerticalCurvedList"/>
    <dgm:cxn modelId="{36F32410-D57C-46ED-B224-37094CFD14FB}" type="presOf" srcId="{3BBC73BC-DC56-41AE-B50F-2FE0DB42C669}" destId="{C28F33A8-0574-469E-8858-EB90B55DA57C}" srcOrd="0" destOrd="0" presId="urn:microsoft.com/office/officeart/2008/layout/VerticalCurvedList"/>
    <dgm:cxn modelId="{89E5991F-854C-42B4-A314-3ED9C41A7991}" type="presOf" srcId="{BB39551D-578F-44DC-80DE-D3F2F24A13E0}" destId="{6E3947FE-D100-497D-ABE0-D4BB65F76002}" srcOrd="0" destOrd="0" presId="urn:microsoft.com/office/officeart/2008/layout/VerticalCurvedList"/>
    <dgm:cxn modelId="{16D9D327-E8A1-4379-8185-29520F0C330F}" type="presOf" srcId="{AD03EAF1-F1D2-4CE8-8E8A-9C4835B7ADFF}" destId="{7D3A8BBD-CF85-46BC-A4CE-A623F582D9BD}" srcOrd="0" destOrd="0" presId="urn:microsoft.com/office/officeart/2008/layout/VerticalCurvedList"/>
    <dgm:cxn modelId="{88E67634-C065-4E5B-BA30-3F8BA54D9F48}" srcId="{BB39551D-578F-44DC-80DE-D3F2F24A13E0}" destId="{3BBC73BC-DC56-41AE-B50F-2FE0DB42C669}" srcOrd="5" destOrd="0" parTransId="{9409EE63-76CA-41BD-89CB-ADB64EBF0A7C}" sibTransId="{CF544D91-12FC-43DD-A948-6D7BBCEF905A}"/>
    <dgm:cxn modelId="{BD321F38-52AD-4B54-8E02-3A47310367E6}" type="presOf" srcId="{4A638357-06CD-488C-B59E-A5D1F1E97933}" destId="{EE0E74A9-4EBB-4770-9476-3913DEA52B51}" srcOrd="0" destOrd="0" presId="urn:microsoft.com/office/officeart/2008/layout/VerticalCurvedList"/>
    <dgm:cxn modelId="{CF6AF043-A22A-4AF3-B428-73A5F6AA07F2}" srcId="{BB39551D-578F-44DC-80DE-D3F2F24A13E0}" destId="{A98AD79E-E096-4F5A-92BA-17F1116DEEB7}" srcOrd="3" destOrd="0" parTransId="{EEAA27D1-2874-4A9F-A392-A2A8D53CEB95}" sibTransId="{F6AAE75E-EF15-4F50-AE16-EC6FEE0589CD}"/>
    <dgm:cxn modelId="{FE6ECD4C-0BC1-4D7E-AD6A-9C67771AC2FE}" type="presOf" srcId="{5F556163-F178-470E-9442-2329C24F9D41}" destId="{4F83A7B0-01B5-4223-B5E1-1CA547889C5A}" srcOrd="0" destOrd="0" presId="urn:microsoft.com/office/officeart/2008/layout/VerticalCurvedList"/>
    <dgm:cxn modelId="{08BF5A75-B50C-4A6E-A919-DC08F02390D9}" srcId="{BB39551D-578F-44DC-80DE-D3F2F24A13E0}" destId="{0F8AEB8A-AE88-4FB4-80E5-27F7D6D76594}" srcOrd="1" destOrd="0" parTransId="{9EC883FC-FE8B-4A8E-9B7F-4A00839974E4}" sibTransId="{7E65624D-D18A-4A5C-BCAE-7B48489E805A}"/>
    <dgm:cxn modelId="{44DE8A7C-369E-4171-90ED-99088D125AFD}" type="presOf" srcId="{A98AD79E-E096-4F5A-92BA-17F1116DEEB7}" destId="{FE1E7E03-9191-4778-BE4A-64C23A267825}" srcOrd="0" destOrd="0" presId="urn:microsoft.com/office/officeart/2008/layout/VerticalCurvedList"/>
    <dgm:cxn modelId="{D8729199-B7AE-4F51-B24A-BDAEF1B19EF5}" srcId="{BB39551D-578F-44DC-80DE-D3F2F24A13E0}" destId="{4A638357-06CD-488C-B59E-A5D1F1E97933}" srcOrd="2" destOrd="0" parTransId="{F7F8EC4C-FA1F-4213-B79D-0371DEC6A15A}" sibTransId="{CC438590-86B4-4A2F-966B-0ED8AAE911BF}"/>
    <dgm:cxn modelId="{08AF5BA8-8A0D-43DE-AEA7-F251521C6498}" srcId="{BB39551D-578F-44DC-80DE-D3F2F24A13E0}" destId="{647887BA-22A7-4D10-9557-B019D07DE741}" srcOrd="4" destOrd="0" parTransId="{1D28E5E2-C424-438F-9704-1B17B63E1786}" sibTransId="{C807DD4C-50FC-40A5-B33E-8713B17E039D}"/>
    <dgm:cxn modelId="{6FFFC9E7-A102-4164-9671-C76AE653D00E}" srcId="{BB39551D-578F-44DC-80DE-D3F2F24A13E0}" destId="{5F556163-F178-470E-9442-2329C24F9D41}" srcOrd="0" destOrd="0" parTransId="{BAEC6719-6F30-4A93-9613-7ACA6FC7CB5B}" sibTransId="{AD03EAF1-F1D2-4CE8-8E8A-9C4835B7ADFF}"/>
    <dgm:cxn modelId="{7E5B93F5-F7DC-48B0-BBCB-35BC8BBF012C}" type="presOf" srcId="{0F8AEB8A-AE88-4FB4-80E5-27F7D6D76594}" destId="{E0BCC7A2-090E-4382-96F0-ED683B57C18D}" srcOrd="0" destOrd="0" presId="urn:microsoft.com/office/officeart/2008/layout/VerticalCurvedList"/>
    <dgm:cxn modelId="{A6794E4C-7887-49CE-ACCE-1FAB40B54519}" type="presParOf" srcId="{6E3947FE-D100-497D-ABE0-D4BB65F76002}" destId="{675FCA6B-CAE9-47C6-BEB4-A53BA82D1C3F}" srcOrd="0" destOrd="0" presId="urn:microsoft.com/office/officeart/2008/layout/VerticalCurvedList"/>
    <dgm:cxn modelId="{FDB459FC-5793-429B-A7CB-FAE166E29DB9}" type="presParOf" srcId="{675FCA6B-CAE9-47C6-BEB4-A53BA82D1C3F}" destId="{B8C5136C-2AD2-4D58-A966-9AEA3409344C}" srcOrd="0" destOrd="0" presId="urn:microsoft.com/office/officeart/2008/layout/VerticalCurvedList"/>
    <dgm:cxn modelId="{0FC9BF94-7795-45F6-9907-6BEA0E786966}" type="presParOf" srcId="{B8C5136C-2AD2-4D58-A966-9AEA3409344C}" destId="{564CB922-C262-4EBC-BAA4-B1D4950F2593}" srcOrd="0" destOrd="0" presId="urn:microsoft.com/office/officeart/2008/layout/VerticalCurvedList"/>
    <dgm:cxn modelId="{1C6AE0BA-A928-45A8-B722-59D55570E5A3}" type="presParOf" srcId="{B8C5136C-2AD2-4D58-A966-9AEA3409344C}" destId="{7D3A8BBD-CF85-46BC-A4CE-A623F582D9BD}" srcOrd="1" destOrd="0" presId="urn:microsoft.com/office/officeart/2008/layout/VerticalCurvedList"/>
    <dgm:cxn modelId="{0CCC19BB-F9C2-4126-843F-6C04627612B0}" type="presParOf" srcId="{B8C5136C-2AD2-4D58-A966-9AEA3409344C}" destId="{6DD3C219-80DE-4CF3-843F-9D63CBF1E921}" srcOrd="2" destOrd="0" presId="urn:microsoft.com/office/officeart/2008/layout/VerticalCurvedList"/>
    <dgm:cxn modelId="{DB408E61-72B0-490A-97AD-C0FE9F220979}" type="presParOf" srcId="{B8C5136C-2AD2-4D58-A966-9AEA3409344C}" destId="{BF787264-B727-458D-BD0E-09C74282A77F}" srcOrd="3" destOrd="0" presId="urn:microsoft.com/office/officeart/2008/layout/VerticalCurvedList"/>
    <dgm:cxn modelId="{C8DBA065-C27A-4702-8B3A-FD65474B00EF}" type="presParOf" srcId="{675FCA6B-CAE9-47C6-BEB4-A53BA82D1C3F}" destId="{4F83A7B0-01B5-4223-B5E1-1CA547889C5A}" srcOrd="1" destOrd="0" presId="urn:microsoft.com/office/officeart/2008/layout/VerticalCurvedList"/>
    <dgm:cxn modelId="{00B9FB19-C724-4189-8B05-2F010F6CD475}" type="presParOf" srcId="{675FCA6B-CAE9-47C6-BEB4-A53BA82D1C3F}" destId="{AB51CC62-4657-474D-8982-39161DAFC88D}" srcOrd="2" destOrd="0" presId="urn:microsoft.com/office/officeart/2008/layout/VerticalCurvedList"/>
    <dgm:cxn modelId="{1C9F0137-E769-47AA-BC45-8D0D00EAE71A}" type="presParOf" srcId="{AB51CC62-4657-474D-8982-39161DAFC88D}" destId="{23D98154-9E9C-4347-95BF-7657EF5EB891}" srcOrd="0" destOrd="0" presId="urn:microsoft.com/office/officeart/2008/layout/VerticalCurvedList"/>
    <dgm:cxn modelId="{31FDBC2E-8B45-4A54-929E-BDEDDE2E52E1}" type="presParOf" srcId="{675FCA6B-CAE9-47C6-BEB4-A53BA82D1C3F}" destId="{E0BCC7A2-090E-4382-96F0-ED683B57C18D}" srcOrd="3" destOrd="0" presId="urn:microsoft.com/office/officeart/2008/layout/VerticalCurvedList"/>
    <dgm:cxn modelId="{81D7B519-4BF7-44EC-BC89-50B8967203B3}" type="presParOf" srcId="{675FCA6B-CAE9-47C6-BEB4-A53BA82D1C3F}" destId="{F9857D9C-22EF-42D4-8BEF-EBBC5F48DF42}" srcOrd="4" destOrd="0" presId="urn:microsoft.com/office/officeart/2008/layout/VerticalCurvedList"/>
    <dgm:cxn modelId="{61263886-4734-48C2-A7F1-F348D0E6A8F7}" type="presParOf" srcId="{F9857D9C-22EF-42D4-8BEF-EBBC5F48DF42}" destId="{B0E5E5A1-013C-47DC-AB97-C0E4342AFB1E}" srcOrd="0" destOrd="0" presId="urn:microsoft.com/office/officeart/2008/layout/VerticalCurvedList"/>
    <dgm:cxn modelId="{9243A4ED-FC80-4BEF-AFA4-2B2019FB69A1}" type="presParOf" srcId="{675FCA6B-CAE9-47C6-BEB4-A53BA82D1C3F}" destId="{EE0E74A9-4EBB-4770-9476-3913DEA52B51}" srcOrd="5" destOrd="0" presId="urn:microsoft.com/office/officeart/2008/layout/VerticalCurvedList"/>
    <dgm:cxn modelId="{06029F7E-AA62-41C1-B5BB-D5C9E135B320}" type="presParOf" srcId="{675FCA6B-CAE9-47C6-BEB4-A53BA82D1C3F}" destId="{4731AA1F-698E-448A-A6F6-F1AF77DC85A8}" srcOrd="6" destOrd="0" presId="urn:microsoft.com/office/officeart/2008/layout/VerticalCurvedList"/>
    <dgm:cxn modelId="{1D79DFD8-26A8-4ACE-BA6B-E9D6AF7E769A}" type="presParOf" srcId="{4731AA1F-698E-448A-A6F6-F1AF77DC85A8}" destId="{1757C86B-460E-4143-9598-94DD8AEF0855}" srcOrd="0" destOrd="0" presId="urn:microsoft.com/office/officeart/2008/layout/VerticalCurvedList"/>
    <dgm:cxn modelId="{C34ACC76-42C0-4C75-B0C8-E3DF74380213}" type="presParOf" srcId="{675FCA6B-CAE9-47C6-BEB4-A53BA82D1C3F}" destId="{FE1E7E03-9191-4778-BE4A-64C23A267825}" srcOrd="7" destOrd="0" presId="urn:microsoft.com/office/officeart/2008/layout/VerticalCurvedList"/>
    <dgm:cxn modelId="{095028EF-40CF-4A6E-A1D8-B719A9BEE0F8}" type="presParOf" srcId="{675FCA6B-CAE9-47C6-BEB4-A53BA82D1C3F}" destId="{5951231B-717F-4FE8-A419-A7DF45D06FAC}" srcOrd="8" destOrd="0" presId="urn:microsoft.com/office/officeart/2008/layout/VerticalCurvedList"/>
    <dgm:cxn modelId="{A6B7593B-5E2C-4BB2-9598-412E4C626F53}" type="presParOf" srcId="{5951231B-717F-4FE8-A419-A7DF45D06FAC}" destId="{BDA393D1-ABFB-4B8A-BA31-DF5228788F8E}" srcOrd="0" destOrd="0" presId="urn:microsoft.com/office/officeart/2008/layout/VerticalCurvedList"/>
    <dgm:cxn modelId="{725CE33E-EC6D-4410-9CA8-F4572619BC88}" type="presParOf" srcId="{675FCA6B-CAE9-47C6-BEB4-A53BA82D1C3F}" destId="{3CBBD665-99CA-4FE4-807D-F63480922DBE}" srcOrd="9" destOrd="0" presId="urn:microsoft.com/office/officeart/2008/layout/VerticalCurvedList"/>
    <dgm:cxn modelId="{F6A8FA69-4015-4A39-9A3A-02B047FAB07A}" type="presParOf" srcId="{675FCA6B-CAE9-47C6-BEB4-A53BA82D1C3F}" destId="{581A0F8B-A224-480E-A413-BDF94A462005}" srcOrd="10" destOrd="0" presId="urn:microsoft.com/office/officeart/2008/layout/VerticalCurvedList"/>
    <dgm:cxn modelId="{1B471653-24CD-4314-8861-CEB2678BDB19}" type="presParOf" srcId="{581A0F8B-A224-480E-A413-BDF94A462005}" destId="{27CE914E-668E-470A-A420-242063C11627}" srcOrd="0" destOrd="0" presId="urn:microsoft.com/office/officeart/2008/layout/VerticalCurvedList"/>
    <dgm:cxn modelId="{B160CDC1-2D48-4AFD-9799-1F7F2626281D}" type="presParOf" srcId="{675FCA6B-CAE9-47C6-BEB4-A53BA82D1C3F}" destId="{C28F33A8-0574-469E-8858-EB90B55DA57C}" srcOrd="11" destOrd="0" presId="urn:microsoft.com/office/officeart/2008/layout/VerticalCurvedList"/>
    <dgm:cxn modelId="{20C793C0-4E40-4D7C-961F-728AB4BD5EFB}" type="presParOf" srcId="{675FCA6B-CAE9-47C6-BEB4-A53BA82D1C3F}" destId="{D027E729-8D07-4008-958A-482518640411}" srcOrd="12" destOrd="0" presId="urn:microsoft.com/office/officeart/2008/layout/VerticalCurvedList"/>
    <dgm:cxn modelId="{67AEEA01-3B03-4B26-AD8B-A571861E2E95}" type="presParOf" srcId="{D027E729-8D07-4008-958A-482518640411}" destId="{3C7F4FEC-3CE8-41B4-A60F-9F0DECEC5B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8632E1-DCF4-414C-AF73-B3A358BF1799}"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ru-RU"/>
        </a:p>
      </dgm:t>
    </dgm:pt>
    <dgm:pt modelId="{AF27C6DD-4012-914E-B3FA-4D30B7A46166}">
      <dgm:prSet phldrT="[Текст]"/>
      <dgm:spPr/>
      <dgm:t>
        <a:bodyPr/>
        <a:lstStyle/>
        <a:p>
          <a:r>
            <a:rPr lang="ru-RU" dirty="0"/>
            <a:t>Отраслевые таблицы</a:t>
          </a:r>
        </a:p>
      </dgm:t>
    </dgm:pt>
    <dgm:pt modelId="{0843458D-BC03-1A46-B4FD-72B280D5AD33}" type="parTrans" cxnId="{8D45A388-6912-9D4D-8644-B66B6878324E}">
      <dgm:prSet/>
      <dgm:spPr/>
      <dgm:t>
        <a:bodyPr/>
        <a:lstStyle/>
        <a:p>
          <a:endParaRPr lang="ru-RU"/>
        </a:p>
      </dgm:t>
    </dgm:pt>
    <dgm:pt modelId="{252656C0-E5FA-A84B-9A46-CE4247D4E6F5}" type="sibTrans" cxnId="{8D45A388-6912-9D4D-8644-B66B6878324E}">
      <dgm:prSet/>
      <dgm:spPr/>
      <dgm:t>
        <a:bodyPr/>
        <a:lstStyle/>
        <a:p>
          <a:endParaRPr lang="ru-RU"/>
        </a:p>
      </dgm:t>
    </dgm:pt>
    <dgm:pt modelId="{86191653-39F5-F44E-95D3-83A7357D2110}">
      <dgm:prSet phldrT="[Текст]"/>
      <dgm:spPr/>
      <dgm:t>
        <a:bodyPr/>
        <a:lstStyle/>
        <a:p>
          <a:r>
            <a:rPr lang="ru-RU" dirty="0"/>
            <a:t>Учебники по оценке ИС, Методика ФАПРИД, …</a:t>
          </a:r>
        </a:p>
      </dgm:t>
    </dgm:pt>
    <dgm:pt modelId="{6A644FA8-C3FC-6D43-8062-82CF85C56E7D}" type="parTrans" cxnId="{E5B9065D-B987-7649-9EE8-95C4E51AC1EE}">
      <dgm:prSet/>
      <dgm:spPr/>
      <dgm:t>
        <a:bodyPr/>
        <a:lstStyle/>
        <a:p>
          <a:endParaRPr lang="ru-RU"/>
        </a:p>
      </dgm:t>
    </dgm:pt>
    <dgm:pt modelId="{F92AB54B-3618-B64C-97EB-E69432E73D0B}" type="sibTrans" cxnId="{E5B9065D-B987-7649-9EE8-95C4E51AC1EE}">
      <dgm:prSet/>
      <dgm:spPr/>
      <dgm:t>
        <a:bodyPr/>
        <a:lstStyle/>
        <a:p>
          <a:endParaRPr lang="ru-RU"/>
        </a:p>
      </dgm:t>
    </dgm:pt>
    <dgm:pt modelId="{5EE41ADD-2183-1F4B-886A-7C1227361335}">
      <dgm:prSet phldrT="[Текст]"/>
      <dgm:spPr/>
      <dgm:t>
        <a:bodyPr/>
        <a:lstStyle/>
        <a:p>
          <a:r>
            <a:rPr lang="ru-RU" dirty="0"/>
            <a:t>Зарубежные аналитические системы</a:t>
          </a:r>
        </a:p>
      </dgm:t>
    </dgm:pt>
    <dgm:pt modelId="{8D0D2E78-4651-B940-9A2B-C5545B118A69}" type="parTrans" cxnId="{B59A6BFE-006E-2B45-8670-612275CC8143}">
      <dgm:prSet/>
      <dgm:spPr/>
      <dgm:t>
        <a:bodyPr/>
        <a:lstStyle/>
        <a:p>
          <a:endParaRPr lang="ru-RU"/>
        </a:p>
      </dgm:t>
    </dgm:pt>
    <dgm:pt modelId="{3A36D4F7-7FFB-8D42-819A-18CAEADFBECF}" type="sibTrans" cxnId="{B59A6BFE-006E-2B45-8670-612275CC8143}">
      <dgm:prSet/>
      <dgm:spPr/>
      <dgm:t>
        <a:bodyPr/>
        <a:lstStyle/>
        <a:p>
          <a:endParaRPr lang="ru-RU"/>
        </a:p>
      </dgm:t>
    </dgm:pt>
    <dgm:pt modelId="{296EF2A5-22BE-604D-A477-C74548FAF1A9}">
      <dgm:prSet phldrT="[Текст]"/>
      <dgm:spPr/>
      <dgm:t>
        <a:bodyPr/>
        <a:lstStyle/>
        <a:p>
          <a:r>
            <a:rPr lang="en-US" dirty="0" err="1"/>
            <a:t>ktMine</a:t>
          </a:r>
          <a:r>
            <a:rPr lang="ru-RU" dirty="0"/>
            <a:t> </a:t>
          </a:r>
          <a:r>
            <a:rPr lang="en-US" dirty="0">
              <a:hlinkClick xmlns:r="http://schemas.openxmlformats.org/officeDocument/2006/relationships" r:id="rId1"/>
            </a:rPr>
            <a:t>https://www.ktmine.com</a:t>
          </a:r>
          <a:r>
            <a:rPr lang="ru-RU" dirty="0"/>
            <a:t> </a:t>
          </a:r>
        </a:p>
      </dgm:t>
    </dgm:pt>
    <dgm:pt modelId="{983FD5BF-AF73-2141-A226-50D72CE7F696}" type="parTrans" cxnId="{305D38AD-6426-2A41-B35B-72BD78115931}">
      <dgm:prSet/>
      <dgm:spPr/>
      <dgm:t>
        <a:bodyPr/>
        <a:lstStyle/>
        <a:p>
          <a:endParaRPr lang="ru-RU"/>
        </a:p>
      </dgm:t>
    </dgm:pt>
    <dgm:pt modelId="{B10FF1C8-804D-9B4E-93FC-0FFEBF2EF854}" type="sibTrans" cxnId="{305D38AD-6426-2A41-B35B-72BD78115931}">
      <dgm:prSet/>
      <dgm:spPr/>
      <dgm:t>
        <a:bodyPr/>
        <a:lstStyle/>
        <a:p>
          <a:endParaRPr lang="ru-RU"/>
        </a:p>
      </dgm:t>
    </dgm:pt>
    <dgm:pt modelId="{372C07DC-6293-3E4B-9900-5A9E075A00C4}">
      <dgm:prSet phldrT="[Текст]"/>
      <dgm:spPr/>
      <dgm:t>
        <a:bodyPr/>
        <a:lstStyle/>
        <a:p>
          <a:r>
            <a:rPr lang="ru-RU" dirty="0"/>
            <a:t>Оценка роялти через рентабельность</a:t>
          </a:r>
        </a:p>
      </dgm:t>
    </dgm:pt>
    <dgm:pt modelId="{16720BC1-DB20-6745-B97F-CB17A0E42E45}" type="parTrans" cxnId="{B2C1B470-0885-BA47-B8FB-25F3029F16AD}">
      <dgm:prSet/>
      <dgm:spPr/>
      <dgm:t>
        <a:bodyPr/>
        <a:lstStyle/>
        <a:p>
          <a:endParaRPr lang="ru-RU"/>
        </a:p>
      </dgm:t>
    </dgm:pt>
    <dgm:pt modelId="{67C0CCA7-0901-794F-A670-9732045C9804}" type="sibTrans" cxnId="{B2C1B470-0885-BA47-B8FB-25F3029F16AD}">
      <dgm:prSet/>
      <dgm:spPr/>
      <dgm:t>
        <a:bodyPr/>
        <a:lstStyle/>
        <a:p>
          <a:endParaRPr lang="ru-RU"/>
        </a:p>
      </dgm:t>
    </dgm:pt>
    <dgm:pt modelId="{A235E4D2-F354-FB4A-8B1B-B91831346F53}">
      <dgm:prSet phldrT="[Текст]"/>
      <dgm:spPr/>
      <dgm:t>
        <a:bodyPr/>
        <a:lstStyle/>
        <a:p>
          <a:r>
            <a:rPr lang="en-US" dirty="0" err="1"/>
            <a:t>RoyaltyRange</a:t>
          </a:r>
          <a:r>
            <a:rPr lang="ru-RU" dirty="0"/>
            <a:t> </a:t>
          </a:r>
          <a:r>
            <a:rPr lang="en-US" dirty="0">
              <a:hlinkClick xmlns:r="http://schemas.openxmlformats.org/officeDocument/2006/relationships" r:id="rId2"/>
            </a:rPr>
            <a:t>https://www.royaltyrange.com/</a:t>
          </a:r>
          <a:r>
            <a:rPr lang="ru-RU" dirty="0"/>
            <a:t> </a:t>
          </a:r>
        </a:p>
      </dgm:t>
    </dgm:pt>
    <dgm:pt modelId="{A0DF8062-92F6-5F4B-9B23-CC1902405877}" type="parTrans" cxnId="{2A37CAD9-26DC-FF45-B206-CB33541ECA1C}">
      <dgm:prSet/>
      <dgm:spPr/>
      <dgm:t>
        <a:bodyPr/>
        <a:lstStyle/>
        <a:p>
          <a:endParaRPr lang="ru-RU"/>
        </a:p>
      </dgm:t>
    </dgm:pt>
    <dgm:pt modelId="{187BD410-DB35-0E41-BB0B-670C036DEE6D}" type="sibTrans" cxnId="{2A37CAD9-26DC-FF45-B206-CB33541ECA1C}">
      <dgm:prSet/>
      <dgm:spPr/>
      <dgm:t>
        <a:bodyPr/>
        <a:lstStyle/>
        <a:p>
          <a:endParaRPr lang="ru-RU"/>
        </a:p>
      </dgm:t>
    </dgm:pt>
    <dgm:pt modelId="{51A02028-F1FC-2642-BC7D-AA157250109B}">
      <dgm:prSet phldrT="[Текст]"/>
      <dgm:spPr/>
      <dgm:t>
        <a:bodyPr/>
        <a:lstStyle/>
        <a:p>
          <a:r>
            <a:rPr lang="en-US" dirty="0" err="1"/>
            <a:t>RoyaltyStat</a:t>
          </a:r>
          <a:r>
            <a:rPr lang="en-US" dirty="0"/>
            <a:t> </a:t>
          </a:r>
          <a:r>
            <a:rPr lang="en-US" dirty="0">
              <a:hlinkClick xmlns:r="http://schemas.openxmlformats.org/officeDocument/2006/relationships" r:id="rId3"/>
            </a:rPr>
            <a:t>https://www.royaltystat.com</a:t>
          </a:r>
          <a:r>
            <a:rPr lang="en-US" dirty="0"/>
            <a:t> </a:t>
          </a:r>
          <a:endParaRPr lang="ru-RU" dirty="0"/>
        </a:p>
      </dgm:t>
    </dgm:pt>
    <dgm:pt modelId="{504213A5-ACF4-ED40-9E21-4DB73BF992CB}" type="parTrans" cxnId="{865C017B-AD3E-FF4E-A947-ADE9FEB56884}">
      <dgm:prSet/>
      <dgm:spPr/>
      <dgm:t>
        <a:bodyPr/>
        <a:lstStyle/>
        <a:p>
          <a:endParaRPr lang="ru-RU"/>
        </a:p>
      </dgm:t>
    </dgm:pt>
    <dgm:pt modelId="{9E9A9BDA-BEB7-9845-8C98-7260627C2B26}" type="sibTrans" cxnId="{865C017B-AD3E-FF4E-A947-ADE9FEB56884}">
      <dgm:prSet/>
      <dgm:spPr/>
      <dgm:t>
        <a:bodyPr/>
        <a:lstStyle/>
        <a:p>
          <a:endParaRPr lang="ru-RU"/>
        </a:p>
      </dgm:t>
    </dgm:pt>
    <dgm:pt modelId="{058F1F3A-5B8A-3F4D-937E-CE70755835B0}">
      <dgm:prSet phldrT="[Текст]"/>
      <dgm:spPr/>
      <dgm:t>
        <a:bodyPr/>
        <a:lstStyle/>
        <a:p>
          <a:r>
            <a:rPr lang="ru-RU" dirty="0"/>
            <a:t>«Формула Новосельцева»</a:t>
          </a:r>
        </a:p>
      </dgm:t>
    </dgm:pt>
    <dgm:pt modelId="{3ACBA82D-AB47-054D-A530-281491B940DF}" type="parTrans" cxnId="{6A1D052E-DF56-7144-9CDD-0C320C7E7C94}">
      <dgm:prSet/>
      <dgm:spPr/>
      <dgm:t>
        <a:bodyPr/>
        <a:lstStyle/>
        <a:p>
          <a:endParaRPr lang="ru-RU"/>
        </a:p>
      </dgm:t>
    </dgm:pt>
    <dgm:pt modelId="{B1DB7C52-E03B-E848-B184-95428615565C}" type="sibTrans" cxnId="{6A1D052E-DF56-7144-9CDD-0C320C7E7C94}">
      <dgm:prSet/>
      <dgm:spPr/>
      <dgm:t>
        <a:bodyPr/>
        <a:lstStyle/>
        <a:p>
          <a:endParaRPr lang="ru-RU"/>
        </a:p>
      </dgm:t>
    </dgm:pt>
    <dgm:pt modelId="{CD4DB6C1-AF26-7E45-AAD3-D0AD2DE0CE90}" type="pres">
      <dgm:prSet presAssocID="{EE8632E1-DCF4-414C-AF73-B3A358BF1799}" presName="linear" presStyleCnt="0">
        <dgm:presLayoutVars>
          <dgm:animLvl val="lvl"/>
          <dgm:resizeHandles val="exact"/>
        </dgm:presLayoutVars>
      </dgm:prSet>
      <dgm:spPr/>
    </dgm:pt>
    <dgm:pt modelId="{01E149AE-564A-7642-A839-6E76FA201458}" type="pres">
      <dgm:prSet presAssocID="{AF27C6DD-4012-914E-B3FA-4D30B7A46166}" presName="parentText" presStyleLbl="node1" presStyleIdx="0" presStyleCnt="3">
        <dgm:presLayoutVars>
          <dgm:chMax val="0"/>
          <dgm:bulletEnabled val="1"/>
        </dgm:presLayoutVars>
      </dgm:prSet>
      <dgm:spPr/>
    </dgm:pt>
    <dgm:pt modelId="{D6197B83-E185-574E-A14C-CB7CA37B0684}" type="pres">
      <dgm:prSet presAssocID="{AF27C6DD-4012-914E-B3FA-4D30B7A46166}" presName="childText" presStyleLbl="revTx" presStyleIdx="0" presStyleCnt="3">
        <dgm:presLayoutVars>
          <dgm:bulletEnabled val="1"/>
        </dgm:presLayoutVars>
      </dgm:prSet>
      <dgm:spPr/>
    </dgm:pt>
    <dgm:pt modelId="{1C880ECA-9D79-4D46-A42D-85C4A7990FE2}" type="pres">
      <dgm:prSet presAssocID="{5EE41ADD-2183-1F4B-886A-7C1227361335}" presName="parentText" presStyleLbl="node1" presStyleIdx="1" presStyleCnt="3">
        <dgm:presLayoutVars>
          <dgm:chMax val="0"/>
          <dgm:bulletEnabled val="1"/>
        </dgm:presLayoutVars>
      </dgm:prSet>
      <dgm:spPr/>
    </dgm:pt>
    <dgm:pt modelId="{50B905DC-2F8F-D544-AFCF-E7B99967A344}" type="pres">
      <dgm:prSet presAssocID="{5EE41ADD-2183-1F4B-886A-7C1227361335}" presName="childText" presStyleLbl="revTx" presStyleIdx="1" presStyleCnt="3">
        <dgm:presLayoutVars>
          <dgm:bulletEnabled val="1"/>
        </dgm:presLayoutVars>
      </dgm:prSet>
      <dgm:spPr/>
    </dgm:pt>
    <dgm:pt modelId="{85EF3BFB-28B9-F145-A00B-20B4D23CC6AD}" type="pres">
      <dgm:prSet presAssocID="{372C07DC-6293-3E4B-9900-5A9E075A00C4}" presName="parentText" presStyleLbl="node1" presStyleIdx="2" presStyleCnt="3">
        <dgm:presLayoutVars>
          <dgm:chMax val="0"/>
          <dgm:bulletEnabled val="1"/>
        </dgm:presLayoutVars>
      </dgm:prSet>
      <dgm:spPr/>
    </dgm:pt>
    <dgm:pt modelId="{FCDFCC67-C3D8-9C4B-B91E-B9156D15547F}" type="pres">
      <dgm:prSet presAssocID="{372C07DC-6293-3E4B-9900-5A9E075A00C4}" presName="childText" presStyleLbl="revTx" presStyleIdx="2" presStyleCnt="3">
        <dgm:presLayoutVars>
          <dgm:bulletEnabled val="1"/>
        </dgm:presLayoutVars>
      </dgm:prSet>
      <dgm:spPr/>
    </dgm:pt>
  </dgm:ptLst>
  <dgm:cxnLst>
    <dgm:cxn modelId="{6A1D052E-DF56-7144-9CDD-0C320C7E7C94}" srcId="{372C07DC-6293-3E4B-9900-5A9E075A00C4}" destId="{058F1F3A-5B8A-3F4D-937E-CE70755835B0}" srcOrd="0" destOrd="0" parTransId="{3ACBA82D-AB47-054D-A530-281491B940DF}" sibTransId="{B1DB7C52-E03B-E848-B184-95428615565C}"/>
    <dgm:cxn modelId="{1A4FF82F-A7E6-9C4E-B140-AA77035B5FD9}" type="presOf" srcId="{86191653-39F5-F44E-95D3-83A7357D2110}" destId="{D6197B83-E185-574E-A14C-CB7CA37B0684}" srcOrd="0" destOrd="0" presId="urn:microsoft.com/office/officeart/2005/8/layout/vList2"/>
    <dgm:cxn modelId="{7E131232-4976-2140-B2EF-5B2D544FBFE8}" type="presOf" srcId="{51A02028-F1FC-2642-BC7D-AA157250109B}" destId="{50B905DC-2F8F-D544-AFCF-E7B99967A344}" srcOrd="0" destOrd="2" presId="urn:microsoft.com/office/officeart/2005/8/layout/vList2"/>
    <dgm:cxn modelId="{E5B9065D-B987-7649-9EE8-95C4E51AC1EE}" srcId="{AF27C6DD-4012-914E-B3FA-4D30B7A46166}" destId="{86191653-39F5-F44E-95D3-83A7357D2110}" srcOrd="0" destOrd="0" parTransId="{6A644FA8-C3FC-6D43-8062-82CF85C56E7D}" sibTransId="{F92AB54B-3618-B64C-97EB-E69432E73D0B}"/>
    <dgm:cxn modelId="{ED36556A-8E1A-AB4B-9E72-25EE1973066E}" type="presOf" srcId="{EE8632E1-DCF4-414C-AF73-B3A358BF1799}" destId="{CD4DB6C1-AF26-7E45-AAD3-D0AD2DE0CE90}" srcOrd="0" destOrd="0" presId="urn:microsoft.com/office/officeart/2005/8/layout/vList2"/>
    <dgm:cxn modelId="{B2C1B470-0885-BA47-B8FB-25F3029F16AD}" srcId="{EE8632E1-DCF4-414C-AF73-B3A358BF1799}" destId="{372C07DC-6293-3E4B-9900-5A9E075A00C4}" srcOrd="2" destOrd="0" parTransId="{16720BC1-DB20-6745-B97F-CB17A0E42E45}" sibTransId="{67C0CCA7-0901-794F-A670-9732045C9804}"/>
    <dgm:cxn modelId="{F8622752-48CD-6444-95AA-B11DDB6E5F3E}" type="presOf" srcId="{372C07DC-6293-3E4B-9900-5A9E075A00C4}" destId="{85EF3BFB-28B9-F145-A00B-20B4D23CC6AD}" srcOrd="0" destOrd="0" presId="urn:microsoft.com/office/officeart/2005/8/layout/vList2"/>
    <dgm:cxn modelId="{865C017B-AD3E-FF4E-A947-ADE9FEB56884}" srcId="{5EE41ADD-2183-1F4B-886A-7C1227361335}" destId="{51A02028-F1FC-2642-BC7D-AA157250109B}" srcOrd="2" destOrd="0" parTransId="{504213A5-ACF4-ED40-9E21-4DB73BF992CB}" sibTransId="{9E9A9BDA-BEB7-9845-8C98-7260627C2B26}"/>
    <dgm:cxn modelId="{8D45A388-6912-9D4D-8644-B66B6878324E}" srcId="{EE8632E1-DCF4-414C-AF73-B3A358BF1799}" destId="{AF27C6DD-4012-914E-B3FA-4D30B7A46166}" srcOrd="0" destOrd="0" parTransId="{0843458D-BC03-1A46-B4FD-72B280D5AD33}" sibTransId="{252656C0-E5FA-A84B-9A46-CE4247D4E6F5}"/>
    <dgm:cxn modelId="{EC1FC094-237E-9541-98CE-14D14A4BE544}" type="presOf" srcId="{AF27C6DD-4012-914E-B3FA-4D30B7A46166}" destId="{01E149AE-564A-7642-A839-6E76FA201458}" srcOrd="0" destOrd="0" presId="urn:microsoft.com/office/officeart/2005/8/layout/vList2"/>
    <dgm:cxn modelId="{768B7E99-3643-654A-843F-D0436F340750}" type="presOf" srcId="{5EE41ADD-2183-1F4B-886A-7C1227361335}" destId="{1C880ECA-9D79-4D46-A42D-85C4A7990FE2}" srcOrd="0" destOrd="0" presId="urn:microsoft.com/office/officeart/2005/8/layout/vList2"/>
    <dgm:cxn modelId="{76B2F99F-4274-334E-8A1B-38F132D07254}" type="presOf" srcId="{A235E4D2-F354-FB4A-8B1B-B91831346F53}" destId="{50B905DC-2F8F-D544-AFCF-E7B99967A344}" srcOrd="0" destOrd="1" presId="urn:microsoft.com/office/officeart/2005/8/layout/vList2"/>
    <dgm:cxn modelId="{305D38AD-6426-2A41-B35B-72BD78115931}" srcId="{5EE41ADD-2183-1F4B-886A-7C1227361335}" destId="{296EF2A5-22BE-604D-A477-C74548FAF1A9}" srcOrd="0" destOrd="0" parTransId="{983FD5BF-AF73-2141-A226-50D72CE7F696}" sibTransId="{B10FF1C8-804D-9B4E-93FC-0FFEBF2EF854}"/>
    <dgm:cxn modelId="{2A37CAD9-26DC-FF45-B206-CB33541ECA1C}" srcId="{5EE41ADD-2183-1F4B-886A-7C1227361335}" destId="{A235E4D2-F354-FB4A-8B1B-B91831346F53}" srcOrd="1" destOrd="0" parTransId="{A0DF8062-92F6-5F4B-9B23-CC1902405877}" sibTransId="{187BD410-DB35-0E41-BB0B-670C036DEE6D}"/>
    <dgm:cxn modelId="{98B2B8DA-5255-6E44-9A66-11BB1BF777E2}" type="presOf" srcId="{296EF2A5-22BE-604D-A477-C74548FAF1A9}" destId="{50B905DC-2F8F-D544-AFCF-E7B99967A344}" srcOrd="0" destOrd="0" presId="urn:microsoft.com/office/officeart/2005/8/layout/vList2"/>
    <dgm:cxn modelId="{E7D35AF7-84FE-DA40-A803-437DFDC3228F}" type="presOf" srcId="{058F1F3A-5B8A-3F4D-937E-CE70755835B0}" destId="{FCDFCC67-C3D8-9C4B-B91E-B9156D15547F}" srcOrd="0" destOrd="0" presId="urn:microsoft.com/office/officeart/2005/8/layout/vList2"/>
    <dgm:cxn modelId="{B59A6BFE-006E-2B45-8670-612275CC8143}" srcId="{EE8632E1-DCF4-414C-AF73-B3A358BF1799}" destId="{5EE41ADD-2183-1F4B-886A-7C1227361335}" srcOrd="1" destOrd="0" parTransId="{8D0D2E78-4651-B940-9A2B-C5545B118A69}" sibTransId="{3A36D4F7-7FFB-8D42-819A-18CAEADFBECF}"/>
    <dgm:cxn modelId="{D331ABBA-B596-3A42-AF0C-06B65B5B52A4}" type="presParOf" srcId="{CD4DB6C1-AF26-7E45-AAD3-D0AD2DE0CE90}" destId="{01E149AE-564A-7642-A839-6E76FA201458}" srcOrd="0" destOrd="0" presId="urn:microsoft.com/office/officeart/2005/8/layout/vList2"/>
    <dgm:cxn modelId="{C50AA9C8-95EA-2841-98C0-F70A579D37EF}" type="presParOf" srcId="{CD4DB6C1-AF26-7E45-AAD3-D0AD2DE0CE90}" destId="{D6197B83-E185-574E-A14C-CB7CA37B0684}" srcOrd="1" destOrd="0" presId="urn:microsoft.com/office/officeart/2005/8/layout/vList2"/>
    <dgm:cxn modelId="{2AA2F5C7-6AAF-3E47-BB0E-050ED823BEE4}" type="presParOf" srcId="{CD4DB6C1-AF26-7E45-AAD3-D0AD2DE0CE90}" destId="{1C880ECA-9D79-4D46-A42D-85C4A7990FE2}" srcOrd="2" destOrd="0" presId="urn:microsoft.com/office/officeart/2005/8/layout/vList2"/>
    <dgm:cxn modelId="{B7B76AA7-0958-0040-A8F4-CF80EA1D1AB1}" type="presParOf" srcId="{CD4DB6C1-AF26-7E45-AAD3-D0AD2DE0CE90}" destId="{50B905DC-2F8F-D544-AFCF-E7B99967A344}" srcOrd="3" destOrd="0" presId="urn:microsoft.com/office/officeart/2005/8/layout/vList2"/>
    <dgm:cxn modelId="{A37F82D3-7FA6-0A46-95FB-2F25BA320753}" type="presParOf" srcId="{CD4DB6C1-AF26-7E45-AAD3-D0AD2DE0CE90}" destId="{85EF3BFB-28B9-F145-A00B-20B4D23CC6AD}" srcOrd="4" destOrd="0" presId="urn:microsoft.com/office/officeart/2005/8/layout/vList2"/>
    <dgm:cxn modelId="{839F2206-C98A-8949-8199-200D7EF18611}" type="presParOf" srcId="{CD4DB6C1-AF26-7E45-AAD3-D0AD2DE0CE90}" destId="{FCDFCC67-C3D8-9C4B-B91E-B9156D15547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F9851-795D-49A4-BCC8-51E62FFFA319}">
      <dsp:nvSpPr>
        <dsp:cNvPr id="0" name=""/>
        <dsp:cNvSpPr/>
      </dsp:nvSpPr>
      <dsp:spPr>
        <a:xfrm>
          <a:off x="-5030284" y="-770683"/>
          <a:ext cx="5990691" cy="5990691"/>
        </a:xfrm>
        <a:prstGeom prst="blockArc">
          <a:avLst>
            <a:gd name="adj1" fmla="val 18900000"/>
            <a:gd name="adj2" fmla="val 2700000"/>
            <a:gd name="adj3" fmla="val 36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3C38E3-C25E-4122-B0C7-F7205EB0E1AE}">
      <dsp:nvSpPr>
        <dsp:cNvPr id="0" name=""/>
        <dsp:cNvSpPr/>
      </dsp:nvSpPr>
      <dsp:spPr>
        <a:xfrm>
          <a:off x="617694" y="444932"/>
          <a:ext cx="9462585" cy="88986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6330" tIns="88900" rIns="88900" bIns="88900" numCol="1" spcCol="1270" anchor="ctr" anchorCtr="0">
          <a:noAutofit/>
        </a:bodyPr>
        <a:lstStyle/>
        <a:p>
          <a:pPr marL="0" lvl="0" indent="0" algn="l" defTabSz="1555750">
            <a:lnSpc>
              <a:spcPct val="90000"/>
            </a:lnSpc>
            <a:spcBef>
              <a:spcPct val="0"/>
            </a:spcBef>
            <a:spcAft>
              <a:spcPct val="35000"/>
            </a:spcAft>
            <a:buFont typeface="Symbol" pitchFamily="2" charset="2"/>
            <a:buNone/>
          </a:pPr>
          <a:r>
            <a:rPr lang="ru-RU" sz="3500" kern="1200" dirty="0"/>
            <a:t>Законодательная и нормативная база оценки</a:t>
          </a:r>
        </a:p>
      </dsp:txBody>
      <dsp:txXfrm>
        <a:off x="617694" y="444932"/>
        <a:ext cx="9462585" cy="889864"/>
      </dsp:txXfrm>
    </dsp:sp>
    <dsp:sp modelId="{ED47B732-0DAE-4C19-9F83-9966555EAFCE}">
      <dsp:nvSpPr>
        <dsp:cNvPr id="0" name=""/>
        <dsp:cNvSpPr/>
      </dsp:nvSpPr>
      <dsp:spPr>
        <a:xfrm>
          <a:off x="61528" y="333699"/>
          <a:ext cx="1112331" cy="11123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66A0ABB-B464-438B-829F-35A94FED4C67}">
      <dsp:nvSpPr>
        <dsp:cNvPr id="0" name=""/>
        <dsp:cNvSpPr/>
      </dsp:nvSpPr>
      <dsp:spPr>
        <a:xfrm>
          <a:off x="941160" y="1779729"/>
          <a:ext cx="9139119" cy="889864"/>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6330" tIns="88900" rIns="88900" bIns="88900" numCol="1" spcCol="1270" anchor="ctr" anchorCtr="0">
          <a:noAutofit/>
        </a:bodyPr>
        <a:lstStyle/>
        <a:p>
          <a:pPr marL="0" lvl="0" indent="0" algn="l" defTabSz="1555750">
            <a:lnSpc>
              <a:spcPct val="90000"/>
            </a:lnSpc>
            <a:spcBef>
              <a:spcPct val="0"/>
            </a:spcBef>
            <a:spcAft>
              <a:spcPct val="35000"/>
            </a:spcAft>
            <a:buNone/>
          </a:pPr>
          <a:r>
            <a:rPr lang="ru-RU" sz="3500" kern="1200" dirty="0"/>
            <a:t>Методология оценки</a:t>
          </a:r>
        </a:p>
      </dsp:txBody>
      <dsp:txXfrm>
        <a:off x="941160" y="1779729"/>
        <a:ext cx="9139119" cy="889864"/>
      </dsp:txXfrm>
    </dsp:sp>
    <dsp:sp modelId="{890B1A1D-0A05-4A1F-BBDE-983384416F9A}">
      <dsp:nvSpPr>
        <dsp:cNvPr id="0" name=""/>
        <dsp:cNvSpPr/>
      </dsp:nvSpPr>
      <dsp:spPr>
        <a:xfrm>
          <a:off x="384994" y="1668496"/>
          <a:ext cx="1112331" cy="11123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8CB03773-269B-40A6-9A5A-1CF244101399}">
      <dsp:nvSpPr>
        <dsp:cNvPr id="0" name=""/>
        <dsp:cNvSpPr/>
      </dsp:nvSpPr>
      <dsp:spPr>
        <a:xfrm>
          <a:off x="617694" y="3114526"/>
          <a:ext cx="9462585" cy="889864"/>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6330" tIns="88900" rIns="88900" bIns="88900" numCol="1" spcCol="1270" anchor="ctr" anchorCtr="0">
          <a:noAutofit/>
        </a:bodyPr>
        <a:lstStyle/>
        <a:p>
          <a:pPr marL="0" lvl="0" indent="0" algn="l" defTabSz="1555750">
            <a:lnSpc>
              <a:spcPct val="90000"/>
            </a:lnSpc>
            <a:spcBef>
              <a:spcPct val="0"/>
            </a:spcBef>
            <a:spcAft>
              <a:spcPct val="35000"/>
            </a:spcAft>
            <a:buFont typeface="Symbol" pitchFamily="2" charset="2"/>
            <a:buNone/>
          </a:pPr>
          <a:r>
            <a:rPr lang="ru-RU" sz="3500" kern="1200" dirty="0"/>
            <a:t>Дискуссионные вопросы</a:t>
          </a:r>
        </a:p>
      </dsp:txBody>
      <dsp:txXfrm>
        <a:off x="617694" y="3114526"/>
        <a:ext cx="9462585" cy="889864"/>
      </dsp:txXfrm>
    </dsp:sp>
    <dsp:sp modelId="{6BC302BE-B4DD-C940-9A5B-779DB2BB2EAD}">
      <dsp:nvSpPr>
        <dsp:cNvPr id="0" name=""/>
        <dsp:cNvSpPr/>
      </dsp:nvSpPr>
      <dsp:spPr>
        <a:xfrm>
          <a:off x="61528" y="3003293"/>
          <a:ext cx="1112331" cy="11123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25AC1-54BB-422E-9707-BF362DB4DBA0}">
      <dsp:nvSpPr>
        <dsp:cNvPr id="0" name=""/>
        <dsp:cNvSpPr/>
      </dsp:nvSpPr>
      <dsp:spPr>
        <a:xfrm>
          <a:off x="0" y="381355"/>
          <a:ext cx="5580062" cy="10221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3075" tIns="458216" rIns="433075"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Оценка объекта с точки зрения возможности получения дохода от его использования в будущем</a:t>
          </a:r>
        </a:p>
      </dsp:txBody>
      <dsp:txXfrm>
        <a:off x="0" y="381355"/>
        <a:ext cx="5580062" cy="1022175"/>
      </dsp:txXfrm>
    </dsp:sp>
    <dsp:sp modelId="{8F7E5C60-372F-4BCD-8609-40DF0D928FEC}">
      <dsp:nvSpPr>
        <dsp:cNvPr id="0" name=""/>
        <dsp:cNvSpPr/>
      </dsp:nvSpPr>
      <dsp:spPr>
        <a:xfrm>
          <a:off x="279003" y="34865"/>
          <a:ext cx="3906043" cy="6494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7639" tIns="0" rIns="147639" bIns="0" numCol="1" spcCol="1270" anchor="ctr" anchorCtr="0">
          <a:noAutofit/>
        </a:bodyPr>
        <a:lstStyle/>
        <a:p>
          <a:pPr marL="0" lvl="0" indent="0" algn="l" defTabSz="889000">
            <a:lnSpc>
              <a:spcPct val="90000"/>
            </a:lnSpc>
            <a:spcBef>
              <a:spcPct val="0"/>
            </a:spcBef>
            <a:spcAft>
              <a:spcPct val="35000"/>
            </a:spcAft>
            <a:buNone/>
          </a:pPr>
          <a:r>
            <a:rPr lang="ru-RU" sz="2000" kern="1200" dirty="0"/>
            <a:t>Доходный подход</a:t>
          </a:r>
        </a:p>
      </dsp:txBody>
      <dsp:txXfrm>
        <a:off x="310706" y="66568"/>
        <a:ext cx="3842637" cy="586034"/>
      </dsp:txXfrm>
    </dsp:sp>
    <dsp:sp modelId="{DF16525A-C56B-4939-8F48-0FB67C98E522}">
      <dsp:nvSpPr>
        <dsp:cNvPr id="0" name=""/>
        <dsp:cNvSpPr/>
      </dsp:nvSpPr>
      <dsp:spPr>
        <a:xfrm>
          <a:off x="0" y="1825280"/>
          <a:ext cx="5580062" cy="1022175"/>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3075" tIns="458216" rIns="433075"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Оценка объекта с точки зрения стоимости аналогичных объектов оценки</a:t>
          </a:r>
        </a:p>
      </dsp:txBody>
      <dsp:txXfrm>
        <a:off x="0" y="1825280"/>
        <a:ext cx="5580062" cy="1022175"/>
      </dsp:txXfrm>
    </dsp:sp>
    <dsp:sp modelId="{39C8D24A-8F01-4D9B-8351-7DDBDC9D2F87}">
      <dsp:nvSpPr>
        <dsp:cNvPr id="0" name=""/>
        <dsp:cNvSpPr/>
      </dsp:nvSpPr>
      <dsp:spPr>
        <a:xfrm>
          <a:off x="279003" y="1500560"/>
          <a:ext cx="3906043" cy="64944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7639" tIns="0" rIns="147639" bIns="0" numCol="1" spcCol="1270" anchor="ctr" anchorCtr="0">
          <a:noAutofit/>
        </a:bodyPr>
        <a:lstStyle/>
        <a:p>
          <a:pPr marL="0" lvl="0" indent="0" algn="l" defTabSz="889000">
            <a:lnSpc>
              <a:spcPct val="90000"/>
            </a:lnSpc>
            <a:spcBef>
              <a:spcPct val="0"/>
            </a:spcBef>
            <a:spcAft>
              <a:spcPct val="35000"/>
            </a:spcAft>
            <a:buNone/>
          </a:pPr>
          <a:r>
            <a:rPr lang="ru-RU" sz="2000" kern="1200" dirty="0"/>
            <a:t>Сравнительный подход</a:t>
          </a:r>
        </a:p>
      </dsp:txBody>
      <dsp:txXfrm>
        <a:off x="310706" y="1532263"/>
        <a:ext cx="3842637" cy="586034"/>
      </dsp:txXfrm>
    </dsp:sp>
    <dsp:sp modelId="{94477EB8-E308-4DF9-B196-68C9709D19C8}">
      <dsp:nvSpPr>
        <dsp:cNvPr id="0" name=""/>
        <dsp:cNvSpPr/>
      </dsp:nvSpPr>
      <dsp:spPr>
        <a:xfrm>
          <a:off x="0" y="3290975"/>
          <a:ext cx="5580062" cy="1022175"/>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3075" tIns="458216" rIns="433075"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Оценка объекта с точки зрения затрат на создание идентичного или аналогичного объекта</a:t>
          </a:r>
        </a:p>
      </dsp:txBody>
      <dsp:txXfrm>
        <a:off x="0" y="3290975"/>
        <a:ext cx="5580062" cy="1022175"/>
      </dsp:txXfrm>
    </dsp:sp>
    <dsp:sp modelId="{CCED9E26-FCD2-4C35-9F74-707EEC58CF06}">
      <dsp:nvSpPr>
        <dsp:cNvPr id="0" name=""/>
        <dsp:cNvSpPr/>
      </dsp:nvSpPr>
      <dsp:spPr>
        <a:xfrm>
          <a:off x="279003" y="2966255"/>
          <a:ext cx="3906043" cy="64944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7639" tIns="0" rIns="147639" bIns="0" numCol="1" spcCol="1270" anchor="ctr" anchorCtr="0">
          <a:noAutofit/>
        </a:bodyPr>
        <a:lstStyle/>
        <a:p>
          <a:pPr marL="0" lvl="0" indent="0" algn="l" defTabSz="889000">
            <a:lnSpc>
              <a:spcPct val="90000"/>
            </a:lnSpc>
            <a:spcBef>
              <a:spcPct val="0"/>
            </a:spcBef>
            <a:spcAft>
              <a:spcPct val="35000"/>
            </a:spcAft>
            <a:buNone/>
          </a:pPr>
          <a:r>
            <a:rPr lang="ru-RU" sz="2000" kern="1200" dirty="0"/>
            <a:t>Затратный подход</a:t>
          </a:r>
        </a:p>
      </dsp:txBody>
      <dsp:txXfrm>
        <a:off x="310706" y="2997958"/>
        <a:ext cx="3842637"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3906C-16FF-7F47-91F2-434DE8EF9976}">
      <dsp:nvSpPr>
        <dsp:cNvPr id="0" name=""/>
        <dsp:cNvSpPr/>
      </dsp:nvSpPr>
      <dsp:spPr>
        <a:xfrm>
          <a:off x="-5120551" y="-784411"/>
          <a:ext cx="6097958" cy="6097958"/>
        </a:xfrm>
        <a:prstGeom prst="blockArc">
          <a:avLst>
            <a:gd name="adj1" fmla="val 18900000"/>
            <a:gd name="adj2" fmla="val 2700000"/>
            <a:gd name="adj3" fmla="val 354"/>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431EF8-9EB3-9246-B462-74C50D785EA1}">
      <dsp:nvSpPr>
        <dsp:cNvPr id="0" name=""/>
        <dsp:cNvSpPr/>
      </dsp:nvSpPr>
      <dsp:spPr>
        <a:xfrm>
          <a:off x="628644" y="452913"/>
          <a:ext cx="10542002" cy="90582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000" tIns="73660" rIns="73660" bIns="73660" numCol="1" spcCol="1270" anchor="ctr" anchorCtr="0">
          <a:noAutofit/>
        </a:bodyPr>
        <a:lstStyle/>
        <a:p>
          <a:pPr marL="0" lvl="0" indent="0" algn="l" defTabSz="1289050">
            <a:lnSpc>
              <a:spcPct val="90000"/>
            </a:lnSpc>
            <a:spcBef>
              <a:spcPct val="0"/>
            </a:spcBef>
            <a:spcAft>
              <a:spcPct val="35000"/>
            </a:spcAft>
            <a:buNone/>
          </a:pPr>
          <a:r>
            <a:rPr lang="ru-RU" sz="2900" kern="1200" dirty="0"/>
            <a:t>Применение комплексных (гибридных) подходов</a:t>
          </a:r>
        </a:p>
      </dsp:txBody>
      <dsp:txXfrm>
        <a:off x="628644" y="452913"/>
        <a:ext cx="10542002" cy="905827"/>
      </dsp:txXfrm>
    </dsp:sp>
    <dsp:sp modelId="{84AB5666-BA2E-8049-8787-2E7722BA5093}">
      <dsp:nvSpPr>
        <dsp:cNvPr id="0" name=""/>
        <dsp:cNvSpPr/>
      </dsp:nvSpPr>
      <dsp:spPr>
        <a:xfrm>
          <a:off x="62502" y="339685"/>
          <a:ext cx="1132284" cy="113228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491E923-29F8-7F49-9B93-E6E03983F68D}">
      <dsp:nvSpPr>
        <dsp:cNvPr id="0" name=""/>
        <dsp:cNvSpPr/>
      </dsp:nvSpPr>
      <dsp:spPr>
        <a:xfrm>
          <a:off x="957912" y="1811654"/>
          <a:ext cx="10212734" cy="905827"/>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000" tIns="73660" rIns="73660" bIns="73660" numCol="1" spcCol="1270" anchor="ctr" anchorCtr="0">
          <a:noAutofit/>
        </a:bodyPr>
        <a:lstStyle/>
        <a:p>
          <a:pPr marL="0" lvl="0" indent="0" algn="l" defTabSz="1289050">
            <a:lnSpc>
              <a:spcPct val="90000"/>
            </a:lnSpc>
            <a:spcBef>
              <a:spcPct val="0"/>
            </a:spcBef>
            <a:spcAft>
              <a:spcPct val="35000"/>
            </a:spcAft>
            <a:buNone/>
          </a:pPr>
          <a:r>
            <a:rPr lang="ru-RU" sz="2900" kern="1200" dirty="0"/>
            <a:t>Усиление доминирования метода освобождения от роялти</a:t>
          </a:r>
        </a:p>
      </dsp:txBody>
      <dsp:txXfrm>
        <a:off x="957912" y="1811654"/>
        <a:ext cx="10212734" cy="905827"/>
      </dsp:txXfrm>
    </dsp:sp>
    <dsp:sp modelId="{351505FC-9CBC-6342-A67D-EB95CCD156A3}">
      <dsp:nvSpPr>
        <dsp:cNvPr id="0" name=""/>
        <dsp:cNvSpPr/>
      </dsp:nvSpPr>
      <dsp:spPr>
        <a:xfrm>
          <a:off x="391770" y="1698426"/>
          <a:ext cx="1132284" cy="113228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5621A33B-8122-0B4A-942B-44E6FC4DF3AE}">
      <dsp:nvSpPr>
        <dsp:cNvPr id="0" name=""/>
        <dsp:cNvSpPr/>
      </dsp:nvSpPr>
      <dsp:spPr>
        <a:xfrm>
          <a:off x="628644" y="3170395"/>
          <a:ext cx="10542002" cy="905827"/>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000" tIns="73660" rIns="73660" bIns="73660" numCol="1" spcCol="1270" anchor="ctr" anchorCtr="0">
          <a:noAutofit/>
        </a:bodyPr>
        <a:lstStyle/>
        <a:p>
          <a:pPr marL="0" lvl="0" indent="0" algn="l" defTabSz="1289050">
            <a:lnSpc>
              <a:spcPct val="90000"/>
            </a:lnSpc>
            <a:spcBef>
              <a:spcPct val="0"/>
            </a:spcBef>
            <a:spcAft>
              <a:spcPct val="35000"/>
            </a:spcAft>
            <a:buNone/>
          </a:pPr>
          <a:r>
            <a:rPr lang="ru-RU" sz="2900" kern="1200" dirty="0"/>
            <a:t>Постепенный отход о применения «простых» правил (25</a:t>
          </a:r>
          <a:r>
            <a:rPr lang="en-US" sz="2900" kern="1200" dirty="0"/>
            <a:t>%</a:t>
          </a:r>
          <a:r>
            <a:rPr lang="ru-RU" sz="2900" kern="1200" dirty="0"/>
            <a:t>**</a:t>
          </a:r>
          <a:r>
            <a:rPr lang="en-US" sz="2900" kern="1200" dirty="0"/>
            <a:t>)</a:t>
          </a:r>
          <a:endParaRPr lang="ru-RU" sz="2900" kern="1200" dirty="0"/>
        </a:p>
      </dsp:txBody>
      <dsp:txXfrm>
        <a:off x="628644" y="3170395"/>
        <a:ext cx="10542002" cy="905827"/>
      </dsp:txXfrm>
    </dsp:sp>
    <dsp:sp modelId="{084D12A2-5782-AB41-B25E-C651B470C73E}">
      <dsp:nvSpPr>
        <dsp:cNvPr id="0" name=""/>
        <dsp:cNvSpPr/>
      </dsp:nvSpPr>
      <dsp:spPr>
        <a:xfrm>
          <a:off x="62502" y="3057166"/>
          <a:ext cx="1132284" cy="113228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A8BBD-CF85-46BC-A4CE-A623F582D9BD}">
      <dsp:nvSpPr>
        <dsp:cNvPr id="0" name=""/>
        <dsp:cNvSpPr/>
      </dsp:nvSpPr>
      <dsp:spPr>
        <a:xfrm>
          <a:off x="-5251729" y="-804349"/>
          <a:ext cx="6253752" cy="6253752"/>
        </a:xfrm>
        <a:prstGeom prst="blockArc">
          <a:avLst>
            <a:gd name="adj1" fmla="val 18900000"/>
            <a:gd name="adj2" fmla="val 2700000"/>
            <a:gd name="adj3" fmla="val 34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83A7B0-01B5-4223-B5E1-1CA547889C5A}">
      <dsp:nvSpPr>
        <dsp:cNvPr id="0" name=""/>
        <dsp:cNvSpPr/>
      </dsp:nvSpPr>
      <dsp:spPr>
        <a:xfrm>
          <a:off x="373664" y="244608"/>
          <a:ext cx="10795121" cy="48903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169" tIns="63500" rIns="63500" bIns="63500" numCol="1" spcCol="1270" anchor="ctr" anchorCtr="0">
          <a:noAutofit/>
        </a:bodyPr>
        <a:lstStyle/>
        <a:p>
          <a:pPr marL="0" lvl="0" indent="0" algn="l" defTabSz="1111250">
            <a:lnSpc>
              <a:spcPct val="90000"/>
            </a:lnSpc>
            <a:spcBef>
              <a:spcPct val="0"/>
            </a:spcBef>
            <a:spcAft>
              <a:spcPct val="35000"/>
            </a:spcAft>
            <a:buNone/>
          </a:pPr>
          <a:r>
            <a:rPr lang="ru-RU" sz="2500" kern="1200" dirty="0"/>
            <a:t>Идентификация объекта оценки</a:t>
          </a:r>
        </a:p>
      </dsp:txBody>
      <dsp:txXfrm>
        <a:off x="373664" y="244608"/>
        <a:ext cx="10795121" cy="489031"/>
      </dsp:txXfrm>
    </dsp:sp>
    <dsp:sp modelId="{23D98154-9E9C-4347-95BF-7657EF5EB891}">
      <dsp:nvSpPr>
        <dsp:cNvPr id="0" name=""/>
        <dsp:cNvSpPr/>
      </dsp:nvSpPr>
      <dsp:spPr>
        <a:xfrm>
          <a:off x="68020" y="183479"/>
          <a:ext cx="611289" cy="6112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0BCC7A2-090E-4382-96F0-ED683B57C18D}">
      <dsp:nvSpPr>
        <dsp:cNvPr id="0" name=""/>
        <dsp:cNvSpPr/>
      </dsp:nvSpPr>
      <dsp:spPr>
        <a:xfrm>
          <a:off x="775926" y="978062"/>
          <a:ext cx="10392859" cy="48903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169" tIns="63500" rIns="63500" bIns="63500" numCol="1" spcCol="1270" anchor="ctr" anchorCtr="0">
          <a:noAutofit/>
        </a:bodyPr>
        <a:lstStyle/>
        <a:p>
          <a:pPr marL="0" lvl="0" indent="0" algn="l" defTabSz="1111250">
            <a:lnSpc>
              <a:spcPct val="90000"/>
            </a:lnSpc>
            <a:spcBef>
              <a:spcPct val="0"/>
            </a:spcBef>
            <a:spcAft>
              <a:spcPct val="35000"/>
            </a:spcAft>
            <a:buNone/>
          </a:pPr>
          <a:r>
            <a:rPr lang="ru-RU" sz="2500" kern="1200" dirty="0"/>
            <a:t>Построение расчетной модели (выбор подходов, методов)</a:t>
          </a:r>
        </a:p>
      </dsp:txBody>
      <dsp:txXfrm>
        <a:off x="775926" y="978062"/>
        <a:ext cx="10392859" cy="489031"/>
      </dsp:txXfrm>
    </dsp:sp>
    <dsp:sp modelId="{B0E5E5A1-013C-47DC-AB97-C0E4342AFB1E}">
      <dsp:nvSpPr>
        <dsp:cNvPr id="0" name=""/>
        <dsp:cNvSpPr/>
      </dsp:nvSpPr>
      <dsp:spPr>
        <a:xfrm>
          <a:off x="470282" y="916933"/>
          <a:ext cx="611289" cy="6112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E0E74A9-4EBB-4770-9476-3913DEA52B51}">
      <dsp:nvSpPr>
        <dsp:cNvPr id="0" name=""/>
        <dsp:cNvSpPr/>
      </dsp:nvSpPr>
      <dsp:spPr>
        <a:xfrm>
          <a:off x="959870" y="1711516"/>
          <a:ext cx="10208915" cy="48903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169" tIns="63500" rIns="63500" bIns="63500" numCol="1" spcCol="1270" anchor="ctr" anchorCtr="0">
          <a:noAutofit/>
        </a:bodyPr>
        <a:lstStyle/>
        <a:p>
          <a:pPr marL="0" lvl="0" indent="0" algn="l" defTabSz="1111250">
            <a:lnSpc>
              <a:spcPct val="90000"/>
            </a:lnSpc>
            <a:spcBef>
              <a:spcPct val="0"/>
            </a:spcBef>
            <a:spcAft>
              <a:spcPct val="35000"/>
            </a:spcAft>
            <a:buNone/>
          </a:pPr>
          <a:r>
            <a:rPr lang="ru-RU" sz="2500" kern="1200" dirty="0"/>
            <a:t>Оценка рыночного значения ставки роялти</a:t>
          </a:r>
        </a:p>
      </dsp:txBody>
      <dsp:txXfrm>
        <a:off x="959870" y="1711516"/>
        <a:ext cx="10208915" cy="489031"/>
      </dsp:txXfrm>
    </dsp:sp>
    <dsp:sp modelId="{1757C86B-460E-4143-9598-94DD8AEF0855}">
      <dsp:nvSpPr>
        <dsp:cNvPr id="0" name=""/>
        <dsp:cNvSpPr/>
      </dsp:nvSpPr>
      <dsp:spPr>
        <a:xfrm>
          <a:off x="654226" y="1650387"/>
          <a:ext cx="611289" cy="6112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E1E7E03-9191-4778-BE4A-64C23A267825}">
      <dsp:nvSpPr>
        <dsp:cNvPr id="0" name=""/>
        <dsp:cNvSpPr/>
      </dsp:nvSpPr>
      <dsp:spPr>
        <a:xfrm>
          <a:off x="959870" y="2444506"/>
          <a:ext cx="10208915" cy="48903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169" tIns="63500" rIns="63500" bIns="63500" numCol="1" spcCol="1270" anchor="ctr" anchorCtr="0">
          <a:noAutofit/>
        </a:bodyPr>
        <a:lstStyle/>
        <a:p>
          <a:pPr marL="0" lvl="0" indent="0" algn="l" defTabSz="1111250">
            <a:lnSpc>
              <a:spcPct val="90000"/>
            </a:lnSpc>
            <a:spcBef>
              <a:spcPct val="0"/>
            </a:spcBef>
            <a:spcAft>
              <a:spcPct val="35000"/>
            </a:spcAft>
            <a:buNone/>
          </a:pPr>
          <a:r>
            <a:rPr lang="ru-RU" sz="2500" kern="1200" dirty="0"/>
            <a:t>Оценка ставки дисконтирования</a:t>
          </a:r>
        </a:p>
      </dsp:txBody>
      <dsp:txXfrm>
        <a:off x="959870" y="2444506"/>
        <a:ext cx="10208915" cy="489031"/>
      </dsp:txXfrm>
    </dsp:sp>
    <dsp:sp modelId="{BDA393D1-ABFB-4B8A-BA31-DF5228788F8E}">
      <dsp:nvSpPr>
        <dsp:cNvPr id="0" name=""/>
        <dsp:cNvSpPr/>
      </dsp:nvSpPr>
      <dsp:spPr>
        <a:xfrm>
          <a:off x="654226" y="2383377"/>
          <a:ext cx="611289" cy="6112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CBBD665-99CA-4FE4-807D-F63480922DBE}">
      <dsp:nvSpPr>
        <dsp:cNvPr id="0" name=""/>
        <dsp:cNvSpPr/>
      </dsp:nvSpPr>
      <dsp:spPr>
        <a:xfrm>
          <a:off x="775926" y="3177960"/>
          <a:ext cx="10392859" cy="48903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169" tIns="63500" rIns="63500" bIns="63500" numCol="1" spcCol="1270" anchor="ctr" anchorCtr="0">
          <a:noAutofit/>
        </a:bodyPr>
        <a:lstStyle/>
        <a:p>
          <a:pPr marL="0" lvl="0" indent="0" algn="l" defTabSz="1111250">
            <a:lnSpc>
              <a:spcPct val="90000"/>
            </a:lnSpc>
            <a:spcBef>
              <a:spcPct val="0"/>
            </a:spcBef>
            <a:spcAft>
              <a:spcPct val="35000"/>
            </a:spcAft>
            <a:buNone/>
          </a:pPr>
          <a:r>
            <a:rPr lang="ru-RU" sz="2500" kern="1200" dirty="0"/>
            <a:t>Согласование результатов, полученных в рамках различных подходов</a:t>
          </a:r>
        </a:p>
      </dsp:txBody>
      <dsp:txXfrm>
        <a:off x="775926" y="3177960"/>
        <a:ext cx="10392859" cy="489031"/>
      </dsp:txXfrm>
    </dsp:sp>
    <dsp:sp modelId="{27CE914E-668E-470A-A420-242063C11627}">
      <dsp:nvSpPr>
        <dsp:cNvPr id="0" name=""/>
        <dsp:cNvSpPr/>
      </dsp:nvSpPr>
      <dsp:spPr>
        <a:xfrm>
          <a:off x="470282" y="3116831"/>
          <a:ext cx="611289" cy="6112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28F33A8-0574-469E-8858-EB90B55DA57C}">
      <dsp:nvSpPr>
        <dsp:cNvPr id="0" name=""/>
        <dsp:cNvSpPr/>
      </dsp:nvSpPr>
      <dsp:spPr>
        <a:xfrm>
          <a:off x="373664" y="3911414"/>
          <a:ext cx="10795121" cy="48903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8169" tIns="63500" rIns="63500" bIns="63500" numCol="1" spcCol="1270" anchor="ctr" anchorCtr="0">
          <a:noAutofit/>
        </a:bodyPr>
        <a:lstStyle/>
        <a:p>
          <a:pPr marL="0" lvl="0" indent="0" algn="l" defTabSz="1111250">
            <a:lnSpc>
              <a:spcPct val="90000"/>
            </a:lnSpc>
            <a:spcBef>
              <a:spcPct val="0"/>
            </a:spcBef>
            <a:spcAft>
              <a:spcPct val="35000"/>
            </a:spcAft>
            <a:buNone/>
          </a:pPr>
          <a:r>
            <a:rPr lang="ru-RU" sz="2500" kern="1200" dirty="0"/>
            <a:t>Разделение стоимости комплекса прав между отдельными объектами ИС</a:t>
          </a:r>
        </a:p>
      </dsp:txBody>
      <dsp:txXfrm>
        <a:off x="373664" y="3911414"/>
        <a:ext cx="10795121" cy="489031"/>
      </dsp:txXfrm>
    </dsp:sp>
    <dsp:sp modelId="{3C7F4FEC-3CE8-41B4-A60F-9F0DECEC5BD8}">
      <dsp:nvSpPr>
        <dsp:cNvPr id="0" name=""/>
        <dsp:cNvSpPr/>
      </dsp:nvSpPr>
      <dsp:spPr>
        <a:xfrm>
          <a:off x="68020" y="3850285"/>
          <a:ext cx="611289" cy="6112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149AE-564A-7642-A839-6E76FA201458}">
      <dsp:nvSpPr>
        <dsp:cNvPr id="0" name=""/>
        <dsp:cNvSpPr/>
      </dsp:nvSpPr>
      <dsp:spPr>
        <a:xfrm>
          <a:off x="0" y="80415"/>
          <a:ext cx="10765204" cy="7675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Отраслевые таблицы</a:t>
          </a:r>
        </a:p>
      </dsp:txBody>
      <dsp:txXfrm>
        <a:off x="37467" y="117882"/>
        <a:ext cx="10690270" cy="692586"/>
      </dsp:txXfrm>
    </dsp:sp>
    <dsp:sp modelId="{D6197B83-E185-574E-A14C-CB7CA37B0684}">
      <dsp:nvSpPr>
        <dsp:cNvPr id="0" name=""/>
        <dsp:cNvSpPr/>
      </dsp:nvSpPr>
      <dsp:spPr>
        <a:xfrm>
          <a:off x="0" y="847935"/>
          <a:ext cx="1076520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79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ru-RU" sz="2500" kern="1200" dirty="0"/>
            <a:t>Учебники по оценке ИС, Методика ФАПРИД, …</a:t>
          </a:r>
        </a:p>
      </dsp:txBody>
      <dsp:txXfrm>
        <a:off x="0" y="847935"/>
        <a:ext cx="10765204" cy="529920"/>
      </dsp:txXfrm>
    </dsp:sp>
    <dsp:sp modelId="{1C880ECA-9D79-4D46-A42D-85C4A7990FE2}">
      <dsp:nvSpPr>
        <dsp:cNvPr id="0" name=""/>
        <dsp:cNvSpPr/>
      </dsp:nvSpPr>
      <dsp:spPr>
        <a:xfrm>
          <a:off x="0" y="1377855"/>
          <a:ext cx="10765204" cy="7675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Зарубежные аналитические системы</a:t>
          </a:r>
        </a:p>
      </dsp:txBody>
      <dsp:txXfrm>
        <a:off x="37467" y="1415322"/>
        <a:ext cx="10690270" cy="692586"/>
      </dsp:txXfrm>
    </dsp:sp>
    <dsp:sp modelId="{50B905DC-2F8F-D544-AFCF-E7B99967A344}">
      <dsp:nvSpPr>
        <dsp:cNvPr id="0" name=""/>
        <dsp:cNvSpPr/>
      </dsp:nvSpPr>
      <dsp:spPr>
        <a:xfrm>
          <a:off x="0" y="2145375"/>
          <a:ext cx="10765204"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79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err="1"/>
            <a:t>ktMine</a:t>
          </a:r>
          <a:r>
            <a:rPr lang="ru-RU" sz="2500" kern="1200" dirty="0"/>
            <a:t> </a:t>
          </a:r>
          <a:r>
            <a:rPr lang="en-US" sz="2500" kern="1200" dirty="0">
              <a:hlinkClick xmlns:r="http://schemas.openxmlformats.org/officeDocument/2006/relationships" r:id="rId1"/>
            </a:rPr>
            <a:t>https://www.ktmine.com</a:t>
          </a:r>
          <a:r>
            <a:rPr lang="ru-RU" sz="2500" kern="1200" dirty="0"/>
            <a:t> </a:t>
          </a:r>
        </a:p>
        <a:p>
          <a:pPr marL="228600" lvl="1" indent="-228600" algn="l" defTabSz="1111250">
            <a:lnSpc>
              <a:spcPct val="90000"/>
            </a:lnSpc>
            <a:spcBef>
              <a:spcPct val="0"/>
            </a:spcBef>
            <a:spcAft>
              <a:spcPct val="20000"/>
            </a:spcAft>
            <a:buChar char="•"/>
          </a:pPr>
          <a:r>
            <a:rPr lang="en-US" sz="2500" kern="1200" dirty="0" err="1"/>
            <a:t>RoyaltyRange</a:t>
          </a:r>
          <a:r>
            <a:rPr lang="ru-RU" sz="2500" kern="1200" dirty="0"/>
            <a:t> </a:t>
          </a:r>
          <a:r>
            <a:rPr lang="en-US" sz="2500" kern="1200" dirty="0">
              <a:hlinkClick xmlns:r="http://schemas.openxmlformats.org/officeDocument/2006/relationships" r:id="rId2"/>
            </a:rPr>
            <a:t>https://www.royaltyrange.com/</a:t>
          </a:r>
          <a:r>
            <a:rPr lang="ru-RU" sz="2500" kern="1200" dirty="0"/>
            <a:t> </a:t>
          </a:r>
        </a:p>
        <a:p>
          <a:pPr marL="228600" lvl="1" indent="-228600" algn="l" defTabSz="1111250">
            <a:lnSpc>
              <a:spcPct val="90000"/>
            </a:lnSpc>
            <a:spcBef>
              <a:spcPct val="0"/>
            </a:spcBef>
            <a:spcAft>
              <a:spcPct val="20000"/>
            </a:spcAft>
            <a:buChar char="•"/>
          </a:pPr>
          <a:r>
            <a:rPr lang="en-US" sz="2500" kern="1200" dirty="0" err="1"/>
            <a:t>RoyaltyStat</a:t>
          </a:r>
          <a:r>
            <a:rPr lang="en-US" sz="2500" kern="1200" dirty="0"/>
            <a:t> </a:t>
          </a:r>
          <a:r>
            <a:rPr lang="en-US" sz="2500" kern="1200" dirty="0">
              <a:hlinkClick xmlns:r="http://schemas.openxmlformats.org/officeDocument/2006/relationships" r:id="rId3"/>
            </a:rPr>
            <a:t>https://www.royaltystat.com</a:t>
          </a:r>
          <a:r>
            <a:rPr lang="en-US" sz="2500" kern="1200" dirty="0"/>
            <a:t> </a:t>
          </a:r>
          <a:endParaRPr lang="ru-RU" sz="2500" kern="1200" dirty="0"/>
        </a:p>
      </dsp:txBody>
      <dsp:txXfrm>
        <a:off x="0" y="2145375"/>
        <a:ext cx="10765204" cy="1291680"/>
      </dsp:txXfrm>
    </dsp:sp>
    <dsp:sp modelId="{85EF3BFB-28B9-F145-A00B-20B4D23CC6AD}">
      <dsp:nvSpPr>
        <dsp:cNvPr id="0" name=""/>
        <dsp:cNvSpPr/>
      </dsp:nvSpPr>
      <dsp:spPr>
        <a:xfrm>
          <a:off x="0" y="3437055"/>
          <a:ext cx="10765204" cy="7675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Оценка роялти через рентабельность</a:t>
          </a:r>
        </a:p>
      </dsp:txBody>
      <dsp:txXfrm>
        <a:off x="37467" y="3474522"/>
        <a:ext cx="10690270" cy="692586"/>
      </dsp:txXfrm>
    </dsp:sp>
    <dsp:sp modelId="{FCDFCC67-C3D8-9C4B-B91E-B9156D15547F}">
      <dsp:nvSpPr>
        <dsp:cNvPr id="0" name=""/>
        <dsp:cNvSpPr/>
      </dsp:nvSpPr>
      <dsp:spPr>
        <a:xfrm>
          <a:off x="0" y="4204575"/>
          <a:ext cx="1076520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79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ru-RU" sz="2500" kern="1200" dirty="0"/>
            <a:t>«Формула Новосельцева»</a:t>
          </a:r>
        </a:p>
      </dsp:txBody>
      <dsp:txXfrm>
        <a:off x="0" y="4204575"/>
        <a:ext cx="10765204" cy="5299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0.42467</cdr:x>
      <cdr:y>0.50636</cdr:y>
    </cdr:from>
    <cdr:to>
      <cdr:x>0.51614</cdr:x>
      <cdr:y>0.70026</cdr:y>
    </cdr:to>
    <cdr:cxnSp macro="">
      <cdr:nvCxnSpPr>
        <cdr:cNvPr id="3" name="Прямая со стрелкой 2">
          <a:extLst xmlns:a="http://schemas.openxmlformats.org/drawingml/2006/main">
            <a:ext uri="{FF2B5EF4-FFF2-40B4-BE49-F238E27FC236}">
              <a16:creationId xmlns:a16="http://schemas.microsoft.com/office/drawing/2014/main" id="{3E01F0F2-4D0A-1B4C-8EFD-7F778809D9D2}"/>
            </a:ext>
          </a:extLst>
        </cdr:cNvPr>
        <cdr:cNvCxnSpPr/>
      </cdr:nvCxnSpPr>
      <cdr:spPr>
        <a:xfrm xmlns:a="http://schemas.openxmlformats.org/drawingml/2006/main" flipH="1">
          <a:off x="1997876" y="1292228"/>
          <a:ext cx="430304" cy="49485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64A40-09FE-4CAA-B0C8-C7FA62A79EAE}" type="datetimeFigureOut">
              <a:rPr lang="ru-RU" smtClean="0"/>
              <a:t>08.12.2022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6C1-56D8-4368-9D78-D68A74CC7743}" type="slidenum">
              <a:rPr lang="ru-RU" smtClean="0"/>
              <a:t>‹#›</a:t>
            </a:fld>
            <a:endParaRPr lang="ru-RU"/>
          </a:p>
        </p:txBody>
      </p:sp>
    </p:spTree>
    <p:extLst>
      <p:ext uri="{BB962C8B-B14F-4D97-AF65-F5344CB8AC3E}">
        <p14:creationId xmlns:p14="http://schemas.microsoft.com/office/powerpoint/2010/main" val="162631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27448">
              <a:defRPr sz="2800">
                <a:solidFill>
                  <a:schemeClr val="tx1"/>
                </a:solidFill>
                <a:latin typeface="Times New Roman" pitchFamily="18" charset="0"/>
              </a:defRPr>
            </a:lvl1pPr>
            <a:lvl2pPr marL="741959" indent="-285368" defTabSz="927448">
              <a:defRPr sz="2800">
                <a:solidFill>
                  <a:schemeClr val="tx1"/>
                </a:solidFill>
                <a:latin typeface="Times New Roman" pitchFamily="18" charset="0"/>
              </a:defRPr>
            </a:lvl2pPr>
            <a:lvl3pPr marL="1141474" indent="-228295" defTabSz="927448">
              <a:defRPr sz="2800">
                <a:solidFill>
                  <a:schemeClr val="tx1"/>
                </a:solidFill>
                <a:latin typeface="Times New Roman" pitchFamily="18" charset="0"/>
              </a:defRPr>
            </a:lvl3pPr>
            <a:lvl4pPr marL="1598064" indent="-228295" defTabSz="927448">
              <a:defRPr sz="2800">
                <a:solidFill>
                  <a:schemeClr val="tx1"/>
                </a:solidFill>
                <a:latin typeface="Times New Roman" pitchFamily="18" charset="0"/>
              </a:defRPr>
            </a:lvl4pPr>
            <a:lvl5pPr marL="2054653" indent="-228295" defTabSz="927448">
              <a:defRPr sz="2800">
                <a:solidFill>
                  <a:schemeClr val="tx1"/>
                </a:solidFill>
                <a:latin typeface="Times New Roman" pitchFamily="18" charset="0"/>
              </a:defRPr>
            </a:lvl5pPr>
            <a:lvl6pPr marL="2511243" indent="-228295" defTabSz="927448" eaLnBrk="0" fontAlgn="base" hangingPunct="0">
              <a:spcBef>
                <a:spcPct val="0"/>
              </a:spcBef>
              <a:spcAft>
                <a:spcPct val="0"/>
              </a:spcAft>
              <a:defRPr sz="2800">
                <a:solidFill>
                  <a:schemeClr val="tx1"/>
                </a:solidFill>
                <a:latin typeface="Times New Roman" pitchFamily="18" charset="0"/>
              </a:defRPr>
            </a:lvl6pPr>
            <a:lvl7pPr marL="2967833" indent="-228295" defTabSz="927448" eaLnBrk="0" fontAlgn="base" hangingPunct="0">
              <a:spcBef>
                <a:spcPct val="0"/>
              </a:spcBef>
              <a:spcAft>
                <a:spcPct val="0"/>
              </a:spcAft>
              <a:defRPr sz="2800">
                <a:solidFill>
                  <a:schemeClr val="tx1"/>
                </a:solidFill>
                <a:latin typeface="Times New Roman" pitchFamily="18" charset="0"/>
              </a:defRPr>
            </a:lvl7pPr>
            <a:lvl8pPr marL="3424423" indent="-228295" defTabSz="927448" eaLnBrk="0" fontAlgn="base" hangingPunct="0">
              <a:spcBef>
                <a:spcPct val="0"/>
              </a:spcBef>
              <a:spcAft>
                <a:spcPct val="0"/>
              </a:spcAft>
              <a:defRPr sz="2800">
                <a:solidFill>
                  <a:schemeClr val="tx1"/>
                </a:solidFill>
                <a:latin typeface="Times New Roman" pitchFamily="18" charset="0"/>
              </a:defRPr>
            </a:lvl8pPr>
            <a:lvl9pPr marL="3881012" indent="-228295" defTabSz="927448" eaLnBrk="0" fontAlgn="base" hangingPunct="0">
              <a:spcBef>
                <a:spcPct val="0"/>
              </a:spcBef>
              <a:spcAft>
                <a:spcPct val="0"/>
              </a:spcAft>
              <a:defRPr sz="2800">
                <a:solidFill>
                  <a:schemeClr val="tx1"/>
                </a:solidFill>
                <a:latin typeface="Times New Roman" pitchFamily="18" charset="0"/>
              </a:defRPr>
            </a:lvl9pPr>
          </a:lstStyle>
          <a:p>
            <a:fld id="{E2F7AB2A-277C-4806-A676-2555E757B187}" type="slidenum">
              <a:rPr lang="ru-RU" sz="1200"/>
              <a:pPr/>
              <a:t>7</a:t>
            </a:fld>
            <a:endParaRPr lang="ru-RU" sz="1200"/>
          </a:p>
        </p:txBody>
      </p:sp>
      <p:sp>
        <p:nvSpPr>
          <p:cNvPr id="86019" name="Rectangle 2"/>
          <p:cNvSpPr>
            <a:spLocks noGrp="1" noRot="1" noChangeAspect="1" noChangeArrowheads="1" noTextEdit="1"/>
          </p:cNvSpPr>
          <p:nvPr>
            <p:ph type="sldImg"/>
          </p:nvPr>
        </p:nvSpPr>
        <p:spPr>
          <a:xfrm>
            <a:off x="2665413" y="931863"/>
            <a:ext cx="4476750" cy="2517775"/>
          </a:xfrm>
          <a:ln/>
        </p:spPr>
      </p:sp>
      <p:sp>
        <p:nvSpPr>
          <p:cNvPr id="860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448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163421DB-A97D-462F-8047-FDF6AC03B565}" type="slidenum">
              <a:rPr lang="ru-RU" smtClean="0"/>
              <a:pPr>
                <a:defRPr/>
              </a:pPr>
              <a:t>17</a:t>
            </a:fld>
            <a:endParaRPr lang="ru-RU"/>
          </a:p>
        </p:txBody>
      </p:sp>
    </p:spTree>
    <p:extLst>
      <p:ext uri="{BB962C8B-B14F-4D97-AF65-F5344CB8AC3E}">
        <p14:creationId xmlns:p14="http://schemas.microsoft.com/office/powerpoint/2010/main" val="131159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BC9827-E168-466F-8387-4563C01262B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533E64E-8D7E-4393-94E7-6D8C7CFB2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B640261-8991-4D9F-AB3B-EA693F76B907}"/>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061D5FA9-7478-45AE-B029-11536D8DEB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0D1286C-3049-4B95-B636-C05A806F4F4E}"/>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179385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814E3D-8679-47AE-8388-4D47BACB17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2A3C08-B351-411E-BD0B-8A21BE3B02F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389FCBD-4D36-4831-A325-936844C13F0D}"/>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4520B919-2645-4A58-A713-E6D2CD2EE1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8728E35-A551-43D5-9BA6-EBD336111880}"/>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35588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4242772-03EC-4907-A5B6-E1589379A97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D64D51D-F89C-460F-958A-50E25D814C7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E24BC5-ED54-4661-ADBF-5B79FEDDF3D4}"/>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C673D88B-22C7-4A0D-8EE7-8C7D700BA1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D27B19-1E6F-4B1F-8489-C121C576BDBC}"/>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195557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6BE8F7-61B3-416C-BF9D-DD3812086F48}" type="datetime1">
              <a:rPr lang="ru-RU" smtClean="0"/>
              <a:t>08.12.2022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657318-7B97-1C47-A61B-EA9E2A5ACE70}" type="slidenum">
              <a:rPr lang="ru-RU" smtClean="0"/>
              <a:t>‹#›</a:t>
            </a:fld>
            <a:endParaRPr lang="ru-RU"/>
          </a:p>
        </p:txBody>
      </p:sp>
    </p:spTree>
    <p:extLst>
      <p:ext uri="{BB962C8B-B14F-4D97-AF65-F5344CB8AC3E}">
        <p14:creationId xmlns:p14="http://schemas.microsoft.com/office/powerpoint/2010/main" val="198368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333AE7-59FF-439E-8E6E-66B8EA83C4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1C229C-E404-4ABE-BE81-0A92355E820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ECE8FC-E4D7-4AA7-BA00-B3CB97AB114F}"/>
              </a:ext>
            </a:extLst>
          </p:cNvPr>
          <p:cNvSpPr>
            <a:spLocks noGrp="1"/>
          </p:cNvSpPr>
          <p:nvPr>
            <p:ph type="dt" sz="half" idx="10"/>
          </p:nvPr>
        </p:nvSpPr>
        <p:spPr/>
        <p:txBody>
          <a:bodyPr/>
          <a:lstStyle/>
          <a:p>
            <a:fld id="{470057F5-4FE7-4CE6-B83C-C635F64F7A88}"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A288B8EE-7194-4392-9181-EA4B550C04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8CC5236-E100-4FFD-A55D-8922D91AC726}"/>
              </a:ext>
            </a:extLst>
          </p:cNvPr>
          <p:cNvSpPr>
            <a:spLocks noGrp="1"/>
          </p:cNvSpPr>
          <p:nvPr>
            <p:ph type="sldNum" sz="quarter" idx="12"/>
          </p:nvPr>
        </p:nvSpPr>
        <p:spPr/>
        <p:txBody>
          <a:bodyPr/>
          <a:lstStyle/>
          <a:p>
            <a:fld id="{E872B135-DECD-4B13-8B09-7A09E6DCD052}" type="slidenum">
              <a:rPr lang="ru-RU" smtClean="0"/>
              <a:t>‹#›</a:t>
            </a:fld>
            <a:endParaRPr lang="ru-RU"/>
          </a:p>
        </p:txBody>
      </p:sp>
    </p:spTree>
    <p:extLst>
      <p:ext uri="{BB962C8B-B14F-4D97-AF65-F5344CB8AC3E}">
        <p14:creationId xmlns:p14="http://schemas.microsoft.com/office/powerpoint/2010/main" val="394625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75A846-464E-4315-99B1-ABD88E83074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5DEF05A-5E9C-4D07-9264-F8F0AFB9D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739AF36-115E-4DB8-AF9D-6406DC16AFF9}"/>
              </a:ext>
            </a:extLst>
          </p:cNvPr>
          <p:cNvSpPr>
            <a:spLocks noGrp="1"/>
          </p:cNvSpPr>
          <p:nvPr>
            <p:ph type="dt" sz="half" idx="10"/>
          </p:nvPr>
        </p:nvSpPr>
        <p:spPr/>
        <p:txBody>
          <a:bodyPr/>
          <a:lstStyle/>
          <a:p>
            <a:fld id="{0AB6910B-9A0A-4B16-8A7A-0E22252E1A63}"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9153A72B-A2AC-444D-A87A-CAEA484B58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FB43C3-5E5F-4FFB-B3CD-E1D85057150C}"/>
              </a:ext>
            </a:extLst>
          </p:cNvPr>
          <p:cNvSpPr>
            <a:spLocks noGrp="1"/>
          </p:cNvSpPr>
          <p:nvPr>
            <p:ph type="sldNum" sz="quarter" idx="12"/>
          </p:nvPr>
        </p:nvSpPr>
        <p:spPr/>
        <p:txBody>
          <a:bodyPr/>
          <a:lstStyle/>
          <a:p>
            <a:fld id="{28BBF545-A9F9-4E18-98A9-909ED61B89A7}" type="slidenum">
              <a:rPr lang="ru-RU" smtClean="0"/>
              <a:t>‹#›</a:t>
            </a:fld>
            <a:endParaRPr lang="ru-RU"/>
          </a:p>
        </p:txBody>
      </p:sp>
    </p:spTree>
    <p:extLst>
      <p:ext uri="{BB962C8B-B14F-4D97-AF65-F5344CB8AC3E}">
        <p14:creationId xmlns:p14="http://schemas.microsoft.com/office/powerpoint/2010/main" val="141771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A45A97-7966-461E-B68F-8E3FAB878E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B804DD3-6ECE-492F-911E-97CFD9C5982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C254944-538E-484A-8967-94E667030EB8}"/>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3955EBB3-7ED1-4F83-9B39-241D0FA0C7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B5F3ED-9729-468E-8B99-A8E110592B54}"/>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223547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F03E00-7787-4471-BF47-A6374AD9E84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A661660-B499-4826-923D-CA862F87F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E27F045-11CE-4B0A-A0A5-6612B19D98C0}"/>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69302659-950C-46BC-B019-40CCB53EEC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7566F0-FCA3-4A96-9E5E-5626E4FEF5ED}"/>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7258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C8A540-C935-4237-AE7B-A8022FFAD67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5BF494-5275-4A6D-91D4-F69DEDE1DAE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D240815-30C7-43F9-B82B-0CCB88D2B15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217A481-EC85-4C9A-A9EC-6BCD57AC4854}"/>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6" name="Нижний колонтитул 5">
            <a:extLst>
              <a:ext uri="{FF2B5EF4-FFF2-40B4-BE49-F238E27FC236}">
                <a16:creationId xmlns:a16="http://schemas.microsoft.com/office/drawing/2014/main" id="{A745913F-368D-4454-B0A3-19C4026421A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48AC938-8064-4891-9CA8-7332DED8628A}"/>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332705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2AAB38-FF87-4516-BE63-2374CABB1CA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800C4A8-01BA-4A60-9CCF-05ED7E9E2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4ABF483-70CB-4037-A81D-C9E5C1C9FB8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1FFAA35-D84E-4BB3-8210-F70FDC9056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9D966FB-6A13-413E-85F1-0605692384F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F6069F8-C3A2-4A60-B234-201AB7747FBE}"/>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8" name="Нижний колонтитул 7">
            <a:extLst>
              <a:ext uri="{FF2B5EF4-FFF2-40B4-BE49-F238E27FC236}">
                <a16:creationId xmlns:a16="http://schemas.microsoft.com/office/drawing/2014/main" id="{7B5A51FC-B67D-4BAF-8B05-D93090DDF9B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2753845-D2A8-4E8A-A4B3-EFB2B59F9CA2}"/>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199196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ED4FE7-76BF-4B63-8959-8CD4D6B4667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95CCDC9-AFB1-47B3-B968-8C9F916B2CC9}"/>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4" name="Нижний колонтитул 3">
            <a:extLst>
              <a:ext uri="{FF2B5EF4-FFF2-40B4-BE49-F238E27FC236}">
                <a16:creationId xmlns:a16="http://schemas.microsoft.com/office/drawing/2014/main" id="{8B24C4E8-1CD6-4C72-A5C2-8CFBD33E0E7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94CBEF6-ECE1-44AB-A483-4361A3C916B0}"/>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229034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35869B4-54C9-4359-8488-B6112F24E894}"/>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3" name="Нижний колонтитул 2">
            <a:extLst>
              <a:ext uri="{FF2B5EF4-FFF2-40B4-BE49-F238E27FC236}">
                <a16:creationId xmlns:a16="http://schemas.microsoft.com/office/drawing/2014/main" id="{8E38FB07-3D7B-4DD8-B76F-5DDE1CE7D9A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EBDF245-518F-4BAA-A57C-F87E025C5E44}"/>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135527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1DFA9-A582-4A9A-BC19-FE95C80A46E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E0D2120-6EE9-48FA-BA6C-5AAC869D7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E1C122D-6641-4ECC-A156-2A2D5D192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AA03A88-5D32-440A-89C4-3DDE1A4735AD}"/>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6" name="Нижний колонтитул 5">
            <a:extLst>
              <a:ext uri="{FF2B5EF4-FFF2-40B4-BE49-F238E27FC236}">
                <a16:creationId xmlns:a16="http://schemas.microsoft.com/office/drawing/2014/main" id="{5F101D0B-0384-48A0-8404-5823F75AA8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B9E948E-F7CA-463E-B98C-163F06912A57}"/>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369065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C0023A-6174-4A11-B053-568ED20442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4DF3368-2275-4A01-9D6C-F061C2241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166184D-8B93-42BA-90F9-5E338EFC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8A79A2-A35D-4EF6-AAC8-D8B1AA06C510}"/>
              </a:ext>
            </a:extLst>
          </p:cNvPr>
          <p:cNvSpPr>
            <a:spLocks noGrp="1"/>
          </p:cNvSpPr>
          <p:nvPr>
            <p:ph type="dt" sz="half" idx="10"/>
          </p:nvPr>
        </p:nvSpPr>
        <p:spPr/>
        <p:txBody>
          <a:bodyPr/>
          <a:lstStyle/>
          <a:p>
            <a:fld id="{5367EF68-F417-4EC6-9C51-E202FCD0A3BD}" type="datetimeFigureOut">
              <a:rPr lang="ru-RU" smtClean="0"/>
              <a:t>08.12.2022</a:t>
            </a:fld>
            <a:endParaRPr lang="ru-RU"/>
          </a:p>
        </p:txBody>
      </p:sp>
      <p:sp>
        <p:nvSpPr>
          <p:cNvPr id="6" name="Нижний колонтитул 5">
            <a:extLst>
              <a:ext uri="{FF2B5EF4-FFF2-40B4-BE49-F238E27FC236}">
                <a16:creationId xmlns:a16="http://schemas.microsoft.com/office/drawing/2014/main" id="{1C3792F4-6821-4885-B22C-3F107005DE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17DE92F-1B6D-4895-8E0C-E15E1B442020}"/>
              </a:ext>
            </a:extLst>
          </p:cNvPr>
          <p:cNvSpPr>
            <a:spLocks noGrp="1"/>
          </p:cNvSpPr>
          <p:nvPr>
            <p:ph type="sldNum" sz="quarter" idx="12"/>
          </p:nvPr>
        </p:nvSpPr>
        <p:spPr/>
        <p:txBody>
          <a:bodyPr/>
          <a:lstStyle/>
          <a:p>
            <a:fld id="{63C1F24D-F965-4EA0-B224-6BB201A4E0BE}" type="slidenum">
              <a:rPr lang="ru-RU" smtClean="0"/>
              <a:t>‹#›</a:t>
            </a:fld>
            <a:endParaRPr lang="ru-RU"/>
          </a:p>
        </p:txBody>
      </p:sp>
    </p:spTree>
    <p:extLst>
      <p:ext uri="{BB962C8B-B14F-4D97-AF65-F5344CB8AC3E}">
        <p14:creationId xmlns:p14="http://schemas.microsoft.com/office/powerpoint/2010/main" val="48506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1FE872-5889-4208-9F20-CDBF7E3978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B2F8CFD-61AB-4E8A-9881-16ACAC170B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D931F8-131C-4964-B2F0-0EF7913DA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7EF68-F417-4EC6-9C51-E202FCD0A3BD}" type="datetimeFigureOut">
              <a:rPr lang="ru-RU" smtClean="0"/>
              <a:t>08.12.2022</a:t>
            </a:fld>
            <a:endParaRPr lang="ru-RU"/>
          </a:p>
        </p:txBody>
      </p:sp>
      <p:sp>
        <p:nvSpPr>
          <p:cNvPr id="5" name="Нижний колонтитул 4">
            <a:extLst>
              <a:ext uri="{FF2B5EF4-FFF2-40B4-BE49-F238E27FC236}">
                <a16:creationId xmlns:a16="http://schemas.microsoft.com/office/drawing/2014/main" id="{9FEB0A0F-9CA5-4C84-B31B-F3044E85D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2F8B54C-B331-4EBC-AD50-2B4D35B92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1F24D-F965-4EA0-B224-6BB201A4E0BE}" type="slidenum">
              <a:rPr lang="ru-RU" smtClean="0"/>
              <a:t>‹#›</a:t>
            </a:fld>
            <a:endParaRPr lang="ru-RU"/>
          </a:p>
        </p:txBody>
      </p:sp>
    </p:spTree>
    <p:extLst>
      <p:ext uri="{BB962C8B-B14F-4D97-AF65-F5344CB8AC3E}">
        <p14:creationId xmlns:p14="http://schemas.microsoft.com/office/powerpoint/2010/main" val="229936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C8474-8846-44B8-A496-073F1F01C4DA}" type="datetime1">
              <a:rPr lang="ru-RU" smtClean="0"/>
              <a:t>08.12.2022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57318-7B97-1C47-A61B-EA9E2A5ACE70}" type="slidenum">
              <a:rPr lang="ru-RU" smtClean="0"/>
              <a:t>‹#›</a:t>
            </a:fld>
            <a:endParaRPr lang="ru-RU"/>
          </a:p>
        </p:txBody>
      </p:sp>
    </p:spTree>
    <p:extLst>
      <p:ext uri="{BB962C8B-B14F-4D97-AF65-F5344CB8AC3E}">
        <p14:creationId xmlns:p14="http://schemas.microsoft.com/office/powerpoint/2010/main" val="1250740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package" Target="../embeddings/Microsoft_Word_Document.docx"/><Relationship Id="rId1" Type="http://schemas.openxmlformats.org/officeDocument/2006/relationships/slideLayout" Target="../slideLayouts/slideLayout1.xml"/><Relationship Id="rId4" Type="http://schemas.openxmlformats.org/officeDocument/2006/relationships/hyperlink" Target="http://rea-centre.narod.ru/normdoc/nd-value/faprid-2000-method-ois.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oyaltyrange.com/" TargetMode="External"/><Relationship Id="rId2" Type="http://schemas.openxmlformats.org/officeDocument/2006/relationships/hyperlink" Target="https://www.royaltystat.com/assets/docs/IAMYearbook2017_RoyaltyStatLLC.pdf"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d.b.shulgin@urfu.r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tiff"/><Relationship Id="rId5" Type="http://schemas.openxmlformats.org/officeDocument/2006/relationships/hyperlink" Target="http://www.d-pack.ru/services/contract_manufacturing/index.html"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938" y="1268413"/>
            <a:ext cx="6671264" cy="3701153"/>
          </a:xfrm>
        </p:spPr>
        <p:txBody>
          <a:bodyPr>
            <a:normAutofit/>
          </a:bodyPr>
          <a:lstStyle/>
          <a:p>
            <a:r>
              <a:rPr lang="ru-RU" sz="5400" dirty="0">
                <a:latin typeface="Calibri" panose="020F0502020204030204" pitchFamily="34" charset="0"/>
                <a:ea typeface="Calibri" panose="020F0502020204030204" pitchFamily="34" charset="0"/>
                <a:cs typeface="Times New Roman" panose="02020603050405020304" pitchFamily="18" charset="0"/>
              </a:rPr>
              <a:t>Особенности оценки рыночной стоимости прав на РИД</a:t>
            </a:r>
            <a:endParaRPr lang="ru-RU" sz="5400" b="1" dirty="0">
              <a:solidFill>
                <a:srgbClr val="002060"/>
              </a:solidFill>
              <a:latin typeface="PF Bulletin Sans Pro" panose="02000506040000020004" pitchFamily="2" charset="0"/>
            </a:endParaRPr>
          </a:p>
        </p:txBody>
      </p:sp>
      <p:sp>
        <p:nvSpPr>
          <p:cNvPr id="3" name="TextBox 2">
            <a:extLst>
              <a:ext uri="{FF2B5EF4-FFF2-40B4-BE49-F238E27FC236}">
                <a16:creationId xmlns:a16="http://schemas.microsoft.com/office/drawing/2014/main" id="{DF4B30E3-6ED5-4EB9-9924-B5E4A44A85BC}"/>
              </a:ext>
            </a:extLst>
          </p:cNvPr>
          <p:cNvSpPr txBox="1"/>
          <p:nvPr/>
        </p:nvSpPr>
        <p:spPr>
          <a:xfrm>
            <a:off x="4219074" y="4759023"/>
            <a:ext cx="3753852" cy="923330"/>
          </a:xfrm>
          <a:prstGeom prst="rect">
            <a:avLst/>
          </a:prstGeom>
          <a:noFill/>
        </p:spPr>
        <p:txBody>
          <a:bodyPr wrap="square" rtlCol="0">
            <a:spAutoFit/>
          </a:bodyPr>
          <a:lstStyle/>
          <a:p>
            <a:pPr algn="r"/>
            <a:r>
              <a:rPr lang="ru-RU" dirty="0"/>
              <a:t>Дмитрий Шульгин</a:t>
            </a:r>
          </a:p>
          <a:p>
            <a:pPr algn="r"/>
            <a:r>
              <a:rPr lang="ru-RU" dirty="0"/>
              <a:t>Директор Центра интеллектуальной собственности </a:t>
            </a:r>
            <a:r>
              <a:rPr lang="ru-RU" dirty="0" err="1"/>
              <a:t>УрФУ</a:t>
            </a:r>
            <a:endParaRPr lang="ru-RU" dirty="0"/>
          </a:p>
        </p:txBody>
      </p:sp>
    </p:spTree>
    <p:extLst>
      <p:ext uri="{BB962C8B-B14F-4D97-AF65-F5344CB8AC3E}">
        <p14:creationId xmlns:p14="http://schemas.microsoft.com/office/powerpoint/2010/main" val="109754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2060"/>
                </a:solidFill>
                <a:latin typeface="Calibri Light" panose="020F0302020204030204"/>
              </a:rPr>
              <a:t>3</a:t>
            </a: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.2 </a:t>
            </a:r>
            <a:r>
              <a:rPr lang="ru-RU" sz="4000" dirty="0">
                <a:solidFill>
                  <a:srgbClr val="002060"/>
                </a:solidFill>
                <a:latin typeface="Calibri Light" panose="020F0302020204030204"/>
              </a:rPr>
              <a:t>Выбор подходов и методов оценки. Границы применимости подходов к оценке</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graphicFrame>
        <p:nvGraphicFramePr>
          <p:cNvPr id="2" name="Таблица 4">
            <a:extLst>
              <a:ext uri="{FF2B5EF4-FFF2-40B4-BE49-F238E27FC236}">
                <a16:creationId xmlns:a16="http://schemas.microsoft.com/office/drawing/2014/main" id="{E1678165-62F9-A340-A8C1-9584DF0F2766}"/>
              </a:ext>
            </a:extLst>
          </p:cNvPr>
          <p:cNvGraphicFramePr>
            <a:graphicFrameLocks noGrp="1"/>
          </p:cNvGraphicFramePr>
          <p:nvPr>
            <p:extLst>
              <p:ext uri="{D42A27DB-BD31-4B8C-83A1-F6EECF244321}">
                <p14:modId xmlns:p14="http://schemas.microsoft.com/office/powerpoint/2010/main" val="516309033"/>
              </p:ext>
            </p:extLst>
          </p:nvPr>
        </p:nvGraphicFramePr>
        <p:xfrm>
          <a:off x="515939" y="1557337"/>
          <a:ext cx="11233149" cy="3388630"/>
        </p:xfrm>
        <a:graphic>
          <a:graphicData uri="http://schemas.openxmlformats.org/drawingml/2006/table">
            <a:tbl>
              <a:tblPr firstRow="1" bandRow="1">
                <a:tableStyleId>{5940675A-B579-460E-94D1-54222C63F5DA}</a:tableStyleId>
              </a:tblPr>
              <a:tblGrid>
                <a:gridCol w="2918377">
                  <a:extLst>
                    <a:ext uri="{9D8B030D-6E8A-4147-A177-3AD203B41FA5}">
                      <a16:colId xmlns:a16="http://schemas.microsoft.com/office/drawing/2014/main" val="1568344237"/>
                    </a:ext>
                  </a:extLst>
                </a:gridCol>
                <a:gridCol w="3423684">
                  <a:extLst>
                    <a:ext uri="{9D8B030D-6E8A-4147-A177-3AD203B41FA5}">
                      <a16:colId xmlns:a16="http://schemas.microsoft.com/office/drawing/2014/main" val="2616941496"/>
                    </a:ext>
                  </a:extLst>
                </a:gridCol>
                <a:gridCol w="4891088">
                  <a:extLst>
                    <a:ext uri="{9D8B030D-6E8A-4147-A177-3AD203B41FA5}">
                      <a16:colId xmlns:a16="http://schemas.microsoft.com/office/drawing/2014/main" val="3992836381"/>
                    </a:ext>
                  </a:extLst>
                </a:gridCol>
              </a:tblGrid>
              <a:tr h="462849">
                <a:tc>
                  <a:txBody>
                    <a:bodyPr/>
                    <a:lstStyle/>
                    <a:p>
                      <a:pPr algn="ctr"/>
                      <a:r>
                        <a:rPr lang="ru-RU" sz="2000" b="1" dirty="0">
                          <a:solidFill>
                            <a:srgbClr val="002060"/>
                          </a:solidFill>
                        </a:rPr>
                        <a:t>Подход</a:t>
                      </a:r>
                    </a:p>
                  </a:txBody>
                  <a:tcPr/>
                </a:tc>
                <a:tc>
                  <a:txBody>
                    <a:bodyPr/>
                    <a:lstStyle/>
                    <a:p>
                      <a:pPr algn="ctr"/>
                      <a:r>
                        <a:rPr lang="ru-RU" sz="2000" b="1" dirty="0">
                          <a:solidFill>
                            <a:srgbClr val="002060"/>
                          </a:solidFill>
                        </a:rPr>
                        <a:t>Условия применимости</a:t>
                      </a:r>
                    </a:p>
                  </a:txBody>
                  <a:tcPr/>
                </a:tc>
                <a:tc>
                  <a:txBody>
                    <a:bodyPr/>
                    <a:lstStyle/>
                    <a:p>
                      <a:pPr algn="ctr"/>
                      <a:r>
                        <a:rPr lang="ru-RU" sz="2000" b="1" dirty="0">
                          <a:solidFill>
                            <a:srgbClr val="002060"/>
                          </a:solidFill>
                        </a:rPr>
                        <a:t>Ограничения</a:t>
                      </a:r>
                    </a:p>
                  </a:txBody>
                  <a:tcPr/>
                </a:tc>
                <a:extLst>
                  <a:ext uri="{0D108BD9-81ED-4DB2-BD59-A6C34878D82A}">
                    <a16:rowId xmlns:a16="http://schemas.microsoft.com/office/drawing/2014/main" val="2637744037"/>
                  </a:ext>
                </a:extLst>
              </a:tr>
              <a:tr h="1031358">
                <a:tc>
                  <a:txBody>
                    <a:bodyPr/>
                    <a:lstStyle/>
                    <a:p>
                      <a:r>
                        <a:rPr lang="ru-RU" sz="2000" dirty="0"/>
                        <a:t>Доходный подход</a:t>
                      </a:r>
                    </a:p>
                  </a:txBody>
                  <a:tcPr/>
                </a:tc>
                <a:tc>
                  <a:txBody>
                    <a:bodyPr/>
                    <a:lstStyle/>
                    <a:p>
                      <a:r>
                        <a:rPr lang="ru-RU" sz="2000" dirty="0"/>
                        <a:t>Возможность спрогнозировать доход, генерируемый объектом</a:t>
                      </a:r>
                    </a:p>
                  </a:txBody>
                  <a:tcPr/>
                </a:tc>
                <a:tc>
                  <a:txBody>
                    <a:bodyPr/>
                    <a:lstStyle/>
                    <a:p>
                      <a:r>
                        <a:rPr lang="ru-RU" sz="2000" dirty="0"/>
                        <a:t>Сложно применять на ранних стадиях разработки (когда нет четкого понимания рыночного продукта)</a:t>
                      </a:r>
                    </a:p>
                  </a:txBody>
                  <a:tcPr/>
                </a:tc>
                <a:extLst>
                  <a:ext uri="{0D108BD9-81ED-4DB2-BD59-A6C34878D82A}">
                    <a16:rowId xmlns:a16="http://schemas.microsoft.com/office/drawing/2014/main" val="2174990413"/>
                  </a:ext>
                </a:extLst>
              </a:tr>
              <a:tr h="744279">
                <a:tc>
                  <a:txBody>
                    <a:bodyPr/>
                    <a:lstStyle/>
                    <a:p>
                      <a:r>
                        <a:rPr lang="ru-RU" sz="2000" dirty="0"/>
                        <a:t>Сравнительный подход</a:t>
                      </a:r>
                    </a:p>
                  </a:txBody>
                  <a:tcPr/>
                </a:tc>
                <a:tc>
                  <a:txBody>
                    <a:bodyPr/>
                    <a:lstStyle/>
                    <a:p>
                      <a:r>
                        <a:rPr lang="ru-RU" sz="2000" dirty="0"/>
                        <a:t>Возможность подобрать сопоставимые аналоги</a:t>
                      </a:r>
                    </a:p>
                  </a:txBody>
                  <a:tcPr/>
                </a:tc>
                <a:tc>
                  <a:txBody>
                    <a:bodyPr/>
                    <a:lstStyle/>
                    <a:p>
                      <a:r>
                        <a:rPr lang="ru-RU" sz="2000" dirty="0"/>
                        <a:t>Сложно применять для оценки стоимости исключительного права на объекты ИС</a:t>
                      </a:r>
                    </a:p>
                  </a:txBody>
                  <a:tcPr/>
                </a:tc>
                <a:extLst>
                  <a:ext uri="{0D108BD9-81ED-4DB2-BD59-A6C34878D82A}">
                    <a16:rowId xmlns:a16="http://schemas.microsoft.com/office/drawing/2014/main" val="276392875"/>
                  </a:ext>
                </a:extLst>
              </a:tr>
              <a:tr h="1150144">
                <a:tc>
                  <a:txBody>
                    <a:bodyPr/>
                    <a:lstStyle/>
                    <a:p>
                      <a:r>
                        <a:rPr lang="ru-RU" sz="2000" dirty="0"/>
                        <a:t>Затратный подход</a:t>
                      </a:r>
                    </a:p>
                  </a:txBody>
                  <a:tcPr/>
                </a:tc>
                <a:tc>
                  <a:txBody>
                    <a:bodyPr/>
                    <a:lstStyle/>
                    <a:p>
                      <a:r>
                        <a:rPr lang="ru-RU" sz="2000" dirty="0"/>
                        <a:t>Возможность оценить затраты на воспроизводство или замещение объекта</a:t>
                      </a:r>
                    </a:p>
                  </a:txBody>
                  <a:tcPr/>
                </a:tc>
                <a:tc>
                  <a:txBody>
                    <a:bodyPr/>
                    <a:lstStyle/>
                    <a:p>
                      <a:r>
                        <a:rPr lang="ru-RU" sz="2000" dirty="0"/>
                        <a:t>Сложно применять для оценки периодических платежей (роялти)</a:t>
                      </a:r>
                    </a:p>
                  </a:txBody>
                  <a:tcPr/>
                </a:tc>
                <a:extLst>
                  <a:ext uri="{0D108BD9-81ED-4DB2-BD59-A6C34878D82A}">
                    <a16:rowId xmlns:a16="http://schemas.microsoft.com/office/drawing/2014/main" val="1363346509"/>
                  </a:ext>
                </a:extLst>
              </a:tr>
            </a:tbl>
          </a:graphicData>
        </a:graphic>
      </p:graphicFrame>
    </p:spTree>
    <p:extLst>
      <p:ext uri="{BB962C8B-B14F-4D97-AF65-F5344CB8AC3E}">
        <p14:creationId xmlns:p14="http://schemas.microsoft.com/office/powerpoint/2010/main" val="338032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ru-RU" sz="4000" dirty="0">
                <a:solidFill>
                  <a:srgbClr val="002060"/>
                </a:solidFill>
                <a:latin typeface="Calibri Light" panose="020F0302020204030204"/>
              </a:rPr>
              <a:t>3</a:t>
            </a: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.3 </a:t>
            </a:r>
            <a:r>
              <a:rPr lang="ru-RU" sz="4000" dirty="0">
                <a:solidFill>
                  <a:srgbClr val="002060"/>
                </a:solidFill>
                <a:latin typeface="Calibri Light" panose="020F0302020204030204"/>
              </a:rPr>
              <a:t>Оценка значения ставки роялти. Источники информации</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graphicFrame>
        <p:nvGraphicFramePr>
          <p:cNvPr id="6" name="Схема 5">
            <a:extLst>
              <a:ext uri="{FF2B5EF4-FFF2-40B4-BE49-F238E27FC236}">
                <a16:creationId xmlns:a16="http://schemas.microsoft.com/office/drawing/2014/main" id="{C20D85B8-DC1D-C442-B24E-11EFCDEDA329}"/>
              </a:ext>
            </a:extLst>
          </p:cNvPr>
          <p:cNvGraphicFramePr/>
          <p:nvPr>
            <p:extLst>
              <p:ext uri="{D42A27DB-BD31-4B8C-83A1-F6EECF244321}">
                <p14:modId xmlns:p14="http://schemas.microsoft.com/office/powerpoint/2010/main" val="3466445786"/>
              </p:ext>
            </p:extLst>
          </p:nvPr>
        </p:nvGraphicFramePr>
        <p:xfrm>
          <a:off x="515938" y="1557338"/>
          <a:ext cx="10765205" cy="4814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38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Источники данных о роялти. Примеры</a:t>
            </a:r>
          </a:p>
        </p:txBody>
      </p:sp>
      <p:sp>
        <p:nvSpPr>
          <p:cNvPr id="4" name="TextBox 3">
            <a:extLst>
              <a:ext uri="{FF2B5EF4-FFF2-40B4-BE49-F238E27FC236}">
                <a16:creationId xmlns:a16="http://schemas.microsoft.com/office/drawing/2014/main" id="{5BB33C3F-31BA-1A41-80E0-4B7E99B9F9D8}"/>
              </a:ext>
            </a:extLst>
          </p:cNvPr>
          <p:cNvSpPr txBox="1"/>
          <p:nvPr/>
        </p:nvSpPr>
        <p:spPr>
          <a:xfrm>
            <a:off x="1497373" y="1557338"/>
            <a:ext cx="3623248" cy="409685"/>
          </a:xfrm>
          <a:prstGeom prst="rect">
            <a:avLst/>
          </a:prstGeom>
          <a:noFill/>
        </p:spPr>
        <p:txBody>
          <a:bodyPr wrap="square" rtlCol="0">
            <a:noAutofit/>
          </a:bodyPr>
          <a:lstStyle/>
          <a:p>
            <a:pPr algn="ctr"/>
            <a:r>
              <a:rPr lang="ru-RU" sz="2000" b="1" dirty="0">
                <a:solidFill>
                  <a:srgbClr val="002060"/>
                </a:solidFill>
              </a:rPr>
              <a:t>«Отраслевые таблицы»*</a:t>
            </a:r>
            <a:r>
              <a:rPr lang="ru-RU" sz="2000" b="1" baseline="30000" dirty="0">
                <a:solidFill>
                  <a:srgbClr val="002060"/>
                </a:solidFill>
              </a:rPr>
              <a:t>,</a:t>
            </a:r>
            <a:r>
              <a:rPr lang="ru-RU" sz="2000" b="1" dirty="0">
                <a:solidFill>
                  <a:srgbClr val="002060"/>
                </a:solidFill>
              </a:rPr>
              <a:t>**</a:t>
            </a:r>
          </a:p>
        </p:txBody>
      </p:sp>
      <p:sp>
        <p:nvSpPr>
          <p:cNvPr id="5" name="TextBox 4">
            <a:extLst>
              <a:ext uri="{FF2B5EF4-FFF2-40B4-BE49-F238E27FC236}">
                <a16:creationId xmlns:a16="http://schemas.microsoft.com/office/drawing/2014/main" id="{3A1DE57B-1085-B242-84BF-BFDE1A671AFC}"/>
              </a:ext>
            </a:extLst>
          </p:cNvPr>
          <p:cNvSpPr txBox="1"/>
          <p:nvPr/>
        </p:nvSpPr>
        <p:spPr>
          <a:xfrm>
            <a:off x="6475227" y="1557338"/>
            <a:ext cx="4916875" cy="409685"/>
          </a:xfrm>
          <a:prstGeom prst="rect">
            <a:avLst/>
          </a:prstGeom>
          <a:noFill/>
        </p:spPr>
        <p:txBody>
          <a:bodyPr wrap="square" rtlCol="0">
            <a:noAutofit/>
          </a:bodyPr>
          <a:lstStyle/>
          <a:p>
            <a:pPr algn="ctr"/>
            <a:r>
              <a:rPr lang="ru-RU" sz="2000" b="1" dirty="0">
                <a:solidFill>
                  <a:srgbClr val="002060"/>
                </a:solidFill>
              </a:rPr>
              <a:t>Приложение к Методике «ФАПРИД»***</a:t>
            </a:r>
          </a:p>
        </p:txBody>
      </p:sp>
      <p:graphicFrame>
        <p:nvGraphicFramePr>
          <p:cNvPr id="8" name="Таблица 7">
            <a:extLst>
              <a:ext uri="{FF2B5EF4-FFF2-40B4-BE49-F238E27FC236}">
                <a16:creationId xmlns:a16="http://schemas.microsoft.com/office/drawing/2014/main" id="{4CDB9DDA-7677-C041-9574-6ACC4914D549}"/>
              </a:ext>
            </a:extLst>
          </p:cNvPr>
          <p:cNvGraphicFramePr>
            <a:graphicFrameLocks noGrp="1"/>
          </p:cNvGraphicFramePr>
          <p:nvPr>
            <p:extLst>
              <p:ext uri="{D42A27DB-BD31-4B8C-83A1-F6EECF244321}">
                <p14:modId xmlns:p14="http://schemas.microsoft.com/office/powerpoint/2010/main" val="2080232537"/>
              </p:ext>
            </p:extLst>
          </p:nvPr>
        </p:nvGraphicFramePr>
        <p:xfrm>
          <a:off x="6393277" y="2138050"/>
          <a:ext cx="5080774" cy="2774190"/>
        </p:xfrm>
        <a:graphic>
          <a:graphicData uri="http://schemas.openxmlformats.org/drawingml/2006/table">
            <a:tbl>
              <a:tblPr/>
              <a:tblGrid>
                <a:gridCol w="655086">
                  <a:extLst>
                    <a:ext uri="{9D8B030D-6E8A-4147-A177-3AD203B41FA5}">
                      <a16:colId xmlns:a16="http://schemas.microsoft.com/office/drawing/2014/main" val="1879130898"/>
                    </a:ext>
                  </a:extLst>
                </a:gridCol>
                <a:gridCol w="2592254">
                  <a:extLst>
                    <a:ext uri="{9D8B030D-6E8A-4147-A177-3AD203B41FA5}">
                      <a16:colId xmlns:a16="http://schemas.microsoft.com/office/drawing/2014/main" val="1200235143"/>
                    </a:ext>
                  </a:extLst>
                </a:gridCol>
                <a:gridCol w="956930">
                  <a:extLst>
                    <a:ext uri="{9D8B030D-6E8A-4147-A177-3AD203B41FA5}">
                      <a16:colId xmlns:a16="http://schemas.microsoft.com/office/drawing/2014/main" val="3162946083"/>
                    </a:ext>
                  </a:extLst>
                </a:gridCol>
                <a:gridCol w="876504">
                  <a:extLst>
                    <a:ext uri="{9D8B030D-6E8A-4147-A177-3AD203B41FA5}">
                      <a16:colId xmlns:a16="http://schemas.microsoft.com/office/drawing/2014/main" val="3267671411"/>
                    </a:ext>
                  </a:extLst>
                </a:gridCol>
              </a:tblGrid>
              <a:tr h="443429">
                <a:tc>
                  <a:txBody>
                    <a:bodyPr/>
                    <a:lstStyle/>
                    <a:p>
                      <a:pPr algn="ctr">
                        <a:spcAft>
                          <a:spcPts val="0"/>
                        </a:spcAft>
                      </a:pPr>
                      <a:endParaRPr lang="ru-RU" sz="1200" b="1"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effectLst/>
                          <a:latin typeface="Times New Roman" panose="02020603050405020304" pitchFamily="18" charset="0"/>
                        </a:rPr>
                        <a:t>Наименование продукции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a:effectLst/>
                          <a:latin typeface="Times New Roman" panose="02020603050405020304" pitchFamily="18" charset="0"/>
                        </a:rPr>
                        <a:t>Среднее значение</a:t>
                      </a:r>
                      <a:endParaRPr lang="ru-RU"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a:effectLst/>
                          <a:latin typeface="Times New Roman" panose="02020603050405020304" pitchFamily="18" charset="0"/>
                        </a:rPr>
                        <a:t>Диапазон</a:t>
                      </a:r>
                      <a:endParaRPr lang="ru-RU" sz="1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33650"/>
                  </a:ext>
                </a:extLst>
              </a:tr>
              <a:tr h="176224">
                <a:tc gridSpan="4">
                  <a:txBody>
                    <a:bodyPr/>
                    <a:lstStyle/>
                    <a:p>
                      <a:pPr algn="ctr">
                        <a:spcAft>
                          <a:spcPts val="0"/>
                        </a:spcAft>
                      </a:pPr>
                      <a:r>
                        <a:rPr lang="ru-RU" sz="1200" dirty="0">
                          <a:effectLst/>
                          <a:latin typeface="Times New Roman" panose="02020603050405020304" pitchFamily="18" charset="0"/>
                        </a:rPr>
                        <a:t>А) Оборудование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spcAft>
                          <a:spcPts val="0"/>
                        </a:spcAft>
                      </a:pPr>
                      <a:endParaRPr lang="ru-RU" sz="12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381941"/>
                  </a:ext>
                </a:extLst>
              </a:tr>
              <a:tr h="176224">
                <a:tc>
                  <a:txBody>
                    <a:bodyPr/>
                    <a:lstStyle/>
                    <a:p>
                      <a:pPr algn="ctr">
                        <a:spcAft>
                          <a:spcPts val="0"/>
                        </a:spcAft>
                      </a:pPr>
                      <a:r>
                        <a:rPr lang="ru-RU" sz="1200" dirty="0">
                          <a:effectLst/>
                          <a:latin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Реакторы и реакторное оборудование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3,5</a:t>
                      </a:r>
                      <a:endParaRPr lang="ru-RU" sz="12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3-4</a:t>
                      </a:r>
                      <a:endParaRPr lang="ru-RU" sz="12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424774"/>
                  </a:ext>
                </a:extLst>
              </a:tr>
              <a:tr h="287559">
                <a:tc>
                  <a:txBody>
                    <a:bodyPr/>
                    <a:lstStyle/>
                    <a:p>
                      <a:pPr algn="ctr">
                        <a:spcAft>
                          <a:spcPts val="0"/>
                        </a:spcAft>
                      </a:pPr>
                      <a:r>
                        <a:rPr lang="ru-RU" sz="1200">
                          <a:effectLst/>
                          <a:latin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Машины для загрузки и выгрузки реакторного топлива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3,5</a:t>
                      </a:r>
                      <a:endParaRPr lang="ru-RU" sz="12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3-4</a:t>
                      </a:r>
                      <a:endParaRPr lang="ru-RU" sz="12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613568"/>
                  </a:ext>
                </a:extLst>
              </a:tr>
              <a:tr h="341059">
                <a:tc>
                  <a:txBody>
                    <a:bodyPr/>
                    <a:lstStyle/>
                    <a:p>
                      <a:pPr algn="ctr">
                        <a:spcAft>
                          <a:spcPts val="0"/>
                        </a:spcAft>
                      </a:pPr>
                      <a:r>
                        <a:rPr lang="ru-RU" sz="1200">
                          <a:effectLst/>
                          <a:latin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Реакторные трубы высокого давления, насосы для теплоносителей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122066"/>
                  </a:ext>
                </a:extLst>
              </a:tr>
              <a:tr h="287559">
                <a:tc>
                  <a:txBody>
                    <a:bodyPr/>
                    <a:lstStyle/>
                    <a:p>
                      <a:pPr algn="ctr">
                        <a:spcAft>
                          <a:spcPts val="0"/>
                        </a:spcAft>
                      </a:pPr>
                      <a:r>
                        <a:rPr lang="ru-RU" sz="1200">
                          <a:effectLst/>
                          <a:latin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Циркониевые трубы, прутки, другие изделия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625836"/>
                  </a:ext>
                </a:extLst>
              </a:tr>
              <a:tr h="352446">
                <a:tc>
                  <a:txBody>
                    <a:bodyPr/>
                    <a:lstStyle/>
                    <a:p>
                      <a:pPr algn="ctr">
                        <a:spcAft>
                          <a:spcPts val="0"/>
                        </a:spcAft>
                      </a:pPr>
                      <a:r>
                        <a:rPr lang="ru-RU" sz="1200">
                          <a:effectLst/>
                          <a:latin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Установки для переработки облученных тепловых элементов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985075"/>
                  </a:ext>
                </a:extLst>
              </a:tr>
              <a:tr h="319081">
                <a:tc>
                  <a:txBody>
                    <a:bodyPr/>
                    <a:lstStyle/>
                    <a:p>
                      <a:pPr algn="ctr">
                        <a:spcAft>
                          <a:spcPts val="0"/>
                        </a:spcAft>
                      </a:pPr>
                      <a:r>
                        <a:rPr lang="ru-RU" sz="1200" dirty="0">
                          <a:effectLst/>
                          <a:latin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325031"/>
                  </a:ext>
                </a:extLst>
              </a:tr>
            </a:tbl>
          </a:graphicData>
        </a:graphic>
      </p:graphicFrame>
      <p:graphicFrame>
        <p:nvGraphicFramePr>
          <p:cNvPr id="9" name="Место для объекта 3">
            <a:extLst>
              <a:ext uri="{FF2B5EF4-FFF2-40B4-BE49-F238E27FC236}">
                <a16:creationId xmlns:a16="http://schemas.microsoft.com/office/drawing/2014/main" id="{ACB3A1B4-4D40-CF4E-81C9-2F994CC7FCCA}"/>
              </a:ext>
            </a:extLst>
          </p:cNvPr>
          <p:cNvGraphicFramePr>
            <a:graphicFrameLocks noChangeAspect="1"/>
          </p:cNvGraphicFramePr>
          <p:nvPr>
            <p:extLst>
              <p:ext uri="{D42A27DB-BD31-4B8C-83A1-F6EECF244321}">
                <p14:modId xmlns:p14="http://schemas.microsoft.com/office/powerpoint/2010/main" val="2179743864"/>
              </p:ext>
            </p:extLst>
          </p:nvPr>
        </p:nvGraphicFramePr>
        <p:xfrm>
          <a:off x="462775" y="2138050"/>
          <a:ext cx="5692443" cy="3592897"/>
        </p:xfrm>
        <a:graphic>
          <a:graphicData uri="http://schemas.openxmlformats.org/presentationml/2006/ole">
            <mc:AlternateContent xmlns:mc="http://schemas.openxmlformats.org/markup-compatibility/2006">
              <mc:Choice xmlns:v="urn:schemas-microsoft-com:vml" Requires="v">
                <p:oleObj name="Документ" r:id="rId2" imgW="6096000" imgH="4216400" progId="Word.Document.12">
                  <p:embed/>
                </p:oleObj>
              </mc:Choice>
              <mc:Fallback>
                <p:oleObj name="Документ" r:id="rId2" imgW="6096000" imgH="4216400" progId="Word.Document.12">
                  <p:embed/>
                  <p:pic>
                    <p:nvPicPr>
                      <p:cNvPr id="6" name="Место для объекта 3">
                        <a:extLst>
                          <a:ext uri="{FF2B5EF4-FFF2-40B4-BE49-F238E27FC236}">
                            <a16:creationId xmlns:a16="http://schemas.microsoft.com/office/drawing/2014/main" id="{88BBFA57-D05C-4FB6-8C49-18748FC4E95A}"/>
                          </a:ext>
                        </a:extLst>
                      </p:cNvPr>
                      <p:cNvPicPr/>
                      <p:nvPr/>
                    </p:nvPicPr>
                    <p:blipFill>
                      <a:blip r:embed="rId3"/>
                      <a:stretch>
                        <a:fillRect/>
                      </a:stretch>
                    </p:blipFill>
                    <p:spPr>
                      <a:xfrm>
                        <a:off x="462775" y="2138050"/>
                        <a:ext cx="5692443" cy="35928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C9B49F0-910C-4E9B-848B-7269C562C572}"/>
              </a:ext>
            </a:extLst>
          </p:cNvPr>
          <p:cNvSpPr txBox="1"/>
          <p:nvPr/>
        </p:nvSpPr>
        <p:spPr>
          <a:xfrm>
            <a:off x="515938" y="6394608"/>
            <a:ext cx="11077575" cy="307777"/>
          </a:xfrm>
          <a:prstGeom prst="rect">
            <a:avLst/>
          </a:prstGeom>
          <a:noFill/>
        </p:spPr>
        <p:txBody>
          <a:bodyPr wrap="square" rtlCol="0">
            <a:spAutoFit/>
          </a:bodyPr>
          <a:lstStyle/>
          <a:p>
            <a:r>
              <a:rPr lang="ru-RU" sz="1400" dirty="0">
                <a:hlinkClick r:id="rId4"/>
              </a:rPr>
              <a:t>***</a:t>
            </a:r>
            <a:r>
              <a:rPr lang="en-US" sz="1400" dirty="0">
                <a:hlinkClick r:id="rId4"/>
              </a:rPr>
              <a:t>http://rea-centre.narod.ru/normdoc/nd-value/faprid-2000-method-ois.htm</a:t>
            </a:r>
            <a:r>
              <a:rPr lang="ru-RU" sz="1400" dirty="0"/>
              <a:t> </a:t>
            </a:r>
          </a:p>
        </p:txBody>
      </p:sp>
      <p:sp>
        <p:nvSpPr>
          <p:cNvPr id="10" name="TextBox 9">
            <a:extLst>
              <a:ext uri="{FF2B5EF4-FFF2-40B4-BE49-F238E27FC236}">
                <a16:creationId xmlns:a16="http://schemas.microsoft.com/office/drawing/2014/main" id="{358F2BDB-AD57-48A1-A00A-F6DD77C76FAA}"/>
              </a:ext>
            </a:extLst>
          </p:cNvPr>
          <p:cNvSpPr txBox="1"/>
          <p:nvPr/>
        </p:nvSpPr>
        <p:spPr>
          <a:xfrm>
            <a:off x="515938" y="5655944"/>
            <a:ext cx="10887740" cy="738664"/>
          </a:xfrm>
          <a:prstGeom prst="rect">
            <a:avLst/>
          </a:prstGeom>
          <a:noFill/>
        </p:spPr>
        <p:txBody>
          <a:bodyPr wrap="square" rtlCol="0">
            <a:spAutoFit/>
          </a:bodyPr>
          <a:lstStyle/>
          <a:p>
            <a:r>
              <a:rPr lang="ru-RU" sz="1400" dirty="0"/>
              <a:t>*</a:t>
            </a:r>
            <a:r>
              <a:rPr lang="ru-RU" sz="1400" dirty="0" err="1"/>
              <a:t>Пузыня</a:t>
            </a:r>
            <a:r>
              <a:rPr lang="ru-RU" sz="1400" dirty="0"/>
              <a:t> Н.Ю. Оценка интеллектуальной собственности и нематериальных активов / Н.Ю. </a:t>
            </a:r>
            <a:r>
              <a:rPr lang="ru-RU" sz="1400" dirty="0" err="1"/>
              <a:t>Пузыня</a:t>
            </a:r>
            <a:r>
              <a:rPr lang="ru-RU" sz="1400" dirty="0"/>
              <a:t>. СПб.: Питер, 2005. 325 с. ;</a:t>
            </a:r>
          </a:p>
          <a:p>
            <a:r>
              <a:rPr lang="ru-RU" sz="1400" dirty="0"/>
              <a:t>**</a:t>
            </a:r>
            <a:r>
              <a:rPr lang="ru-RU" sz="1400" dirty="0" err="1"/>
              <a:t>Азгальдов</a:t>
            </a:r>
            <a:r>
              <a:rPr lang="ru-RU" sz="1400" dirty="0"/>
              <a:t> Г.Г., Карпова Н.Н. Вознаграждение за использование интеллектуальной собственности. Режим доступа: http://www.ocenchik.ru/docs/437.html</a:t>
            </a:r>
          </a:p>
        </p:txBody>
      </p:sp>
    </p:spTree>
    <p:extLst>
      <p:ext uri="{BB962C8B-B14F-4D97-AF65-F5344CB8AC3E}">
        <p14:creationId xmlns:p14="http://schemas.microsoft.com/office/powerpoint/2010/main" val="48061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Источники данных о роялти. Примеры</a:t>
            </a:r>
          </a:p>
        </p:txBody>
      </p:sp>
      <p:sp>
        <p:nvSpPr>
          <p:cNvPr id="4" name="TextBox 3">
            <a:extLst>
              <a:ext uri="{FF2B5EF4-FFF2-40B4-BE49-F238E27FC236}">
                <a16:creationId xmlns:a16="http://schemas.microsoft.com/office/drawing/2014/main" id="{5BB33C3F-31BA-1A41-80E0-4B7E99B9F9D8}"/>
              </a:ext>
            </a:extLst>
          </p:cNvPr>
          <p:cNvSpPr txBox="1"/>
          <p:nvPr/>
        </p:nvSpPr>
        <p:spPr>
          <a:xfrm>
            <a:off x="767999" y="1799711"/>
            <a:ext cx="3612615" cy="1884472"/>
          </a:xfrm>
          <a:prstGeom prst="rect">
            <a:avLst/>
          </a:prstGeom>
          <a:noFill/>
        </p:spPr>
        <p:txBody>
          <a:bodyPr wrap="square" rtlCol="0">
            <a:noAutofit/>
          </a:bodyPr>
          <a:lstStyle/>
          <a:p>
            <a:pPr algn="ctr"/>
            <a:r>
              <a:rPr lang="ru-RU" sz="2000" b="1" dirty="0">
                <a:solidFill>
                  <a:srgbClr val="002060"/>
                </a:solidFill>
              </a:rPr>
              <a:t>Статистические данные аналитических агентств </a:t>
            </a:r>
            <a:r>
              <a:rPr lang="en-US" sz="2000" dirty="0">
                <a:solidFill>
                  <a:srgbClr val="002060"/>
                </a:solidFill>
                <a:hlinkClick r:id="rId2"/>
              </a:rPr>
              <a:t>https://www.royaltystat.com/assets/docs/IAMYearbook2017_RoyaltyStatLLC.pdf</a:t>
            </a:r>
            <a:r>
              <a:rPr lang="ru-RU" sz="2000" dirty="0">
                <a:solidFill>
                  <a:srgbClr val="002060"/>
                </a:solidFill>
              </a:rPr>
              <a:t> </a:t>
            </a:r>
          </a:p>
        </p:txBody>
      </p:sp>
      <p:sp>
        <p:nvSpPr>
          <p:cNvPr id="7" name="TextBox 6">
            <a:extLst>
              <a:ext uri="{FF2B5EF4-FFF2-40B4-BE49-F238E27FC236}">
                <a16:creationId xmlns:a16="http://schemas.microsoft.com/office/drawing/2014/main" id="{2BF563AB-D3A9-9E4A-ACF1-B34AEBC7E07C}"/>
              </a:ext>
            </a:extLst>
          </p:cNvPr>
          <p:cNvSpPr txBox="1"/>
          <p:nvPr/>
        </p:nvSpPr>
        <p:spPr>
          <a:xfrm>
            <a:off x="2667613" y="4596811"/>
            <a:ext cx="6856773" cy="409685"/>
          </a:xfrm>
          <a:prstGeom prst="rect">
            <a:avLst/>
          </a:prstGeom>
          <a:noFill/>
        </p:spPr>
        <p:txBody>
          <a:bodyPr wrap="square" rtlCol="0">
            <a:noAutofit/>
          </a:bodyPr>
          <a:lstStyle/>
          <a:p>
            <a:pPr algn="ctr"/>
            <a:r>
              <a:rPr lang="ru-RU" sz="2000" b="1" dirty="0">
                <a:solidFill>
                  <a:srgbClr val="002060"/>
                </a:solidFill>
              </a:rPr>
              <a:t>Пример отчета </a:t>
            </a:r>
            <a:r>
              <a:rPr lang="en-US" sz="2000" b="1" dirty="0" err="1">
                <a:solidFill>
                  <a:srgbClr val="002060"/>
                </a:solidFill>
              </a:rPr>
              <a:t>RoyaltyRange</a:t>
            </a:r>
            <a:r>
              <a:rPr lang="en-US" sz="2000" b="1" dirty="0">
                <a:solidFill>
                  <a:srgbClr val="002060"/>
                </a:solidFill>
              </a:rPr>
              <a:t> (</a:t>
            </a:r>
            <a:r>
              <a:rPr lang="en-US" sz="2000" dirty="0">
                <a:solidFill>
                  <a:srgbClr val="002060"/>
                </a:solidFill>
                <a:hlinkClick r:id="rId3"/>
              </a:rPr>
              <a:t>https://www.royaltyrange.com/</a:t>
            </a:r>
            <a:r>
              <a:rPr lang="en-US" sz="2000" dirty="0">
                <a:solidFill>
                  <a:srgbClr val="002060"/>
                </a:solidFill>
              </a:rPr>
              <a:t>)</a:t>
            </a:r>
            <a:r>
              <a:rPr lang="ru-RU" sz="2000" dirty="0">
                <a:solidFill>
                  <a:srgbClr val="002060"/>
                </a:solidFill>
              </a:rPr>
              <a:t> </a:t>
            </a:r>
            <a:endParaRPr lang="ru-RU" sz="2000" dirty="0"/>
          </a:p>
          <a:p>
            <a:pPr algn="ctr"/>
            <a:endParaRPr lang="ru-RU" sz="2000" b="1" dirty="0">
              <a:solidFill>
                <a:srgbClr val="002060"/>
              </a:solidFill>
            </a:endParaRPr>
          </a:p>
        </p:txBody>
      </p:sp>
      <p:graphicFrame>
        <p:nvGraphicFramePr>
          <p:cNvPr id="2" name="Таблица 1">
            <a:extLst>
              <a:ext uri="{FF2B5EF4-FFF2-40B4-BE49-F238E27FC236}">
                <a16:creationId xmlns:a16="http://schemas.microsoft.com/office/drawing/2014/main" id="{37D8EE16-EF40-8C4D-9BB4-E892BF1EE136}"/>
              </a:ext>
            </a:extLst>
          </p:cNvPr>
          <p:cNvGraphicFramePr>
            <a:graphicFrameLocks noGrp="1"/>
          </p:cNvGraphicFramePr>
          <p:nvPr/>
        </p:nvGraphicFramePr>
        <p:xfrm>
          <a:off x="515940" y="5006496"/>
          <a:ext cx="11233148" cy="1636612"/>
        </p:xfrm>
        <a:graphic>
          <a:graphicData uri="http://schemas.openxmlformats.org/drawingml/2006/table">
            <a:tbl>
              <a:tblPr>
                <a:tableStyleId>{5C22544A-7EE6-4342-B048-85BDC9FD1C3A}</a:tableStyleId>
              </a:tblPr>
              <a:tblGrid>
                <a:gridCol w="771475">
                  <a:extLst>
                    <a:ext uri="{9D8B030D-6E8A-4147-A177-3AD203B41FA5}">
                      <a16:colId xmlns:a16="http://schemas.microsoft.com/office/drawing/2014/main" val="946064812"/>
                    </a:ext>
                  </a:extLst>
                </a:gridCol>
                <a:gridCol w="736408">
                  <a:extLst>
                    <a:ext uri="{9D8B030D-6E8A-4147-A177-3AD203B41FA5}">
                      <a16:colId xmlns:a16="http://schemas.microsoft.com/office/drawing/2014/main" val="1361224029"/>
                    </a:ext>
                  </a:extLst>
                </a:gridCol>
                <a:gridCol w="2875499">
                  <a:extLst>
                    <a:ext uri="{9D8B030D-6E8A-4147-A177-3AD203B41FA5}">
                      <a16:colId xmlns:a16="http://schemas.microsoft.com/office/drawing/2014/main" val="2216714686"/>
                    </a:ext>
                  </a:extLst>
                </a:gridCol>
                <a:gridCol w="3378127">
                  <a:extLst>
                    <a:ext uri="{9D8B030D-6E8A-4147-A177-3AD203B41FA5}">
                      <a16:colId xmlns:a16="http://schemas.microsoft.com/office/drawing/2014/main" val="671826608"/>
                    </a:ext>
                  </a:extLst>
                </a:gridCol>
                <a:gridCol w="3471639">
                  <a:extLst>
                    <a:ext uri="{9D8B030D-6E8A-4147-A177-3AD203B41FA5}">
                      <a16:colId xmlns:a16="http://schemas.microsoft.com/office/drawing/2014/main" val="4097469236"/>
                    </a:ext>
                  </a:extLst>
                </a:gridCol>
              </a:tblGrid>
              <a:tr h="348245">
                <a:tc>
                  <a:txBody>
                    <a:bodyPr/>
                    <a:lstStyle/>
                    <a:p>
                      <a:pPr algn="ctr" fontAlgn="ctr"/>
                      <a:r>
                        <a:rPr lang="en-US" sz="1200" u="none" strike="noStrike" dirty="0">
                          <a:effectLst/>
                        </a:rPr>
                        <a:t>Royalty rate</a:t>
                      </a:r>
                      <a:endParaRPr lang="en-US" sz="1200" b="1" i="0" u="none" strike="noStrike" dirty="0">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dirty="0">
                          <a:effectLst/>
                        </a:rPr>
                        <a:t>Base</a:t>
                      </a:r>
                      <a:endParaRPr lang="en-US" sz="1200" b="1" i="0" u="none" strike="noStrike" dirty="0">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a:effectLst/>
                        </a:rPr>
                        <a:t>Other payments</a:t>
                      </a:r>
                      <a:endParaRPr lang="en-US" sz="1200" b="1" i="0" u="none" strike="noStrike">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dirty="0">
                          <a:effectLst/>
                        </a:rPr>
                        <a:t>Compensation details</a:t>
                      </a:r>
                      <a:endParaRPr lang="en-US" sz="1200" b="1" i="0" u="none" strike="noStrike" dirty="0">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a:effectLst/>
                        </a:rPr>
                        <a:t>Patent/trademark synopsis</a:t>
                      </a:r>
                      <a:endParaRPr lang="en-US" sz="1200" b="1" i="0" u="none" strike="noStrike">
                        <a:solidFill>
                          <a:srgbClr val="000000"/>
                        </a:solidFill>
                        <a:effectLst/>
                        <a:latin typeface="Arial" panose="020B0604020202020204" pitchFamily="34" charset="0"/>
                      </a:endParaRPr>
                    </a:p>
                  </a:txBody>
                  <a:tcPr marL="8207" marR="8207" marT="8207" marB="0" anchor="ctr"/>
                </a:tc>
                <a:extLst>
                  <a:ext uri="{0D108BD9-81ED-4DB2-BD59-A6C34878D82A}">
                    <a16:rowId xmlns:a16="http://schemas.microsoft.com/office/drawing/2014/main" val="2407709260"/>
                  </a:ext>
                </a:extLst>
              </a:tr>
              <a:tr h="1277834">
                <a:tc>
                  <a:txBody>
                    <a:bodyPr/>
                    <a:lstStyle/>
                    <a:p>
                      <a:pPr algn="ctr" fontAlgn="ctr"/>
                      <a:r>
                        <a:rPr lang="ru-RU" sz="1200" u="none" strike="noStrike">
                          <a:effectLst/>
                        </a:rPr>
                        <a:t>5,00 %</a:t>
                      </a:r>
                      <a:endParaRPr lang="ru-RU" sz="1200" b="0" i="0" u="none" strike="noStrike">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dirty="0">
                          <a:effectLst/>
                        </a:rPr>
                        <a:t>Net sale</a:t>
                      </a:r>
                      <a:endParaRPr lang="en-US" sz="1200" b="0" i="0" u="none" strike="noStrike" dirty="0">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dirty="0">
                          <a:effectLst/>
                        </a:rPr>
                        <a:t>Licensee shall pay to licensor a license issue fee of US $1,000,000 for each facility constructed for licensed plant growing and minimum annual royalty of US $60,000 (increasing by $6,000 per year until minimum royalty per licensed facility is $78,000).</a:t>
                      </a:r>
                      <a:endParaRPr lang="en-US" sz="1200" b="0" i="0" u="none" strike="noStrike" dirty="0">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dirty="0">
                          <a:effectLst/>
                        </a:rPr>
                        <a:t>Licensee shall pay to licensor a royalty of 5% of net sales of licensed plants sold by licensee, its agents or distributors; Royalties shall be payable as long as licensor owns an issued patent for licensed technology, provided that if obligation to pay royalties is based solely on licensed technology (not including patents)…</a:t>
                      </a:r>
                      <a:endParaRPr lang="en-US" sz="1200" b="0" i="0" u="none" strike="noStrike" dirty="0">
                        <a:solidFill>
                          <a:srgbClr val="000000"/>
                        </a:solidFill>
                        <a:effectLst/>
                        <a:latin typeface="Arial" panose="020B0604020202020204" pitchFamily="34" charset="0"/>
                      </a:endParaRPr>
                    </a:p>
                  </a:txBody>
                  <a:tcPr marL="8207" marR="8207" marT="8207" marB="0" anchor="ctr"/>
                </a:tc>
                <a:tc>
                  <a:txBody>
                    <a:bodyPr/>
                    <a:lstStyle/>
                    <a:p>
                      <a:pPr algn="ctr" fontAlgn="ctr"/>
                      <a:r>
                        <a:rPr lang="en-US" sz="1200" u="none" strike="noStrike" dirty="0">
                          <a:effectLst/>
                        </a:rPr>
                        <a:t>Method and apparatus for growing plants includes an enclosed vessel having a growth medium containing a plant seed or seedling in the upper part thereof and a free space below into which plant roots can enter, a mechanism to feed water and nutrients to the vessel to saturate the growth medium, a mechanism to remove excess water and nutrients after reaching saturation, ….</a:t>
                      </a:r>
                      <a:endParaRPr lang="en-US" sz="1200" b="0" i="0" u="none" strike="noStrike" dirty="0">
                        <a:solidFill>
                          <a:srgbClr val="000000"/>
                        </a:solidFill>
                        <a:effectLst/>
                        <a:latin typeface="Arial" panose="020B0604020202020204" pitchFamily="34" charset="0"/>
                      </a:endParaRPr>
                    </a:p>
                  </a:txBody>
                  <a:tcPr marL="8207" marR="8207" marT="8207" marB="0" anchor="ctr"/>
                </a:tc>
                <a:extLst>
                  <a:ext uri="{0D108BD9-81ED-4DB2-BD59-A6C34878D82A}">
                    <a16:rowId xmlns:a16="http://schemas.microsoft.com/office/drawing/2014/main" val="2748820525"/>
                  </a:ext>
                </a:extLst>
              </a:tr>
            </a:tbl>
          </a:graphicData>
        </a:graphic>
      </p:graphicFrame>
      <p:pic>
        <p:nvPicPr>
          <p:cNvPr id="6" name="Рисунок 5">
            <a:extLst>
              <a:ext uri="{FF2B5EF4-FFF2-40B4-BE49-F238E27FC236}">
                <a16:creationId xmlns:a16="http://schemas.microsoft.com/office/drawing/2014/main" id="{B1B64932-41FB-C34C-AD7A-6C38E872C81F}"/>
              </a:ext>
            </a:extLst>
          </p:cNvPr>
          <p:cNvPicPr>
            <a:picLocks noChangeAspect="1"/>
          </p:cNvPicPr>
          <p:nvPr/>
        </p:nvPicPr>
        <p:blipFill>
          <a:blip r:embed="rId4"/>
          <a:stretch>
            <a:fillRect/>
          </a:stretch>
        </p:blipFill>
        <p:spPr>
          <a:xfrm>
            <a:off x="4550846" y="1344758"/>
            <a:ext cx="7198242" cy="2794379"/>
          </a:xfrm>
          <a:prstGeom prst="rect">
            <a:avLst/>
          </a:prstGeom>
        </p:spPr>
      </p:pic>
    </p:spTree>
    <p:extLst>
      <p:ext uri="{BB962C8B-B14F-4D97-AF65-F5344CB8AC3E}">
        <p14:creationId xmlns:p14="http://schemas.microsoft.com/office/powerpoint/2010/main" val="328195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2060"/>
                </a:solidFill>
                <a:latin typeface="Calibri Light" panose="020F0302020204030204"/>
              </a:rPr>
              <a:t>Поправки к базовым ставкам роялти</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AD4EC6DF-47A7-364A-B246-BE9DD384435B}"/>
              </a:ext>
            </a:extLst>
          </p:cNvPr>
          <p:cNvSpPr txBox="1">
            <a:spLocks/>
          </p:cNvSpPr>
          <p:nvPr/>
        </p:nvSpPr>
        <p:spPr>
          <a:xfrm>
            <a:off x="515939" y="2214592"/>
            <a:ext cx="3051546" cy="41707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solidFill>
                  <a:srgbClr val="002060"/>
                </a:solidFill>
                <a:latin typeface="Calibri" charset="0"/>
                <a:ea typeface="Calibri" charset="0"/>
                <a:cs typeface="Calibri" charset="0"/>
              </a:rPr>
              <a:t>Основные факторы*</a:t>
            </a: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p:txBody>
      </p:sp>
      <p:sp>
        <p:nvSpPr>
          <p:cNvPr id="6" name="Content Placeholder 2">
            <a:extLst>
              <a:ext uri="{FF2B5EF4-FFF2-40B4-BE49-F238E27FC236}">
                <a16:creationId xmlns:a16="http://schemas.microsoft.com/office/drawing/2014/main" id="{339DE6D1-47CC-C146-8E71-789D8A323186}"/>
              </a:ext>
            </a:extLst>
          </p:cNvPr>
          <p:cNvSpPr txBox="1">
            <a:spLocks/>
          </p:cNvSpPr>
          <p:nvPr/>
        </p:nvSpPr>
        <p:spPr>
          <a:xfrm>
            <a:off x="515940" y="2846478"/>
            <a:ext cx="3671050" cy="16461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ru-RU" sz="1600" dirty="0">
                <a:solidFill>
                  <a:srgbClr val="002060"/>
                </a:solidFill>
                <a:latin typeface="Calibri" charset="0"/>
                <a:ea typeface="Calibri" charset="0"/>
                <a:cs typeface="Calibri" charset="0"/>
              </a:rPr>
              <a:t>объем передаваемых прав;</a:t>
            </a:r>
          </a:p>
          <a:p>
            <a:pPr marL="285750" indent="-285750" algn="l">
              <a:buFont typeface="Arial" panose="020B0604020202020204" pitchFamily="34" charset="0"/>
              <a:buChar char="•"/>
            </a:pPr>
            <a:r>
              <a:rPr lang="ru-RU" sz="1600" dirty="0">
                <a:solidFill>
                  <a:srgbClr val="002060"/>
                </a:solidFill>
                <a:latin typeface="Calibri" charset="0"/>
                <a:ea typeface="Calibri" charset="0"/>
                <a:cs typeface="Calibri" charset="0"/>
              </a:rPr>
              <a:t>ценность технологии;</a:t>
            </a:r>
          </a:p>
          <a:p>
            <a:pPr marL="285750" indent="-285750" algn="l">
              <a:buFont typeface="Arial" panose="020B0604020202020204" pitchFamily="34" charset="0"/>
              <a:buChar char="•"/>
            </a:pPr>
            <a:r>
              <a:rPr lang="ru-RU" sz="1600" dirty="0">
                <a:solidFill>
                  <a:srgbClr val="002060"/>
                </a:solidFill>
                <a:latin typeface="Calibri" charset="0"/>
                <a:ea typeface="Calibri" charset="0"/>
                <a:cs typeface="Calibri" charset="0"/>
              </a:rPr>
              <a:t>степень разработанности технологии;</a:t>
            </a:r>
          </a:p>
          <a:p>
            <a:pPr marL="285750" indent="-285750" algn="l">
              <a:buFont typeface="Arial" panose="020B0604020202020204" pitchFamily="34" charset="0"/>
              <a:buChar char="•"/>
            </a:pPr>
            <a:r>
              <a:rPr lang="ru-RU" sz="1600" dirty="0">
                <a:solidFill>
                  <a:srgbClr val="002060"/>
                </a:solidFill>
                <a:latin typeface="Calibri" charset="0"/>
                <a:ea typeface="Calibri" charset="0"/>
                <a:cs typeface="Calibri" charset="0"/>
              </a:rPr>
              <a:t>объем продаж.</a:t>
            </a: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p:txBody>
      </p:sp>
      <p:sp>
        <p:nvSpPr>
          <p:cNvPr id="7" name="Content Placeholder 2">
            <a:extLst>
              <a:ext uri="{FF2B5EF4-FFF2-40B4-BE49-F238E27FC236}">
                <a16:creationId xmlns:a16="http://schemas.microsoft.com/office/drawing/2014/main" id="{2B38E047-66EC-7E41-9F95-0F4D01ACA3D1}"/>
              </a:ext>
            </a:extLst>
          </p:cNvPr>
          <p:cNvSpPr txBox="1">
            <a:spLocks/>
          </p:cNvSpPr>
          <p:nvPr/>
        </p:nvSpPr>
        <p:spPr>
          <a:xfrm>
            <a:off x="5644406" y="1656793"/>
            <a:ext cx="5408428" cy="48035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solidFill>
                  <a:srgbClr val="002060"/>
                </a:solidFill>
                <a:latin typeface="Calibri" charset="0"/>
                <a:ea typeface="Calibri" charset="0"/>
                <a:cs typeface="Calibri" charset="0"/>
              </a:rPr>
              <a:t>Пример поправок на объем передаваемых прав*</a:t>
            </a: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a:p>
            <a:pPr marL="45720"/>
            <a:endParaRPr lang="ru-RU" dirty="0">
              <a:solidFill>
                <a:srgbClr val="002060"/>
              </a:solidFill>
              <a:latin typeface="Calibri" charset="0"/>
              <a:ea typeface="Calibri" charset="0"/>
              <a:cs typeface="Calibri" charset="0"/>
            </a:endParaRPr>
          </a:p>
        </p:txBody>
      </p:sp>
      <p:graphicFrame>
        <p:nvGraphicFramePr>
          <p:cNvPr id="8" name="Content Placeholder 3">
            <a:extLst>
              <a:ext uri="{FF2B5EF4-FFF2-40B4-BE49-F238E27FC236}">
                <a16:creationId xmlns:a16="http://schemas.microsoft.com/office/drawing/2014/main" id="{64A552EE-3644-314C-9E2C-7744E32A3038}"/>
              </a:ext>
            </a:extLst>
          </p:cNvPr>
          <p:cNvGraphicFramePr>
            <a:graphicFrameLocks/>
          </p:cNvGraphicFramePr>
          <p:nvPr>
            <p:extLst>
              <p:ext uri="{D42A27DB-BD31-4B8C-83A1-F6EECF244321}">
                <p14:modId xmlns:p14="http://schemas.microsoft.com/office/powerpoint/2010/main" val="724623696"/>
              </p:ext>
            </p:extLst>
          </p:nvPr>
        </p:nvGraphicFramePr>
        <p:xfrm>
          <a:off x="5021180" y="2137144"/>
          <a:ext cx="6654881" cy="2711301"/>
        </p:xfrm>
        <a:graphic>
          <a:graphicData uri="http://schemas.openxmlformats.org/drawingml/2006/table">
            <a:tbl>
              <a:tblPr>
                <a:tableStyleId>{5C22544A-7EE6-4342-B048-85BDC9FD1C3A}</a:tableStyleId>
              </a:tblPr>
              <a:tblGrid>
                <a:gridCol w="1303726">
                  <a:extLst>
                    <a:ext uri="{9D8B030D-6E8A-4147-A177-3AD203B41FA5}">
                      <a16:colId xmlns:a16="http://schemas.microsoft.com/office/drawing/2014/main" val="20000"/>
                    </a:ext>
                  </a:extLst>
                </a:gridCol>
                <a:gridCol w="1182733">
                  <a:extLst>
                    <a:ext uri="{9D8B030D-6E8A-4147-A177-3AD203B41FA5}">
                      <a16:colId xmlns:a16="http://schemas.microsoft.com/office/drawing/2014/main" val="20001"/>
                    </a:ext>
                  </a:extLst>
                </a:gridCol>
                <a:gridCol w="1492844">
                  <a:extLst>
                    <a:ext uri="{9D8B030D-6E8A-4147-A177-3AD203B41FA5}">
                      <a16:colId xmlns:a16="http://schemas.microsoft.com/office/drawing/2014/main" val="20002"/>
                    </a:ext>
                  </a:extLst>
                </a:gridCol>
                <a:gridCol w="1175275">
                  <a:extLst>
                    <a:ext uri="{9D8B030D-6E8A-4147-A177-3AD203B41FA5}">
                      <a16:colId xmlns:a16="http://schemas.microsoft.com/office/drawing/2014/main" val="20003"/>
                    </a:ext>
                  </a:extLst>
                </a:gridCol>
                <a:gridCol w="1500303">
                  <a:extLst>
                    <a:ext uri="{9D8B030D-6E8A-4147-A177-3AD203B41FA5}">
                      <a16:colId xmlns:a16="http://schemas.microsoft.com/office/drawing/2014/main" val="20004"/>
                    </a:ext>
                  </a:extLst>
                </a:gridCol>
              </a:tblGrid>
              <a:tr h="342302">
                <a:tc rowSpan="3">
                  <a:txBody>
                    <a:bodyPr/>
                    <a:lstStyle/>
                    <a:p>
                      <a:pPr algn="just">
                        <a:lnSpc>
                          <a:spcPct val="100000"/>
                        </a:lnSpc>
                        <a:spcAft>
                          <a:spcPts val="0"/>
                        </a:spcAft>
                      </a:pPr>
                      <a:r>
                        <a:rPr lang="ru-RU" sz="1600" dirty="0">
                          <a:effectLst/>
                          <a:latin typeface="Calibri" charset="0"/>
                          <a:ea typeface="Calibri" charset="0"/>
                          <a:cs typeface="Calibri" charset="0"/>
                        </a:rPr>
                        <a:t>Степень ценности технологии</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lnSpc>
                          <a:spcPct val="100000"/>
                        </a:lnSpc>
                        <a:spcAft>
                          <a:spcPts val="0"/>
                        </a:spcAft>
                      </a:pPr>
                      <a:r>
                        <a:rPr lang="ru-RU" sz="1600" dirty="0">
                          <a:effectLst/>
                          <a:latin typeface="Calibri" charset="0"/>
                          <a:ea typeface="Calibri" charset="0"/>
                          <a:cs typeface="Calibri" charset="0"/>
                        </a:rPr>
                        <a:t>Лицензия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07061">
                <a:tc vMerge="1">
                  <a:txBody>
                    <a:bodyPr/>
                    <a:lstStyle/>
                    <a:p>
                      <a:endParaRPr lang="ru-RU"/>
                    </a:p>
                  </a:txBody>
                  <a:tcPr/>
                </a:tc>
                <a:tc gridSpan="2">
                  <a:txBody>
                    <a:bodyPr/>
                    <a:lstStyle/>
                    <a:p>
                      <a:pPr algn="ctr">
                        <a:lnSpc>
                          <a:spcPct val="100000"/>
                        </a:lnSpc>
                        <a:spcAft>
                          <a:spcPts val="0"/>
                        </a:spcAft>
                      </a:pPr>
                      <a:r>
                        <a:rPr lang="ru-RU" sz="1600">
                          <a:effectLst/>
                          <a:latin typeface="Calibri" charset="0"/>
                          <a:ea typeface="Calibri" charset="0"/>
                          <a:cs typeface="Calibri" charset="0"/>
                        </a:rPr>
                        <a:t>Исключительная</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00000"/>
                        </a:lnSpc>
                        <a:spcAft>
                          <a:spcPts val="0"/>
                        </a:spcAft>
                      </a:pPr>
                      <a:r>
                        <a:rPr lang="ru-RU" sz="1600">
                          <a:effectLst/>
                          <a:latin typeface="Calibri" charset="0"/>
                          <a:ea typeface="Calibri" charset="0"/>
                          <a:cs typeface="Calibri" charset="0"/>
                        </a:rPr>
                        <a:t>Неисключительная</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01"/>
                  </a:ext>
                </a:extLst>
              </a:tr>
              <a:tr h="360805">
                <a:tc vMerge="1">
                  <a:txBody>
                    <a:bodyPr/>
                    <a:lstStyle/>
                    <a:p>
                      <a:endParaRPr lang="ru-RU"/>
                    </a:p>
                  </a:txBody>
                  <a:tcPr/>
                </a:tc>
                <a:tc>
                  <a:txBody>
                    <a:bodyPr/>
                    <a:lstStyle/>
                    <a:p>
                      <a:pPr algn="ctr">
                        <a:lnSpc>
                          <a:spcPct val="100000"/>
                        </a:lnSpc>
                        <a:spcAft>
                          <a:spcPts val="0"/>
                        </a:spcAft>
                      </a:pPr>
                      <a:r>
                        <a:rPr lang="ru-RU" sz="1600" dirty="0">
                          <a:effectLst/>
                          <a:latin typeface="Calibri" charset="0"/>
                          <a:ea typeface="Calibri" charset="0"/>
                          <a:cs typeface="Calibri" charset="0"/>
                        </a:rPr>
                        <a:t>патентная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беспатентная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патентная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беспатентная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0250">
                <a:tc>
                  <a:txBody>
                    <a:bodyPr/>
                    <a:lstStyle/>
                    <a:p>
                      <a:pPr algn="just">
                        <a:lnSpc>
                          <a:spcPct val="100000"/>
                        </a:lnSpc>
                        <a:spcAft>
                          <a:spcPts val="0"/>
                        </a:spcAft>
                      </a:pPr>
                      <a:r>
                        <a:rPr lang="ru-RU" sz="1600" dirty="0">
                          <a:effectLst/>
                          <a:latin typeface="Calibri" charset="0"/>
                          <a:ea typeface="Calibri" charset="0"/>
                          <a:cs typeface="Calibri" charset="0"/>
                        </a:rPr>
                        <a:t>Особо ценная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1,4 - 1,8</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1,1 - 1,5</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0,9 - 1,1</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0,7 - 0,9</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0250">
                <a:tc>
                  <a:txBody>
                    <a:bodyPr/>
                    <a:lstStyle/>
                    <a:p>
                      <a:pPr algn="just">
                        <a:lnSpc>
                          <a:spcPct val="100000"/>
                        </a:lnSpc>
                        <a:spcAft>
                          <a:spcPts val="0"/>
                        </a:spcAft>
                      </a:pPr>
                      <a:r>
                        <a:rPr lang="ru-RU" sz="1600" dirty="0">
                          <a:effectLst/>
                          <a:latin typeface="Calibri" charset="0"/>
                          <a:ea typeface="Calibri" charset="0"/>
                          <a:cs typeface="Calibri" charset="0"/>
                        </a:rPr>
                        <a:t>Средней ценности</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1,1 - 1,5</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0,9 - 1,1</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0,7 - 0,9</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0,5 - 0,7</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0633">
                <a:tc>
                  <a:txBody>
                    <a:bodyPr/>
                    <a:lstStyle/>
                    <a:p>
                      <a:pPr algn="just">
                        <a:lnSpc>
                          <a:spcPct val="100000"/>
                        </a:lnSpc>
                        <a:spcAft>
                          <a:spcPts val="0"/>
                        </a:spcAft>
                      </a:pPr>
                      <a:r>
                        <a:rPr lang="ru-RU" sz="1600" dirty="0">
                          <a:effectLst/>
                          <a:latin typeface="Calibri" charset="0"/>
                          <a:ea typeface="Calibri" charset="0"/>
                          <a:cs typeface="Calibri" charset="0"/>
                        </a:rPr>
                        <a:t>Малоценная</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0,7 - 0,9</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a:effectLst/>
                          <a:latin typeface="Calibri" charset="0"/>
                          <a:ea typeface="Calibri" charset="0"/>
                          <a:cs typeface="Calibri" charset="0"/>
                        </a:rPr>
                        <a:t>0,5 - 0,7</a:t>
                      </a:r>
                      <a:endParaRPr lang="ru-RU" sz="160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0,4 - 0,5</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effectLst/>
                          <a:latin typeface="Calibri" charset="0"/>
                          <a:ea typeface="Calibri" charset="0"/>
                          <a:cs typeface="Calibri" charset="0"/>
                        </a:rPr>
                        <a:t>0,2 - 0,4</a:t>
                      </a:r>
                      <a:endParaRPr lang="ru-RU" sz="1600" dirty="0">
                        <a:solidFill>
                          <a:srgbClr val="262626"/>
                        </a:solidFill>
                        <a:effectLst/>
                        <a:latin typeface="Calibri" charset="0"/>
                        <a:ea typeface="Calibri" charset="0"/>
                        <a:cs typeface="Calibri"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67097A8F-9948-4142-A37F-5BD5761A283B}"/>
              </a:ext>
            </a:extLst>
          </p:cNvPr>
          <p:cNvSpPr txBox="1"/>
          <p:nvPr/>
        </p:nvSpPr>
        <p:spPr>
          <a:xfrm>
            <a:off x="515939" y="5738915"/>
            <a:ext cx="10887740" cy="523220"/>
          </a:xfrm>
          <a:prstGeom prst="rect">
            <a:avLst/>
          </a:prstGeom>
          <a:noFill/>
        </p:spPr>
        <p:txBody>
          <a:bodyPr wrap="square" rtlCol="0">
            <a:spAutoFit/>
          </a:bodyPr>
          <a:lstStyle/>
          <a:p>
            <a:r>
              <a:rPr lang="ru-RU" sz="1400" dirty="0"/>
              <a:t>*</a:t>
            </a:r>
            <a:r>
              <a:rPr lang="ru-RU" sz="1400" dirty="0" err="1"/>
              <a:t>Азгальдов</a:t>
            </a:r>
            <a:r>
              <a:rPr lang="ru-RU" sz="1400" dirty="0"/>
              <a:t> Г.Г., Карпова Н.Н. Вознаграждение за использование интеллектуальной собственности. Режим доступа: http://www.ocenchik.ru/docs/437.html</a:t>
            </a:r>
          </a:p>
        </p:txBody>
      </p:sp>
    </p:spTree>
    <p:extLst>
      <p:ext uri="{BB962C8B-B14F-4D97-AF65-F5344CB8AC3E}">
        <p14:creationId xmlns:p14="http://schemas.microsoft.com/office/powerpoint/2010/main" val="208937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2060"/>
                </a:solidFill>
                <a:latin typeface="Calibri Light" panose="020F0302020204030204"/>
              </a:rPr>
              <a:t>Пример поправок на объем продаж</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graphicFrame>
        <p:nvGraphicFramePr>
          <p:cNvPr id="12" name="Таблица 11">
            <a:extLst>
              <a:ext uri="{FF2B5EF4-FFF2-40B4-BE49-F238E27FC236}">
                <a16:creationId xmlns:a16="http://schemas.microsoft.com/office/drawing/2014/main" id="{45A85248-DA12-42C9-B0AF-81B306B69A9B}"/>
              </a:ext>
            </a:extLst>
          </p:cNvPr>
          <p:cNvGraphicFramePr>
            <a:graphicFrameLocks noGrp="1"/>
          </p:cNvGraphicFramePr>
          <p:nvPr>
            <p:extLst>
              <p:ext uri="{D42A27DB-BD31-4B8C-83A1-F6EECF244321}">
                <p14:modId xmlns:p14="http://schemas.microsoft.com/office/powerpoint/2010/main" val="1572989266"/>
              </p:ext>
            </p:extLst>
          </p:nvPr>
        </p:nvGraphicFramePr>
        <p:xfrm>
          <a:off x="1459832" y="2617588"/>
          <a:ext cx="9537889" cy="2799117"/>
        </p:xfrm>
        <a:graphic>
          <a:graphicData uri="http://schemas.openxmlformats.org/drawingml/2006/table">
            <a:tbl>
              <a:tblPr firstRow="1" firstCol="1" bandRow="1"/>
              <a:tblGrid>
                <a:gridCol w="4362631">
                  <a:extLst>
                    <a:ext uri="{9D8B030D-6E8A-4147-A177-3AD203B41FA5}">
                      <a16:colId xmlns:a16="http://schemas.microsoft.com/office/drawing/2014/main" val="414170921"/>
                    </a:ext>
                  </a:extLst>
                </a:gridCol>
                <a:gridCol w="5175258">
                  <a:extLst>
                    <a:ext uri="{9D8B030D-6E8A-4147-A177-3AD203B41FA5}">
                      <a16:colId xmlns:a16="http://schemas.microsoft.com/office/drawing/2014/main" val="1870752519"/>
                    </a:ext>
                  </a:extLst>
                </a:gridCol>
              </a:tblGrid>
              <a:tr h="311013">
                <a:tc>
                  <a:txBody>
                    <a:bodyPr/>
                    <a:lstStyle/>
                    <a:p>
                      <a:pPr algn="ctr">
                        <a:lnSpc>
                          <a:spcPct val="115000"/>
                        </a:lnSpc>
                        <a:spcAft>
                          <a:spcPts val="0"/>
                        </a:spcAft>
                      </a:pPr>
                      <a:r>
                        <a:rPr lang="ru-RU" sz="1800" b="1"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Объем чистых продаж</a:t>
                      </a:r>
                      <a:endParaRPr lang="ru-RU"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ru-RU" sz="1800" b="1">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Ставка роялти</a:t>
                      </a:r>
                      <a:endPar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000606879"/>
                  </a:ext>
                </a:extLst>
              </a:tr>
              <a:tr h="311013">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Менее  1 229 000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9,79%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670752332"/>
                  </a:ext>
                </a:extLst>
              </a:tr>
              <a:tr h="311013">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1 229 000 – 2 458 000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7,34%</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105326150"/>
                  </a:ext>
                </a:extLst>
              </a:tr>
              <a:tr h="311013">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2 458 000 – 4 916 000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4,89%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628573997"/>
                  </a:ext>
                </a:extLst>
              </a:tr>
              <a:tr h="311013">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4 916 000 – 12 290 000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3,92%</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847128783"/>
                  </a:ext>
                </a:extLst>
              </a:tr>
              <a:tr h="311013">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12 290 000 – 24 580 000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3,43%</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538278451"/>
                  </a:ext>
                </a:extLst>
              </a:tr>
              <a:tr h="311013">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24 580 000 – 49 159 000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2,45%</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955007805"/>
                  </a:ext>
                </a:extLst>
              </a:tr>
              <a:tr h="311013">
                <a:tc>
                  <a:txBody>
                    <a:bodyPr/>
                    <a:lstStyle/>
                    <a:p>
                      <a:pPr algn="ctr">
                        <a:lnSpc>
                          <a:spcPct val="115000"/>
                        </a:lnSpc>
                        <a:spcAft>
                          <a:spcPts val="0"/>
                        </a:spcAft>
                      </a:pPr>
                      <a:r>
                        <a:rPr lang="ru-RU"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49 159 000</a:t>
                      </a:r>
                      <a:r>
                        <a:rPr lang="en-US"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 – 110 117 000</a:t>
                      </a:r>
                      <a:endParaRPr lang="ru-RU"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862533389"/>
                  </a:ext>
                </a:extLst>
              </a:tr>
              <a:tr h="311013">
                <a:tc>
                  <a:txBody>
                    <a:bodyPr/>
                    <a:lstStyle/>
                    <a:p>
                      <a:pPr algn="ctr">
                        <a:lnSpc>
                          <a:spcPct val="115000"/>
                        </a:lnSpc>
                        <a:spcAft>
                          <a:spcPts val="0"/>
                        </a:spcAft>
                      </a:pPr>
                      <a:r>
                        <a:rPr lang="ru-RU"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110 117 000 – 233 604 000</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ru-RU" sz="1800"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1,57%</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979575133"/>
                  </a:ext>
                </a:extLst>
              </a:tr>
            </a:tbl>
          </a:graphicData>
        </a:graphic>
      </p:graphicFrame>
      <p:sp>
        <p:nvSpPr>
          <p:cNvPr id="13" name="Rectangle 4">
            <a:extLst>
              <a:ext uri="{FF2B5EF4-FFF2-40B4-BE49-F238E27FC236}">
                <a16:creationId xmlns:a16="http://schemas.microsoft.com/office/drawing/2014/main" id="{E41409AD-6AD9-4FB7-8A36-9ADD126FBF61}"/>
              </a:ext>
            </a:extLst>
          </p:cNvPr>
          <p:cNvSpPr>
            <a:spLocks noChangeArrowheads="1"/>
          </p:cNvSpPr>
          <p:nvPr/>
        </p:nvSpPr>
        <p:spPr bwMode="auto">
          <a:xfrm>
            <a:off x="924090" y="3228875"/>
            <a:ext cx="104795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C15F3FEB-5135-4416-A7BF-0385DC0BA0BB}"/>
              </a:ext>
            </a:extLst>
          </p:cNvPr>
          <p:cNvSpPr txBox="1"/>
          <p:nvPr/>
        </p:nvSpPr>
        <p:spPr>
          <a:xfrm>
            <a:off x="1459832" y="5587291"/>
            <a:ext cx="9344526" cy="1200329"/>
          </a:xfrm>
          <a:prstGeom prst="rect">
            <a:avLst/>
          </a:prstGeom>
          <a:noFill/>
        </p:spPr>
        <p:txBody>
          <a:bodyPr wrap="square" rtlCol="0">
            <a:spAutoFit/>
          </a:bodyPr>
          <a:lstStyle/>
          <a:p>
            <a:r>
              <a:rPr lang="ru-RU" dirty="0"/>
              <a:t>Справедливый размер лицензионного платежа за 1 объект техники без НДС для контрактного объема 30 изделий, при отсутствии паушального платежа на дату оценки составляет 797 200 рублей.</a:t>
            </a:r>
          </a:p>
          <a:p>
            <a:endParaRPr lang="ru-RU" dirty="0"/>
          </a:p>
        </p:txBody>
      </p:sp>
      <p:sp>
        <p:nvSpPr>
          <p:cNvPr id="17" name="TextBox 16">
            <a:extLst>
              <a:ext uri="{FF2B5EF4-FFF2-40B4-BE49-F238E27FC236}">
                <a16:creationId xmlns:a16="http://schemas.microsoft.com/office/drawing/2014/main" id="{7D0D5589-6CF6-4D45-B99D-970D6BF85E02}"/>
              </a:ext>
            </a:extLst>
          </p:cNvPr>
          <p:cNvSpPr txBox="1"/>
          <p:nvPr/>
        </p:nvSpPr>
        <p:spPr>
          <a:xfrm>
            <a:off x="1459832" y="1557338"/>
            <a:ext cx="9297257" cy="923330"/>
          </a:xfrm>
          <a:prstGeom prst="rect">
            <a:avLst/>
          </a:prstGeom>
          <a:noFill/>
        </p:spPr>
        <p:txBody>
          <a:bodyPr wrap="square" rtlCol="0">
            <a:spAutoFit/>
          </a:bodyPr>
          <a:lstStyle/>
          <a:p>
            <a:r>
              <a:rPr lang="ru-RU" dirty="0"/>
              <a:t>… Справедливое (рыночное) значение ставки роялти, исчисляемое от ежемесячной выручки без НДС, при отсутствии паушального платежа (взноса) на дату оценки в зависимости от объема чистых продаж в месяц составляет:</a:t>
            </a:r>
          </a:p>
        </p:txBody>
      </p:sp>
    </p:spTree>
    <p:extLst>
      <p:ext uri="{BB962C8B-B14F-4D97-AF65-F5344CB8AC3E}">
        <p14:creationId xmlns:p14="http://schemas.microsoft.com/office/powerpoint/2010/main" val="263636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2060"/>
                </a:solidFill>
                <a:latin typeface="Calibri Light" panose="020F0302020204030204"/>
              </a:rPr>
              <a:t>3</a:t>
            </a: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.4 </a:t>
            </a:r>
            <a:r>
              <a:rPr lang="ru-RU" sz="4000" dirty="0">
                <a:solidFill>
                  <a:srgbClr val="002060"/>
                </a:solidFill>
                <a:latin typeface="Calibri Light" panose="020F0302020204030204"/>
              </a:rPr>
              <a:t>Ставка дисконтирования</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sp>
        <p:nvSpPr>
          <p:cNvPr id="2" name="Прямоугольник 1">
            <a:extLst>
              <a:ext uri="{FF2B5EF4-FFF2-40B4-BE49-F238E27FC236}">
                <a16:creationId xmlns:a16="http://schemas.microsoft.com/office/drawing/2014/main" id="{4C21888E-6941-4DE6-BD35-9A51CC59E28B}"/>
              </a:ext>
            </a:extLst>
          </p:cNvPr>
          <p:cNvSpPr/>
          <p:nvPr/>
        </p:nvSpPr>
        <p:spPr>
          <a:xfrm>
            <a:off x="515939" y="6324798"/>
            <a:ext cx="11233150" cy="307777"/>
          </a:xfrm>
          <a:prstGeom prst="rect">
            <a:avLst/>
          </a:prstGeom>
        </p:spPr>
        <p:txBody>
          <a:bodyPr wrap="square">
            <a:spAutoFit/>
          </a:bodyPr>
          <a:lstStyle/>
          <a:p>
            <a:r>
              <a:rPr lang="ru-RU" sz="1400" dirty="0"/>
              <a:t>*Практическое руководство по оценке активов РОСНАНО http://www.rusnano.com/upload/OldNews/Files/29953/current.PDF</a:t>
            </a:r>
          </a:p>
        </p:txBody>
      </p:sp>
      <p:sp>
        <p:nvSpPr>
          <p:cNvPr id="4" name="TextBox 3">
            <a:extLst>
              <a:ext uri="{FF2B5EF4-FFF2-40B4-BE49-F238E27FC236}">
                <a16:creationId xmlns:a16="http://schemas.microsoft.com/office/drawing/2014/main" id="{842203AA-537D-4CAF-8804-D2CE13B55FA8}"/>
              </a:ext>
            </a:extLst>
          </p:cNvPr>
          <p:cNvSpPr txBox="1"/>
          <p:nvPr/>
        </p:nvSpPr>
        <p:spPr>
          <a:xfrm>
            <a:off x="515938" y="1697574"/>
            <a:ext cx="2307473" cy="480009"/>
          </a:xfrm>
          <a:prstGeom prst="rect">
            <a:avLst/>
          </a:prstGeom>
          <a:noFill/>
        </p:spPr>
        <p:txBody>
          <a:bodyPr wrap="square" rtlCol="0">
            <a:noAutofit/>
          </a:bodyPr>
          <a:lstStyle/>
          <a:p>
            <a:pPr algn="ctr"/>
            <a:r>
              <a:rPr lang="ru-RU" sz="2000" b="1" dirty="0">
                <a:solidFill>
                  <a:srgbClr val="002060"/>
                </a:solidFill>
              </a:rPr>
              <a:t>Методы расчета</a:t>
            </a:r>
          </a:p>
        </p:txBody>
      </p:sp>
      <p:sp>
        <p:nvSpPr>
          <p:cNvPr id="5" name="TextBox 4">
            <a:extLst>
              <a:ext uri="{FF2B5EF4-FFF2-40B4-BE49-F238E27FC236}">
                <a16:creationId xmlns:a16="http://schemas.microsoft.com/office/drawing/2014/main" id="{0DDB176B-E83F-4A29-A251-0DBB17359EE4}"/>
              </a:ext>
            </a:extLst>
          </p:cNvPr>
          <p:cNvSpPr txBox="1"/>
          <p:nvPr/>
        </p:nvSpPr>
        <p:spPr>
          <a:xfrm>
            <a:off x="514004" y="2708694"/>
            <a:ext cx="3109577" cy="2886069"/>
          </a:xfrm>
          <a:prstGeom prst="rect">
            <a:avLst/>
          </a:prstGeom>
          <a:noFill/>
        </p:spPr>
        <p:txBody>
          <a:bodyPr wrap="square" rtlCol="0">
            <a:noAutofit/>
          </a:bodyPr>
          <a:lstStyle/>
          <a:p>
            <a:r>
              <a:rPr lang="ru-RU" sz="2000" dirty="0">
                <a:solidFill>
                  <a:srgbClr val="002060"/>
                </a:solidFill>
              </a:rPr>
              <a:t>1) Оценка средневзвешенной стоимости капитала (</a:t>
            </a:r>
            <a:r>
              <a:rPr lang="en-US" sz="2000" dirty="0">
                <a:solidFill>
                  <a:srgbClr val="002060"/>
                </a:solidFill>
              </a:rPr>
              <a:t>WACC</a:t>
            </a:r>
            <a:r>
              <a:rPr lang="ru-RU" sz="2000" dirty="0">
                <a:solidFill>
                  <a:srgbClr val="002060"/>
                </a:solidFill>
              </a:rPr>
              <a:t>)</a:t>
            </a:r>
            <a:endParaRPr lang="en-US" sz="2000" dirty="0">
              <a:solidFill>
                <a:srgbClr val="002060"/>
              </a:solidFill>
            </a:endParaRPr>
          </a:p>
          <a:p>
            <a:r>
              <a:rPr lang="ru-RU" sz="2000" dirty="0">
                <a:solidFill>
                  <a:srgbClr val="002060"/>
                </a:solidFill>
              </a:rPr>
              <a:t>2) Кумулятивный метод (безрисковая ставка плюс поправки на риск) </a:t>
            </a:r>
            <a:endParaRPr lang="en-US" sz="2000" dirty="0">
              <a:solidFill>
                <a:srgbClr val="002060"/>
              </a:solidFill>
            </a:endParaRPr>
          </a:p>
        </p:txBody>
      </p:sp>
      <p:pic>
        <p:nvPicPr>
          <p:cNvPr id="8" name="Рисунок 7">
            <a:extLst>
              <a:ext uri="{FF2B5EF4-FFF2-40B4-BE49-F238E27FC236}">
                <a16:creationId xmlns:a16="http://schemas.microsoft.com/office/drawing/2014/main" id="{8053DBC5-AF39-4172-8692-4EB254D0BA89}"/>
              </a:ext>
            </a:extLst>
          </p:cNvPr>
          <p:cNvPicPr>
            <a:picLocks noChangeAspect="1"/>
          </p:cNvPicPr>
          <p:nvPr/>
        </p:nvPicPr>
        <p:blipFill>
          <a:blip r:embed="rId2"/>
          <a:stretch>
            <a:fillRect/>
          </a:stretch>
        </p:blipFill>
        <p:spPr>
          <a:xfrm>
            <a:off x="4151749" y="2809399"/>
            <a:ext cx="7227368" cy="2516580"/>
          </a:xfrm>
          <a:prstGeom prst="rect">
            <a:avLst/>
          </a:prstGeom>
        </p:spPr>
      </p:pic>
      <p:sp>
        <p:nvSpPr>
          <p:cNvPr id="9" name="TextBox 8">
            <a:extLst>
              <a:ext uri="{FF2B5EF4-FFF2-40B4-BE49-F238E27FC236}">
                <a16:creationId xmlns:a16="http://schemas.microsoft.com/office/drawing/2014/main" id="{86FC15C9-ED4F-4A7C-9D10-E8E0C0BFD8A8}"/>
              </a:ext>
            </a:extLst>
          </p:cNvPr>
          <p:cNvSpPr txBox="1"/>
          <p:nvPr/>
        </p:nvSpPr>
        <p:spPr>
          <a:xfrm>
            <a:off x="4860758" y="1833604"/>
            <a:ext cx="6112042" cy="733133"/>
          </a:xfrm>
          <a:prstGeom prst="rect">
            <a:avLst/>
          </a:prstGeom>
          <a:noFill/>
        </p:spPr>
        <p:txBody>
          <a:bodyPr wrap="square" rtlCol="0">
            <a:noAutofit/>
          </a:bodyPr>
          <a:lstStyle/>
          <a:p>
            <a:pPr algn="ctr"/>
            <a:r>
              <a:rPr lang="ru-RU" sz="2000" b="1" dirty="0">
                <a:solidFill>
                  <a:srgbClr val="002060"/>
                </a:solidFill>
              </a:rPr>
              <a:t>Ставки дисконтирования в зависимости от стадии венчурного проекта*</a:t>
            </a:r>
          </a:p>
        </p:txBody>
      </p:sp>
    </p:spTree>
    <p:extLst>
      <p:ext uri="{BB962C8B-B14F-4D97-AF65-F5344CB8AC3E}">
        <p14:creationId xmlns:p14="http://schemas.microsoft.com/office/powerpoint/2010/main" val="237828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txBox="1">
            <a:spLocks noChangeArrowheads="1"/>
          </p:cNvSpPr>
          <p:nvPr/>
        </p:nvSpPr>
        <p:spPr bwMode="auto">
          <a:xfrm>
            <a:off x="2208215" y="1989138"/>
            <a:ext cx="7943175" cy="26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3600" dirty="0"/>
              <a:t>Благодарю за внимание</a:t>
            </a:r>
            <a:endParaRPr lang="en-US" sz="3600" dirty="0"/>
          </a:p>
          <a:p>
            <a:pPr algn="ctr" eaLnBrk="1" hangingPunct="1"/>
            <a:endParaRPr lang="ru-RU" sz="3600" dirty="0">
              <a:solidFill>
                <a:srgbClr val="C00000"/>
              </a:solidFill>
            </a:endParaRPr>
          </a:p>
          <a:p>
            <a:pPr algn="ctr" eaLnBrk="1" hangingPunct="1"/>
            <a:r>
              <a:rPr lang="en-US" sz="2800" dirty="0">
                <a:solidFill>
                  <a:srgbClr val="002060"/>
                </a:solidFill>
                <a:hlinkClick r:id="rId3"/>
              </a:rPr>
              <a:t>d.b.shulgin@urfu.ru</a:t>
            </a:r>
            <a:endParaRPr lang="ru-RU" sz="2800" dirty="0">
              <a:solidFill>
                <a:srgbClr val="002060"/>
              </a:solidFill>
            </a:endParaRPr>
          </a:p>
          <a:p>
            <a:pPr algn="ctr" eaLnBrk="1" hangingPunct="1"/>
            <a:endParaRPr lang="ru-RU" sz="2800" dirty="0"/>
          </a:p>
          <a:p>
            <a:pPr algn="ctr" eaLnBrk="1" hangingPunct="1"/>
            <a:endParaRPr lang="ru-RU" sz="2800" dirty="0">
              <a:solidFill>
                <a:srgbClr val="002060"/>
              </a:solidFill>
            </a:endParaRPr>
          </a:p>
        </p:txBody>
      </p:sp>
    </p:spTree>
    <p:extLst>
      <p:ext uri="{BB962C8B-B14F-4D97-AF65-F5344CB8AC3E}">
        <p14:creationId xmlns:p14="http://schemas.microsoft.com/office/powerpoint/2010/main" val="53212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48588351"/>
              </p:ext>
            </p:extLst>
          </p:nvPr>
        </p:nvGraphicFramePr>
        <p:xfrm>
          <a:off x="515939" y="1557338"/>
          <a:ext cx="10141552" cy="444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515938" y="220134"/>
            <a:ext cx="10935833" cy="1048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a:ln>
                  <a:noFill/>
                </a:ln>
                <a:solidFill>
                  <a:srgbClr val="002060"/>
                </a:solidFill>
                <a:effectLst/>
                <a:uLnTx/>
                <a:uFillTx/>
                <a:latin typeface="Calibri Light" panose="020F0302020204030204"/>
                <a:ea typeface="+mj-ea"/>
                <a:cs typeface="+mj-cs"/>
              </a:rPr>
              <a:t>Вопросы для обсуждения</a:t>
            </a:r>
          </a:p>
        </p:txBody>
      </p:sp>
    </p:spTree>
    <p:extLst>
      <p:ext uri="{BB962C8B-B14F-4D97-AF65-F5344CB8AC3E}">
        <p14:creationId xmlns:p14="http://schemas.microsoft.com/office/powerpoint/2010/main" val="74338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277B2B14-E27F-46DD-98CF-0AD90EBF0D79}"/>
              </a:ext>
            </a:extLst>
          </p:cNvPr>
          <p:cNvSpPr txBox="1">
            <a:spLocks/>
          </p:cNvSpPr>
          <p:nvPr/>
        </p:nvSpPr>
        <p:spPr>
          <a:xfrm>
            <a:off x="515938" y="247164"/>
            <a:ext cx="11233150" cy="102124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1. </a:t>
            </a:r>
            <a:r>
              <a:rPr kumimoji="0" lang="ru-RU" sz="4000" i="0" u="none" strike="noStrike" kern="1200" cap="none" spc="0" normalizeH="0" baseline="0" noProof="0" dirty="0" err="1">
                <a:ln>
                  <a:noFill/>
                </a:ln>
                <a:solidFill>
                  <a:srgbClr val="002060"/>
                </a:solidFill>
                <a:effectLst/>
                <a:uLnTx/>
                <a:uFillTx/>
                <a:latin typeface="Calibri Light" panose="020F0302020204030204"/>
                <a:ea typeface="+mj-ea"/>
                <a:cs typeface="+mj-cs"/>
              </a:rPr>
              <a:t>Законодат</a:t>
            </a:r>
            <a:r>
              <a:rPr lang="ru-RU" sz="4000" dirty="0" err="1">
                <a:solidFill>
                  <a:srgbClr val="002060"/>
                </a:solidFill>
                <a:latin typeface="Calibri Light" panose="020F0302020204030204"/>
              </a:rPr>
              <a:t>ельная</a:t>
            </a:r>
            <a:r>
              <a:rPr lang="ru-RU" sz="4000" dirty="0">
                <a:solidFill>
                  <a:srgbClr val="002060"/>
                </a:solidFill>
                <a:latin typeface="Calibri Light" panose="020F0302020204030204"/>
              </a:rPr>
              <a:t> и но</a:t>
            </a:r>
            <a:r>
              <a:rPr kumimoji="0" lang="ru-RU" sz="4000" i="0" u="none" strike="noStrike" kern="1200" cap="none" spc="0" normalizeH="0" baseline="0" noProof="0" dirty="0" err="1">
                <a:ln>
                  <a:noFill/>
                </a:ln>
                <a:solidFill>
                  <a:srgbClr val="002060"/>
                </a:solidFill>
                <a:effectLst/>
                <a:uLnTx/>
                <a:uFillTx/>
                <a:latin typeface="Calibri Light" panose="020F0302020204030204"/>
                <a:ea typeface="+mj-ea"/>
                <a:cs typeface="+mj-cs"/>
              </a:rPr>
              <a:t>рмативная</a:t>
            </a: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 база оценки прав на РИД</a:t>
            </a:r>
          </a:p>
        </p:txBody>
      </p:sp>
      <p:sp>
        <p:nvSpPr>
          <p:cNvPr id="2" name="TextBox 1">
            <a:extLst>
              <a:ext uri="{FF2B5EF4-FFF2-40B4-BE49-F238E27FC236}">
                <a16:creationId xmlns:a16="http://schemas.microsoft.com/office/drawing/2014/main" id="{025BB398-B42E-4A83-82F5-0B5DBE0B3552}"/>
              </a:ext>
            </a:extLst>
          </p:cNvPr>
          <p:cNvSpPr txBox="1"/>
          <p:nvPr/>
        </p:nvSpPr>
        <p:spPr>
          <a:xfrm>
            <a:off x="515938" y="1557338"/>
            <a:ext cx="10609262" cy="5262979"/>
          </a:xfrm>
          <a:prstGeom prst="rect">
            <a:avLst/>
          </a:prstGeom>
          <a:noFill/>
        </p:spPr>
        <p:txBody>
          <a:bodyPr wrap="square" rtlCol="0">
            <a:spAutoFit/>
          </a:bodyPr>
          <a:lstStyle/>
          <a:p>
            <a:r>
              <a:rPr lang="ru-RU" sz="2400" b="1" dirty="0"/>
              <a:t>1998. </a:t>
            </a:r>
            <a:r>
              <a:rPr lang="ru-RU" sz="2000" dirty="0"/>
              <a:t>Федеральный закон "Об оценочной деятельности в Российской Федерации" от 29.07.1998 </a:t>
            </a:r>
            <a:r>
              <a:rPr lang="ru-RU" sz="2000" dirty="0" err="1"/>
              <a:t>N</a:t>
            </a:r>
            <a:r>
              <a:rPr lang="ru-RU" sz="2000" dirty="0"/>
              <a:t> 135-ФЗ</a:t>
            </a:r>
          </a:p>
          <a:p>
            <a:endParaRPr lang="ru-RU" sz="2000" dirty="0"/>
          </a:p>
          <a:p>
            <a:pPr fontAlgn="base"/>
            <a:r>
              <a:rPr lang="ru-RU" sz="2400" b="1" dirty="0"/>
              <a:t>2007, 2015. </a:t>
            </a:r>
            <a:r>
              <a:rPr lang="ru-RU" sz="2000" dirty="0"/>
              <a:t>Приказы Минэкономразвития об утверждении Федеральных стандартов оценки ФСО 1,2,3</a:t>
            </a:r>
          </a:p>
          <a:p>
            <a:pPr fontAlgn="base"/>
            <a:endParaRPr lang="ru-RU" sz="2000" b="1" dirty="0"/>
          </a:p>
          <a:p>
            <a:pPr fontAlgn="base"/>
            <a:r>
              <a:rPr lang="ru-RU" sz="2400" b="1" dirty="0"/>
              <a:t>2015.</a:t>
            </a:r>
            <a:r>
              <a:rPr lang="ru-RU" sz="2000" b="1" dirty="0"/>
              <a:t> </a:t>
            </a:r>
            <a:r>
              <a:rPr lang="ru-RU" sz="2000" dirty="0"/>
              <a:t>Приказ Минэкономразвития от 22 июня 2015 года </a:t>
            </a:r>
            <a:r>
              <a:rPr lang="ru-RU" sz="2000" dirty="0" err="1"/>
              <a:t>N</a:t>
            </a:r>
            <a:r>
              <a:rPr lang="ru-RU" sz="2000" dirty="0"/>
              <a:t> 385</a:t>
            </a:r>
            <a:r>
              <a:rPr lang="en-US" sz="2000" dirty="0"/>
              <a:t> </a:t>
            </a:r>
            <a:r>
              <a:rPr lang="ru-RU" sz="2000" dirty="0"/>
              <a:t>«Об утверждении Федерального стандарта оценки "Оценка нематериальных активов и интеллектуальной собственности (ФСО </a:t>
            </a:r>
            <a:r>
              <a:rPr lang="ru-RU" sz="2000" dirty="0" err="1"/>
              <a:t>N</a:t>
            </a:r>
            <a:r>
              <a:rPr lang="ru-RU" sz="2000" dirty="0"/>
              <a:t> 11)»</a:t>
            </a:r>
          </a:p>
          <a:p>
            <a:pPr fontAlgn="base"/>
            <a:endParaRPr lang="ru-RU" sz="2000" dirty="0"/>
          </a:p>
          <a:p>
            <a:pPr fontAlgn="base"/>
            <a:r>
              <a:rPr lang="ru-RU" sz="2400" b="1" dirty="0"/>
              <a:t>2022.</a:t>
            </a:r>
            <a:r>
              <a:rPr lang="ru-RU" sz="2400" dirty="0"/>
              <a:t> </a:t>
            </a:r>
            <a:r>
              <a:rPr lang="ru-RU" sz="2000" dirty="0"/>
              <a:t>Приказ Минэкономразвития от 14 апреля 2022 года N 200 «Об утверждении Федеральных стандартов оценки и о внесении изменений в некоторые приказы Минэкономразвития России о федеральных стандартах оценки» (ФСО  </a:t>
            </a:r>
            <a:r>
              <a:rPr lang="en-US" sz="2000" dirty="0"/>
              <a:t>I-VI)</a:t>
            </a:r>
          </a:p>
          <a:p>
            <a:pPr fontAlgn="base"/>
            <a:endParaRPr lang="en-US" sz="2000" dirty="0"/>
          </a:p>
          <a:p>
            <a:pPr fontAlgn="base"/>
            <a:endParaRPr lang="ru-RU" sz="2000" dirty="0"/>
          </a:p>
          <a:p>
            <a:pPr fontAlgn="base"/>
            <a:endParaRPr lang="ru-RU" sz="2000" dirty="0"/>
          </a:p>
        </p:txBody>
      </p:sp>
    </p:spTree>
    <p:extLst>
      <p:ext uri="{BB962C8B-B14F-4D97-AF65-F5344CB8AC3E}">
        <p14:creationId xmlns:p14="http://schemas.microsoft.com/office/powerpoint/2010/main" val="48010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277B2B14-E27F-46DD-98CF-0AD90EBF0D79}"/>
              </a:ext>
            </a:extLst>
          </p:cNvPr>
          <p:cNvSpPr txBox="1">
            <a:spLocks/>
          </p:cNvSpPr>
          <p:nvPr/>
        </p:nvSpPr>
        <p:spPr>
          <a:xfrm>
            <a:off x="515938" y="247164"/>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2. Методология оценки стоимости прав на РИД</a:t>
            </a:r>
          </a:p>
        </p:txBody>
      </p:sp>
      <p:sp>
        <p:nvSpPr>
          <p:cNvPr id="4" name="TextBox 3">
            <a:extLst>
              <a:ext uri="{FF2B5EF4-FFF2-40B4-BE49-F238E27FC236}">
                <a16:creationId xmlns:a16="http://schemas.microsoft.com/office/drawing/2014/main" id="{B7D1AEF5-2D42-4485-90E5-CB7F69EAE0EC}"/>
              </a:ext>
            </a:extLst>
          </p:cNvPr>
          <p:cNvSpPr txBox="1"/>
          <p:nvPr/>
        </p:nvSpPr>
        <p:spPr>
          <a:xfrm>
            <a:off x="515938" y="1591535"/>
            <a:ext cx="10888662" cy="4266340"/>
          </a:xfrm>
          <a:prstGeom prst="rect">
            <a:avLst/>
          </a:prstGeom>
          <a:noFill/>
        </p:spPr>
        <p:txBody>
          <a:bodyPr wrap="square" rtlCol="0">
            <a:noAutofit/>
          </a:bodyPr>
          <a:lstStyle/>
          <a:p>
            <a:pPr marL="342900" indent="-342900">
              <a:buFont typeface="Wingdings" panose="05000000000000000000" pitchFamily="2" charset="2"/>
              <a:buChar char="ü"/>
            </a:pPr>
            <a:r>
              <a:rPr lang="ru-RU" sz="2000" dirty="0"/>
              <a:t>А.Н. Козырев Оценка интеллектуальной собственности, М. Экспертное бюро М, 1997, 289 с.</a:t>
            </a:r>
          </a:p>
          <a:p>
            <a:pPr marL="342900" indent="-342900">
              <a:buFont typeface="Wingdings" panose="05000000000000000000" pitchFamily="2" charset="2"/>
              <a:buChar char="ü"/>
            </a:pPr>
            <a:endParaRPr lang="ru-RU" sz="2000" dirty="0"/>
          </a:p>
          <a:p>
            <a:pPr marL="342900" indent="-342900">
              <a:buFont typeface="Wingdings" panose="05000000000000000000" pitchFamily="2" charset="2"/>
              <a:buChar char="ü"/>
            </a:pPr>
            <a:r>
              <a:rPr lang="ru-RU" sz="2000" dirty="0"/>
              <a:t>Г.Г. </a:t>
            </a:r>
            <a:r>
              <a:rPr lang="ru-RU" sz="2000" dirty="0" err="1"/>
              <a:t>Азгальдов</a:t>
            </a:r>
            <a:r>
              <a:rPr lang="ru-RU" sz="2000" dirty="0"/>
              <a:t>, Н.Н. Карпова Оценка стоимости интеллектуальной собственности и нематериальных активов, М.: Международная академия оценки и консалтинга 2006 г. 400 с.</a:t>
            </a:r>
          </a:p>
          <a:p>
            <a:pPr marL="342900" indent="-342900">
              <a:buFont typeface="Wingdings" panose="05000000000000000000" pitchFamily="2" charset="2"/>
              <a:buChar char="ü"/>
            </a:pPr>
            <a:endParaRPr lang="ru-RU" sz="2000" dirty="0"/>
          </a:p>
          <a:p>
            <a:pPr marL="342900" indent="-342900" algn="l">
              <a:buFont typeface="Wingdings" panose="05000000000000000000" pitchFamily="2" charset="2"/>
              <a:buChar char="ü"/>
            </a:pPr>
            <a:r>
              <a:rPr lang="ru-RU" sz="2000" i="0" u="none" strike="noStrike" dirty="0">
                <a:effectLst/>
              </a:rPr>
              <a:t>Б.Б. Леонтьев, Х.А. </a:t>
            </a:r>
            <a:r>
              <a:rPr lang="ru-RU" sz="2000" i="0" u="none" strike="noStrike" dirty="0" err="1">
                <a:effectLst/>
              </a:rPr>
              <a:t>Мамаджанов</a:t>
            </a:r>
            <a:r>
              <a:rPr lang="ru-RU" sz="2000" i="0" u="none" strike="noStrike" dirty="0">
                <a:effectLst/>
              </a:rPr>
              <a:t> Основы оценки интеллектуальной собственности в России, М.: ИНИЦ Патент, 2007</a:t>
            </a:r>
          </a:p>
          <a:p>
            <a:pPr marL="342900" indent="-342900" algn="l">
              <a:buFont typeface="Wingdings" panose="05000000000000000000" pitchFamily="2" charset="2"/>
              <a:buChar char="ü"/>
            </a:pPr>
            <a:endParaRPr lang="ru-RU" sz="2000" dirty="0"/>
          </a:p>
          <a:p>
            <a:pPr marL="342900" indent="-342900" algn="l">
              <a:buFont typeface="Wingdings" panose="05000000000000000000" pitchFamily="2" charset="2"/>
              <a:buChar char="ü"/>
            </a:pPr>
            <a:r>
              <a:rPr lang="ru-RU" sz="2000" i="0" u="none" strike="noStrike" dirty="0">
                <a:effectLst/>
              </a:rPr>
              <a:t>Н.Ю. </a:t>
            </a:r>
            <a:r>
              <a:rPr lang="ru-RU" sz="2000" i="0" u="none" strike="noStrike" dirty="0" err="1">
                <a:effectLst/>
              </a:rPr>
              <a:t>Пузыня</a:t>
            </a:r>
            <a:r>
              <a:rPr lang="ru-RU" sz="2000" i="0" u="none" strike="noStrike" dirty="0">
                <a:effectLst/>
              </a:rPr>
              <a:t> Оценка стоимости интеллектуальной собственности и нематериальных активов: учебное пособие, Санкт-Петербург: Изд-во Санкт-Петербургского гос. ун-та экономики и финансов, 2011. - 204 с. </a:t>
            </a:r>
          </a:p>
          <a:p>
            <a:pPr marL="342900" indent="-342900" algn="l">
              <a:buFont typeface="Wingdings" panose="05000000000000000000" pitchFamily="2" charset="2"/>
              <a:buChar char="ü"/>
            </a:pPr>
            <a:endParaRPr lang="ru-RU" sz="2000" dirty="0"/>
          </a:p>
          <a:p>
            <a:pPr marL="342900" indent="-342900" algn="l">
              <a:buFont typeface="Wingdings" panose="05000000000000000000" pitchFamily="2" charset="2"/>
              <a:buChar char="ü"/>
            </a:pPr>
            <a:r>
              <a:rPr lang="ru-RU" sz="2000" dirty="0"/>
              <a:t>…</a:t>
            </a:r>
            <a:br>
              <a:rPr lang="en-US" sz="2000" dirty="0"/>
            </a:br>
            <a:endParaRPr lang="ru-RU" sz="2000" i="0" u="none" strike="noStrike" dirty="0">
              <a:effectLst/>
            </a:endParaRPr>
          </a:p>
          <a:p>
            <a:endParaRPr lang="ru-RU" sz="2000" dirty="0">
              <a:solidFill>
                <a:srgbClr val="002060"/>
              </a:solidFill>
            </a:endParaRPr>
          </a:p>
          <a:p>
            <a:pPr algn="ctr"/>
            <a:endParaRPr lang="ru-RU" sz="2000" b="1" dirty="0">
              <a:solidFill>
                <a:srgbClr val="002060"/>
              </a:solidFill>
            </a:endParaRPr>
          </a:p>
        </p:txBody>
      </p:sp>
    </p:spTree>
    <p:extLst>
      <p:ext uri="{BB962C8B-B14F-4D97-AF65-F5344CB8AC3E}">
        <p14:creationId xmlns:p14="http://schemas.microsoft.com/office/powerpoint/2010/main" val="217793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277B2B14-E27F-46DD-98CF-0AD90EBF0D79}"/>
              </a:ext>
            </a:extLst>
          </p:cNvPr>
          <p:cNvSpPr txBox="1">
            <a:spLocks/>
          </p:cNvSpPr>
          <p:nvPr/>
        </p:nvSpPr>
        <p:spPr>
          <a:xfrm>
            <a:off x="515938" y="239078"/>
            <a:ext cx="11233150" cy="1021249"/>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Методология оценки стоимости прав на РИД. Подходы</a:t>
            </a:r>
          </a:p>
        </p:txBody>
      </p:sp>
      <p:sp>
        <p:nvSpPr>
          <p:cNvPr id="2" name="TextBox 1">
            <a:extLst>
              <a:ext uri="{FF2B5EF4-FFF2-40B4-BE49-F238E27FC236}">
                <a16:creationId xmlns:a16="http://schemas.microsoft.com/office/drawing/2014/main" id="{025BB398-B42E-4A83-82F5-0B5DBE0B3552}"/>
              </a:ext>
            </a:extLst>
          </p:cNvPr>
          <p:cNvSpPr txBox="1"/>
          <p:nvPr/>
        </p:nvSpPr>
        <p:spPr>
          <a:xfrm>
            <a:off x="1554807" y="1289792"/>
            <a:ext cx="3631556" cy="649921"/>
          </a:xfrm>
          <a:prstGeom prst="rect">
            <a:avLst/>
          </a:prstGeom>
          <a:noFill/>
        </p:spPr>
        <p:txBody>
          <a:bodyPr wrap="square" rtlCol="0">
            <a:noAutofit/>
          </a:bodyPr>
          <a:lstStyle/>
          <a:p>
            <a:pPr algn="ctr"/>
            <a:r>
              <a:rPr lang="ru-RU" sz="2000" b="1" dirty="0">
                <a:solidFill>
                  <a:srgbClr val="002060"/>
                </a:solidFill>
              </a:rPr>
              <a:t>Подходы и методы оценки стоимости прав на РИД</a:t>
            </a:r>
          </a:p>
        </p:txBody>
      </p:sp>
      <p:sp>
        <p:nvSpPr>
          <p:cNvPr id="4" name="TextBox 3">
            <a:extLst>
              <a:ext uri="{FF2B5EF4-FFF2-40B4-BE49-F238E27FC236}">
                <a16:creationId xmlns:a16="http://schemas.microsoft.com/office/drawing/2014/main" id="{B7D1AEF5-2D42-4485-90E5-CB7F69EAE0EC}"/>
              </a:ext>
            </a:extLst>
          </p:cNvPr>
          <p:cNvSpPr txBox="1"/>
          <p:nvPr/>
        </p:nvSpPr>
        <p:spPr>
          <a:xfrm>
            <a:off x="6829772" y="2112394"/>
            <a:ext cx="4014786" cy="369332"/>
          </a:xfrm>
          <a:prstGeom prst="rect">
            <a:avLst/>
          </a:prstGeom>
          <a:noFill/>
        </p:spPr>
        <p:txBody>
          <a:bodyPr wrap="square" rtlCol="0">
            <a:noAutofit/>
          </a:bodyPr>
          <a:lstStyle/>
          <a:p>
            <a:pPr algn="ctr"/>
            <a:r>
              <a:rPr lang="ru-RU" sz="2000" b="1" dirty="0">
                <a:solidFill>
                  <a:srgbClr val="002060"/>
                </a:solidFill>
              </a:rPr>
              <a:t>Границы оценки при лицензировании</a:t>
            </a:r>
          </a:p>
        </p:txBody>
      </p:sp>
      <p:sp>
        <p:nvSpPr>
          <p:cNvPr id="3" name="Стрелка: штриховая вправо 2">
            <a:extLst>
              <a:ext uri="{FF2B5EF4-FFF2-40B4-BE49-F238E27FC236}">
                <a16:creationId xmlns:a16="http://schemas.microsoft.com/office/drawing/2014/main" id="{5963B0FA-0AC4-4100-848C-0A6A1E86FAEE}"/>
              </a:ext>
            </a:extLst>
          </p:cNvPr>
          <p:cNvSpPr/>
          <p:nvPr/>
        </p:nvSpPr>
        <p:spPr>
          <a:xfrm rot="5400000">
            <a:off x="8647842" y="4194137"/>
            <a:ext cx="2001328" cy="559552"/>
          </a:xfrm>
          <a:prstGeom prst="stripedRightArrow">
            <a:avLst>
              <a:gd name="adj1" fmla="val 500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штриховая вправо 6">
            <a:extLst>
              <a:ext uri="{FF2B5EF4-FFF2-40B4-BE49-F238E27FC236}">
                <a16:creationId xmlns:a16="http://schemas.microsoft.com/office/drawing/2014/main" id="{2341A358-CD35-40B7-994E-83F2A0BAED9C}"/>
              </a:ext>
            </a:extLst>
          </p:cNvPr>
          <p:cNvSpPr/>
          <p:nvPr/>
        </p:nvSpPr>
        <p:spPr>
          <a:xfrm rot="16200000">
            <a:off x="7192151" y="4194137"/>
            <a:ext cx="2001328" cy="5595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8812D99A-B3D7-45FE-B5B6-BA9947FD95A2}"/>
              </a:ext>
            </a:extLst>
          </p:cNvPr>
          <p:cNvSpPr txBox="1"/>
          <p:nvPr/>
        </p:nvSpPr>
        <p:spPr>
          <a:xfrm>
            <a:off x="7571102" y="2930785"/>
            <a:ext cx="1266063" cy="408289"/>
          </a:xfrm>
          <a:prstGeom prst="rect">
            <a:avLst/>
          </a:prstGeom>
          <a:noFill/>
        </p:spPr>
        <p:txBody>
          <a:bodyPr wrap="square" rtlCol="0">
            <a:noAutofit/>
          </a:bodyPr>
          <a:lstStyle/>
          <a:p>
            <a:pPr algn="ctr"/>
            <a:r>
              <a:rPr lang="ru-RU" dirty="0">
                <a:solidFill>
                  <a:schemeClr val="accent4">
                    <a:lumMod val="75000"/>
                  </a:schemeClr>
                </a:solidFill>
              </a:rPr>
              <a:t>Лицензиар</a:t>
            </a:r>
          </a:p>
        </p:txBody>
      </p:sp>
      <p:sp>
        <p:nvSpPr>
          <p:cNvPr id="9" name="TextBox 8">
            <a:extLst>
              <a:ext uri="{FF2B5EF4-FFF2-40B4-BE49-F238E27FC236}">
                <a16:creationId xmlns:a16="http://schemas.microsoft.com/office/drawing/2014/main" id="{EF5614C5-F6B6-444B-96B1-3D28D9713152}"/>
              </a:ext>
            </a:extLst>
          </p:cNvPr>
          <p:cNvSpPr txBox="1"/>
          <p:nvPr/>
        </p:nvSpPr>
        <p:spPr>
          <a:xfrm>
            <a:off x="9015475" y="2951389"/>
            <a:ext cx="1266063" cy="369332"/>
          </a:xfrm>
          <a:prstGeom prst="rect">
            <a:avLst/>
          </a:prstGeom>
          <a:noFill/>
        </p:spPr>
        <p:txBody>
          <a:bodyPr wrap="square" rtlCol="0">
            <a:noAutofit/>
          </a:bodyPr>
          <a:lstStyle/>
          <a:p>
            <a:pPr algn="ctr"/>
            <a:r>
              <a:rPr lang="ru-RU" dirty="0">
                <a:solidFill>
                  <a:srgbClr val="C00000"/>
                </a:solidFill>
              </a:rPr>
              <a:t>Лицензиат</a:t>
            </a:r>
          </a:p>
        </p:txBody>
      </p:sp>
      <p:cxnSp>
        <p:nvCxnSpPr>
          <p:cNvPr id="11" name="Прямая соединительная линия 10">
            <a:extLst>
              <a:ext uri="{FF2B5EF4-FFF2-40B4-BE49-F238E27FC236}">
                <a16:creationId xmlns:a16="http://schemas.microsoft.com/office/drawing/2014/main" id="{E860377F-4BE1-4E38-B92F-A51D49B3FE91}"/>
              </a:ext>
            </a:extLst>
          </p:cNvPr>
          <p:cNvCxnSpPr/>
          <p:nvPr/>
        </p:nvCxnSpPr>
        <p:spPr>
          <a:xfrm flipH="1">
            <a:off x="8499175" y="4030447"/>
            <a:ext cx="163412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8223DF4-BED7-48A9-BC1E-B2319A5BD063}"/>
              </a:ext>
            </a:extLst>
          </p:cNvPr>
          <p:cNvSpPr txBox="1"/>
          <p:nvPr/>
        </p:nvSpPr>
        <p:spPr>
          <a:xfrm>
            <a:off x="10159883" y="3721777"/>
            <a:ext cx="1186707" cy="617339"/>
          </a:xfrm>
          <a:prstGeom prst="rect">
            <a:avLst/>
          </a:prstGeom>
          <a:noFill/>
        </p:spPr>
        <p:txBody>
          <a:bodyPr wrap="square" rtlCol="0">
            <a:noAutofit/>
          </a:bodyPr>
          <a:lstStyle/>
          <a:p>
            <a:pPr algn="ctr"/>
            <a:r>
              <a:rPr lang="ru-RU" sz="1600" dirty="0"/>
              <a:t>Верхняя граница</a:t>
            </a:r>
          </a:p>
        </p:txBody>
      </p:sp>
      <p:sp>
        <p:nvSpPr>
          <p:cNvPr id="13" name="TextBox 12">
            <a:extLst>
              <a:ext uri="{FF2B5EF4-FFF2-40B4-BE49-F238E27FC236}">
                <a16:creationId xmlns:a16="http://schemas.microsoft.com/office/drawing/2014/main" id="{955F73BC-0939-4525-A153-D691C82CB2F0}"/>
              </a:ext>
            </a:extLst>
          </p:cNvPr>
          <p:cNvSpPr txBox="1"/>
          <p:nvPr/>
        </p:nvSpPr>
        <p:spPr>
          <a:xfrm>
            <a:off x="6667500" y="4532950"/>
            <a:ext cx="1266063" cy="570348"/>
          </a:xfrm>
          <a:prstGeom prst="rect">
            <a:avLst/>
          </a:prstGeom>
          <a:noFill/>
        </p:spPr>
        <p:txBody>
          <a:bodyPr wrap="square" rtlCol="0">
            <a:noAutofit/>
          </a:bodyPr>
          <a:lstStyle/>
          <a:p>
            <a:pPr algn="ctr"/>
            <a:r>
              <a:rPr lang="ru-RU" sz="1600" dirty="0"/>
              <a:t>Нижняя граница</a:t>
            </a:r>
          </a:p>
        </p:txBody>
      </p:sp>
      <p:cxnSp>
        <p:nvCxnSpPr>
          <p:cNvPr id="14" name="Прямая соединительная линия 13">
            <a:extLst>
              <a:ext uri="{FF2B5EF4-FFF2-40B4-BE49-F238E27FC236}">
                <a16:creationId xmlns:a16="http://schemas.microsoft.com/office/drawing/2014/main" id="{58BD63D9-B36D-42C4-AB8E-6940DCF18431}"/>
              </a:ext>
            </a:extLst>
          </p:cNvPr>
          <p:cNvCxnSpPr/>
          <p:nvPr/>
        </p:nvCxnSpPr>
        <p:spPr>
          <a:xfrm flipH="1">
            <a:off x="7759751" y="4818124"/>
            <a:ext cx="163412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aphicFrame>
        <p:nvGraphicFramePr>
          <p:cNvPr id="16" name="Схема 15">
            <a:extLst>
              <a:ext uri="{FF2B5EF4-FFF2-40B4-BE49-F238E27FC236}">
                <a16:creationId xmlns:a16="http://schemas.microsoft.com/office/drawing/2014/main" id="{4A9C3BBC-CEA9-427F-B97A-61731D43112D}"/>
              </a:ext>
            </a:extLst>
          </p:cNvPr>
          <p:cNvGraphicFramePr/>
          <p:nvPr>
            <p:extLst>
              <p:ext uri="{D42A27DB-BD31-4B8C-83A1-F6EECF244321}">
                <p14:modId xmlns:p14="http://schemas.microsoft.com/office/powerpoint/2010/main" val="1221613275"/>
              </p:ext>
            </p:extLst>
          </p:nvPr>
        </p:nvGraphicFramePr>
        <p:xfrm>
          <a:off x="515938" y="2112394"/>
          <a:ext cx="5580062" cy="434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84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277B2B14-E27F-46DD-98CF-0AD90EBF0D79}"/>
              </a:ext>
            </a:extLst>
          </p:cNvPr>
          <p:cNvSpPr txBox="1">
            <a:spLocks/>
          </p:cNvSpPr>
          <p:nvPr/>
        </p:nvSpPr>
        <p:spPr>
          <a:xfrm>
            <a:off x="515938" y="239078"/>
            <a:ext cx="11233150" cy="1021249"/>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Методология оценки стоимости прав на РИД. Тренды</a:t>
            </a:r>
            <a:r>
              <a:rPr kumimoji="0" lang="en-US" sz="4000" i="0" u="none" strike="noStrike" kern="1200" cap="none" spc="0" normalizeH="0" baseline="0" noProof="0" dirty="0">
                <a:ln>
                  <a:noFill/>
                </a:ln>
                <a:solidFill>
                  <a:srgbClr val="002060"/>
                </a:solidFill>
                <a:effectLst/>
                <a:uLnTx/>
                <a:uFillTx/>
                <a:latin typeface="Calibri Light" panose="020F0302020204030204"/>
                <a:ea typeface="+mj-ea"/>
                <a:cs typeface="+mj-cs"/>
              </a:rPr>
              <a:t>*</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graphicFrame>
        <p:nvGraphicFramePr>
          <p:cNvPr id="6" name="Схема 5">
            <a:extLst>
              <a:ext uri="{FF2B5EF4-FFF2-40B4-BE49-F238E27FC236}">
                <a16:creationId xmlns:a16="http://schemas.microsoft.com/office/drawing/2014/main" id="{741D8468-3F48-9148-9F00-DD795AE9ECEB}"/>
              </a:ext>
            </a:extLst>
          </p:cNvPr>
          <p:cNvGraphicFramePr/>
          <p:nvPr>
            <p:extLst>
              <p:ext uri="{D42A27DB-BD31-4B8C-83A1-F6EECF244321}">
                <p14:modId xmlns:p14="http://schemas.microsoft.com/office/powerpoint/2010/main" val="59176055"/>
              </p:ext>
            </p:extLst>
          </p:nvPr>
        </p:nvGraphicFramePr>
        <p:xfrm>
          <a:off x="515937" y="1557340"/>
          <a:ext cx="11233149" cy="452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F99B8200-2516-AA41-85B5-64D0AA6175D5}"/>
              </a:ext>
            </a:extLst>
          </p:cNvPr>
          <p:cNvSpPr txBox="1"/>
          <p:nvPr/>
        </p:nvSpPr>
        <p:spPr>
          <a:xfrm>
            <a:off x="515938" y="6200775"/>
            <a:ext cx="11233148" cy="523220"/>
          </a:xfrm>
          <a:prstGeom prst="rect">
            <a:avLst/>
          </a:prstGeom>
          <a:noFill/>
        </p:spPr>
        <p:txBody>
          <a:bodyPr wrap="square" rtlCol="0">
            <a:spAutoFit/>
          </a:bodyPr>
          <a:lstStyle/>
          <a:p>
            <a:r>
              <a:rPr lang="en-US" sz="1400" dirty="0"/>
              <a:t>*</a:t>
            </a:r>
            <a:r>
              <a:rPr lang="en-US" sz="1400" dirty="0" err="1"/>
              <a:t>R.F.Reilly.C.D</a:t>
            </a:r>
            <a:r>
              <a:rPr lang="en-US" sz="1400" dirty="0"/>
              <a:t>. Karlsen Intellectual property valuation for license and other transfer purposes LES Nouvelles, June 2018</a:t>
            </a:r>
            <a:endParaRPr lang="ru-RU" sz="1400" dirty="0"/>
          </a:p>
          <a:p>
            <a:r>
              <a:rPr lang="en-US" sz="1400" dirty="0"/>
              <a:t> </a:t>
            </a:r>
            <a:r>
              <a:rPr lang="ru-RU" sz="1400" dirty="0"/>
              <a:t>**</a:t>
            </a:r>
            <a:r>
              <a:rPr lang="en-US" sz="1400" dirty="0" err="1"/>
              <a:t>Goldscheider</a:t>
            </a:r>
            <a:r>
              <a:rPr lang="en-US" sz="1400" dirty="0"/>
              <a:t> R. Use of the 25 per cent Rule in Valuing IP / R. </a:t>
            </a:r>
            <a:r>
              <a:rPr lang="en-US" sz="1400" dirty="0" err="1"/>
              <a:t>Goldscheider</a:t>
            </a:r>
            <a:r>
              <a:rPr lang="en-US" sz="1400" dirty="0"/>
              <a:t>, J., Jarosz, C. Mulhern // LES Nouvelles. 2002. 37. P.123-133. </a:t>
            </a:r>
            <a:endParaRPr lang="ru-RU" sz="1400" dirty="0"/>
          </a:p>
        </p:txBody>
      </p:sp>
    </p:spTree>
    <p:extLst>
      <p:ext uri="{BB962C8B-B14F-4D97-AF65-F5344CB8AC3E}">
        <p14:creationId xmlns:p14="http://schemas.microsoft.com/office/powerpoint/2010/main" val="320030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323677" y="1003300"/>
            <a:ext cx="4635707" cy="5632311"/>
          </a:xfrm>
          <a:prstGeom prst="rect">
            <a:avLst/>
          </a:prstGeom>
          <a:noFill/>
          <a:ln w="28575">
            <a:solidFill>
              <a:srgbClr val="FF0000"/>
            </a:solidFill>
            <a:prstDash val="dash"/>
          </a:ln>
        </p:spPr>
        <p:txBody>
          <a:bodyPr wrap="square" rtlCol="0">
            <a:spAutoFit/>
          </a:bodyPr>
          <a:lstStyle/>
          <a:p>
            <a:pPr algn="ctr"/>
            <a:r>
              <a:rPr lang="ru-RU" sz="2000" b="1" dirty="0">
                <a:solidFill>
                  <a:srgbClr val="C00000"/>
                </a:solidFill>
              </a:rPr>
              <a:t>Права на РИД</a:t>
            </a: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a:p>
            <a:pPr algn="ctr"/>
            <a:endParaRPr lang="ru-RU" b="1" dirty="0">
              <a:solidFill>
                <a:srgbClr val="00B050"/>
              </a:solidFill>
            </a:endParaRPr>
          </a:p>
        </p:txBody>
      </p:sp>
      <p:sp>
        <p:nvSpPr>
          <p:cNvPr id="25" name="TextBox 24"/>
          <p:cNvSpPr txBox="1"/>
          <p:nvPr/>
        </p:nvSpPr>
        <p:spPr>
          <a:xfrm>
            <a:off x="515938" y="224861"/>
            <a:ext cx="11186067" cy="707886"/>
          </a:xfrm>
          <a:prstGeom prst="rect">
            <a:avLst/>
          </a:prstGeom>
          <a:noFill/>
        </p:spPr>
        <p:txBody>
          <a:bodyPr wrap="square" rtlCol="0">
            <a:spAutoFit/>
          </a:bodyPr>
          <a:lstStyle/>
          <a:p>
            <a:r>
              <a:rPr lang="ru-RU" sz="4000" dirty="0">
                <a:solidFill>
                  <a:srgbClr val="002060"/>
                </a:solidFill>
                <a:latin typeface="+mj-lt"/>
              </a:rPr>
              <a:t>Как формируется доход от </a:t>
            </a:r>
            <a:r>
              <a:rPr lang="ru-RU" sz="4000" b="1" dirty="0">
                <a:solidFill>
                  <a:srgbClr val="002060"/>
                </a:solidFill>
                <a:latin typeface="+mj-lt"/>
              </a:rPr>
              <a:t>прав на РИД</a:t>
            </a:r>
            <a:r>
              <a:rPr lang="ru-RU" sz="4000" dirty="0">
                <a:solidFill>
                  <a:srgbClr val="002060"/>
                </a:solidFill>
                <a:latin typeface="+mj-lt"/>
              </a:rPr>
              <a:t>?</a:t>
            </a:r>
          </a:p>
        </p:txBody>
      </p:sp>
      <p:sp>
        <p:nvSpPr>
          <p:cNvPr id="5" name="TextBox 4"/>
          <p:cNvSpPr txBox="1"/>
          <p:nvPr/>
        </p:nvSpPr>
        <p:spPr>
          <a:xfrm>
            <a:off x="338403" y="1003299"/>
            <a:ext cx="6689434" cy="5632311"/>
          </a:xfrm>
          <a:prstGeom prst="rect">
            <a:avLst/>
          </a:prstGeom>
          <a:noFill/>
          <a:ln w="28575">
            <a:solidFill>
              <a:srgbClr val="00B050"/>
            </a:solidFill>
            <a:prstDash val="dash"/>
          </a:ln>
        </p:spPr>
        <p:txBody>
          <a:bodyPr wrap="square" rtlCol="0">
            <a:spAutoFit/>
          </a:bodyPr>
          <a:lstStyle/>
          <a:p>
            <a:pPr algn="ctr"/>
            <a:r>
              <a:rPr lang="ru-RU" sz="2000" b="1" dirty="0">
                <a:solidFill>
                  <a:srgbClr val="00B050"/>
                </a:solidFill>
              </a:rPr>
              <a:t>Технология</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pic>
        <p:nvPicPr>
          <p:cNvPr id="31" name="Picture 4" descr="ÐÐ°ÑÑÐ¸Ð½ÐºÐ¸ Ð¿Ð¾ Ð·Ð°Ð¿ÑÐ¾ÑÑ Ð¿ÑÐ¾Ð¸Ð·Ð²Ð¾Ð´ÑÑÐ²Ð¾ ÐºÐ°ÑÑÐ¸Ð½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894" y="1746512"/>
            <a:ext cx="2992276" cy="2137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845" y="2062557"/>
            <a:ext cx="2429853" cy="16618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15978" y="1588475"/>
            <a:ext cx="2717588" cy="379656"/>
          </a:xfrm>
          <a:prstGeom prst="rect">
            <a:avLst/>
          </a:prstGeom>
          <a:noFill/>
        </p:spPr>
        <p:txBody>
          <a:bodyPr wrap="square" rtlCol="0">
            <a:spAutoFit/>
          </a:bodyPr>
          <a:lstStyle/>
          <a:p>
            <a:pPr algn="ctr"/>
            <a:r>
              <a:rPr lang="ru-RU" b="1" dirty="0">
                <a:solidFill>
                  <a:srgbClr val="C00000"/>
                </a:solidFill>
              </a:rPr>
              <a:t>Правовая охрана</a:t>
            </a:r>
          </a:p>
        </p:txBody>
      </p:sp>
      <p:sp>
        <p:nvSpPr>
          <p:cNvPr id="4" name="Правая фигурная скобка 3"/>
          <p:cNvSpPr/>
          <p:nvPr/>
        </p:nvSpPr>
        <p:spPr>
          <a:xfrm rot="5400000">
            <a:off x="3573694" y="956469"/>
            <a:ext cx="674357" cy="5614854"/>
          </a:xfrm>
          <a:prstGeom prst="rightBrace">
            <a:avLst>
              <a:gd name="adj1" fmla="val 80818"/>
              <a:gd name="adj2" fmla="val 45382"/>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ru-RU" sz="1351"/>
          </a:p>
        </p:txBody>
      </p:sp>
      <p:sp>
        <p:nvSpPr>
          <p:cNvPr id="16" name="Правая фигурная скобка 15"/>
          <p:cNvSpPr/>
          <p:nvPr/>
        </p:nvSpPr>
        <p:spPr>
          <a:xfrm rot="5400000">
            <a:off x="5900063" y="-1280664"/>
            <a:ext cx="448108" cy="10617408"/>
          </a:xfrm>
          <a:prstGeom prst="rightBrace">
            <a:avLst>
              <a:gd name="adj1" fmla="val 97793"/>
              <a:gd name="adj2" fmla="val 1638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ru-RU" sz="1351"/>
          </a:p>
        </p:txBody>
      </p:sp>
      <p:sp>
        <p:nvSpPr>
          <p:cNvPr id="3" name="TextBox 2"/>
          <p:cNvSpPr txBox="1"/>
          <p:nvPr/>
        </p:nvSpPr>
        <p:spPr>
          <a:xfrm>
            <a:off x="516283" y="4478344"/>
            <a:ext cx="1846345" cy="666977"/>
          </a:xfrm>
          <a:prstGeom prst="rect">
            <a:avLst/>
          </a:prstGeom>
          <a:noFill/>
          <a:ln w="12700">
            <a:solidFill>
              <a:srgbClr val="0070C0"/>
            </a:solidFill>
          </a:ln>
        </p:spPr>
        <p:txBody>
          <a:bodyPr wrap="square" rtlCol="0">
            <a:spAutoFit/>
          </a:bodyPr>
          <a:lstStyle/>
          <a:p>
            <a:r>
              <a:rPr lang="ru-RU" sz="1867" dirty="0"/>
              <a:t>Экономический эффект</a:t>
            </a:r>
          </a:p>
        </p:txBody>
      </p:sp>
      <p:cxnSp>
        <p:nvCxnSpPr>
          <p:cNvPr id="6" name="Соединительная линия уступом 5"/>
          <p:cNvCxnSpPr/>
          <p:nvPr/>
        </p:nvCxnSpPr>
        <p:spPr>
          <a:xfrm>
            <a:off x="1007435" y="5349213"/>
            <a:ext cx="1462303" cy="363347"/>
          </a:xfrm>
          <a:prstGeom prst="bentConnector3">
            <a:avLst>
              <a:gd name="adj1" fmla="val -2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Плюс 10"/>
          <p:cNvSpPr/>
          <p:nvPr/>
        </p:nvSpPr>
        <p:spPr>
          <a:xfrm>
            <a:off x="3070497" y="2629891"/>
            <a:ext cx="384043" cy="3727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a:p>
        </p:txBody>
      </p:sp>
      <p:sp>
        <p:nvSpPr>
          <p:cNvPr id="19" name="Плюс 18"/>
          <p:cNvSpPr/>
          <p:nvPr/>
        </p:nvSpPr>
        <p:spPr>
          <a:xfrm>
            <a:off x="7444295" y="2629891"/>
            <a:ext cx="384043" cy="3727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a:p>
        </p:txBody>
      </p:sp>
      <p:cxnSp>
        <p:nvCxnSpPr>
          <p:cNvPr id="20" name="Соединительная линия уступом 19"/>
          <p:cNvCxnSpPr/>
          <p:nvPr/>
        </p:nvCxnSpPr>
        <p:spPr>
          <a:xfrm>
            <a:off x="2444759" y="4885640"/>
            <a:ext cx="5358973" cy="82692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03445" y="1585078"/>
            <a:ext cx="1844357" cy="369332"/>
          </a:xfrm>
          <a:prstGeom prst="rect">
            <a:avLst/>
          </a:prstGeom>
          <a:noFill/>
        </p:spPr>
        <p:txBody>
          <a:bodyPr wrap="square" rtlCol="0">
            <a:spAutoFit/>
          </a:bodyPr>
          <a:lstStyle/>
          <a:p>
            <a:pPr algn="ctr"/>
            <a:r>
              <a:rPr lang="ru-RU" dirty="0">
                <a:solidFill>
                  <a:srgbClr val="00B050"/>
                </a:solidFill>
              </a:rPr>
              <a:t>Идеи «в голове»</a:t>
            </a:r>
          </a:p>
        </p:txBody>
      </p:sp>
      <p:sp>
        <p:nvSpPr>
          <p:cNvPr id="22" name="TextBox 21"/>
          <p:cNvSpPr txBox="1"/>
          <p:nvPr/>
        </p:nvSpPr>
        <p:spPr>
          <a:xfrm>
            <a:off x="4130936" y="4852858"/>
            <a:ext cx="484095" cy="769441"/>
          </a:xfrm>
          <a:prstGeom prst="rect">
            <a:avLst/>
          </a:prstGeom>
          <a:noFill/>
        </p:spPr>
        <p:txBody>
          <a:bodyPr wrap="square" rtlCol="0">
            <a:spAutoFit/>
          </a:bodyPr>
          <a:lstStyle/>
          <a:p>
            <a:r>
              <a:rPr lang="ru-RU" sz="4400" dirty="0"/>
              <a:t>?</a:t>
            </a:r>
          </a:p>
        </p:txBody>
      </p:sp>
      <p:cxnSp>
        <p:nvCxnSpPr>
          <p:cNvPr id="26" name="Прямая со стрелкой 25"/>
          <p:cNvCxnSpPr/>
          <p:nvPr/>
        </p:nvCxnSpPr>
        <p:spPr>
          <a:xfrm flipH="1">
            <a:off x="4223356" y="5473372"/>
            <a:ext cx="98808" cy="582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539695" y="5459422"/>
            <a:ext cx="569116" cy="59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175" y="6633432"/>
            <a:ext cx="5354425" cy="248190"/>
          </a:xfrm>
          <a:prstGeom prst="rect">
            <a:avLst/>
          </a:prstGeom>
          <a:noFill/>
        </p:spPr>
        <p:txBody>
          <a:bodyPr wrap="square" rtlCol="0">
            <a:spAutoFit/>
          </a:bodyPr>
          <a:lstStyle/>
          <a:p>
            <a:r>
              <a:rPr lang="ru-RU" sz="1000" dirty="0">
                <a:hlinkClick r:id="rId5"/>
              </a:rPr>
              <a:t>*</a:t>
            </a:r>
            <a:r>
              <a:rPr lang="en-US" sz="1000" dirty="0">
                <a:hlinkClick r:id="rId5"/>
              </a:rPr>
              <a:t>http://www.d-pack.ru/services/contract_manufacturing/index.html</a:t>
            </a:r>
            <a:endParaRPr lang="ru-RU" sz="1000" dirty="0"/>
          </a:p>
        </p:txBody>
      </p:sp>
      <p:sp>
        <p:nvSpPr>
          <p:cNvPr id="32" name="TextBox 31"/>
          <p:cNvSpPr txBox="1"/>
          <p:nvPr/>
        </p:nvSpPr>
        <p:spPr>
          <a:xfrm>
            <a:off x="6289828" y="1836734"/>
            <a:ext cx="523318" cy="369332"/>
          </a:xfrm>
          <a:prstGeom prst="rect">
            <a:avLst/>
          </a:prstGeom>
          <a:noFill/>
        </p:spPr>
        <p:txBody>
          <a:bodyPr wrap="square" rtlCol="0">
            <a:spAutoFit/>
          </a:bodyPr>
          <a:lstStyle/>
          <a:p>
            <a:r>
              <a:rPr lang="ru-RU" dirty="0"/>
              <a:t>*)</a:t>
            </a:r>
          </a:p>
        </p:txBody>
      </p:sp>
      <p:pic>
        <p:nvPicPr>
          <p:cNvPr id="7" name="Рисунок 6">
            <a:extLst>
              <a:ext uri="{FF2B5EF4-FFF2-40B4-BE49-F238E27FC236}">
                <a16:creationId xmlns:a16="http://schemas.microsoft.com/office/drawing/2014/main" id="{20738082-0296-2048-A44B-27EBAE29AF30}"/>
              </a:ext>
            </a:extLst>
          </p:cNvPr>
          <p:cNvPicPr>
            <a:picLocks noChangeAspect="1"/>
          </p:cNvPicPr>
          <p:nvPr/>
        </p:nvPicPr>
        <p:blipFill rotWithShape="1">
          <a:blip r:embed="rId6"/>
          <a:srcRect l="17163" t="9498" r="14376" b="14465"/>
          <a:stretch/>
        </p:blipFill>
        <p:spPr>
          <a:xfrm>
            <a:off x="1302707" y="1874395"/>
            <a:ext cx="1471950" cy="1608281"/>
          </a:xfrm>
          <a:prstGeom prst="rect">
            <a:avLst/>
          </a:prstGeom>
        </p:spPr>
      </p:pic>
      <p:sp>
        <p:nvSpPr>
          <p:cNvPr id="28" name="TextBox 27"/>
          <p:cNvSpPr txBox="1"/>
          <p:nvPr/>
        </p:nvSpPr>
        <p:spPr>
          <a:xfrm>
            <a:off x="3477512" y="1593637"/>
            <a:ext cx="2791749" cy="369332"/>
          </a:xfrm>
          <a:prstGeom prst="rect">
            <a:avLst/>
          </a:prstGeom>
          <a:noFill/>
        </p:spPr>
        <p:txBody>
          <a:bodyPr wrap="square" rtlCol="0">
            <a:spAutoFit/>
          </a:bodyPr>
          <a:lstStyle/>
          <a:p>
            <a:pPr algn="ctr"/>
            <a:r>
              <a:rPr lang="ru-RU" dirty="0">
                <a:solidFill>
                  <a:srgbClr val="00B050"/>
                </a:solidFill>
              </a:rPr>
              <a:t>Техническая реализация</a:t>
            </a:r>
          </a:p>
        </p:txBody>
      </p:sp>
      <p:graphicFrame>
        <p:nvGraphicFramePr>
          <p:cNvPr id="29" name="Диаграмма 28">
            <a:extLst>
              <a:ext uri="{FF2B5EF4-FFF2-40B4-BE49-F238E27FC236}">
                <a16:creationId xmlns:a16="http://schemas.microsoft.com/office/drawing/2014/main" id="{E1AF987C-F0C3-C540-A9B7-BC9D04D779ED}"/>
              </a:ext>
            </a:extLst>
          </p:cNvPr>
          <p:cNvGraphicFramePr>
            <a:graphicFrameLocks/>
          </p:cNvGraphicFramePr>
          <p:nvPr/>
        </p:nvGraphicFramePr>
        <p:xfrm>
          <a:off x="1753347" y="4088443"/>
          <a:ext cx="4704523" cy="25520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Диаграмма 32">
            <a:extLst>
              <a:ext uri="{FF2B5EF4-FFF2-40B4-BE49-F238E27FC236}">
                <a16:creationId xmlns:a16="http://schemas.microsoft.com/office/drawing/2014/main" id="{CFDA98CB-0E9D-D74D-8A7F-2F378F821092}"/>
              </a:ext>
            </a:extLst>
          </p:cNvPr>
          <p:cNvGraphicFramePr>
            <a:graphicFrameLocks/>
          </p:cNvGraphicFramePr>
          <p:nvPr/>
        </p:nvGraphicFramePr>
        <p:xfrm>
          <a:off x="7109968" y="4101075"/>
          <a:ext cx="4799863" cy="255201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8527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2060"/>
                </a:solidFill>
                <a:latin typeface="Calibri Light" panose="020F0302020204030204"/>
              </a:rPr>
              <a:t>3</a:t>
            </a: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 </a:t>
            </a:r>
            <a:r>
              <a:rPr lang="ru-RU" sz="4000" dirty="0">
                <a:solidFill>
                  <a:srgbClr val="002060"/>
                </a:solidFill>
                <a:latin typeface="Calibri Light" panose="020F0302020204030204"/>
              </a:rPr>
              <a:t>Актуальные и дискуссионные вопросы</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graphicFrame>
        <p:nvGraphicFramePr>
          <p:cNvPr id="2" name="Схема 1">
            <a:extLst>
              <a:ext uri="{FF2B5EF4-FFF2-40B4-BE49-F238E27FC236}">
                <a16:creationId xmlns:a16="http://schemas.microsoft.com/office/drawing/2014/main" id="{A8675BE0-4E1E-4978-AC85-CF51C6D9081E}"/>
              </a:ext>
            </a:extLst>
          </p:cNvPr>
          <p:cNvGraphicFramePr/>
          <p:nvPr>
            <p:extLst>
              <p:ext uri="{D42A27DB-BD31-4B8C-83A1-F6EECF244321}">
                <p14:modId xmlns:p14="http://schemas.microsoft.com/office/powerpoint/2010/main" val="1994986820"/>
              </p:ext>
            </p:extLst>
          </p:nvPr>
        </p:nvGraphicFramePr>
        <p:xfrm>
          <a:off x="515939" y="1557338"/>
          <a:ext cx="11233150" cy="4645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94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72CA8FE-3EA9-41AE-BAF9-1E6AE3E12038}"/>
              </a:ext>
            </a:extLst>
          </p:cNvPr>
          <p:cNvSpPr txBox="1">
            <a:spLocks/>
          </p:cNvSpPr>
          <p:nvPr/>
        </p:nvSpPr>
        <p:spPr>
          <a:xfrm>
            <a:off x="515939" y="225425"/>
            <a:ext cx="11233150" cy="1021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4000" dirty="0">
                <a:solidFill>
                  <a:srgbClr val="002060"/>
                </a:solidFill>
                <a:latin typeface="Calibri Light" panose="020F0302020204030204"/>
              </a:rPr>
              <a:t>3</a:t>
            </a:r>
            <a:r>
              <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rPr>
              <a:t>.1 </a:t>
            </a:r>
            <a:r>
              <a:rPr lang="ru-RU" sz="4000" dirty="0">
                <a:solidFill>
                  <a:srgbClr val="002060"/>
                </a:solidFill>
                <a:latin typeface="Calibri Light" panose="020F0302020204030204"/>
              </a:rPr>
              <a:t>Идентификация объекта оценки</a:t>
            </a:r>
            <a:endParaRPr kumimoji="0" lang="ru-RU" sz="400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sp>
        <p:nvSpPr>
          <p:cNvPr id="4" name="TextBox 3">
            <a:extLst>
              <a:ext uri="{FF2B5EF4-FFF2-40B4-BE49-F238E27FC236}">
                <a16:creationId xmlns:a16="http://schemas.microsoft.com/office/drawing/2014/main" id="{332F45F0-B927-41FB-8C13-48BDEC0984F1}"/>
              </a:ext>
            </a:extLst>
          </p:cNvPr>
          <p:cNvSpPr txBox="1"/>
          <p:nvPr/>
        </p:nvSpPr>
        <p:spPr>
          <a:xfrm>
            <a:off x="515938" y="1557337"/>
            <a:ext cx="10609262" cy="5175972"/>
          </a:xfrm>
          <a:prstGeom prst="rect">
            <a:avLst/>
          </a:prstGeom>
          <a:noFill/>
        </p:spPr>
        <p:txBody>
          <a:bodyPr wrap="square" rtlCol="0">
            <a:noAutofit/>
          </a:bodyPr>
          <a:lstStyle/>
          <a:p>
            <a:r>
              <a:rPr lang="ru-RU" sz="2000" dirty="0"/>
              <a:t>1) Объектом оценки являются права на РИД, а не сами РИД. Привычное сочетание «Оценка интеллектуальной собственности» не вполне корректно</a:t>
            </a:r>
          </a:p>
          <a:p>
            <a:endParaRPr lang="ru-RU" sz="2000" dirty="0"/>
          </a:p>
          <a:p>
            <a:r>
              <a:rPr lang="ru-RU" sz="2000" dirty="0"/>
              <a:t>2) Нередко объектом оценки являются права на </a:t>
            </a:r>
            <a:r>
              <a:rPr lang="ru-RU" sz="2000" b="1" dirty="0"/>
              <a:t>комплекс РИД</a:t>
            </a:r>
          </a:p>
          <a:p>
            <a:endParaRPr lang="ru-RU" sz="2000" b="1" dirty="0"/>
          </a:p>
          <a:p>
            <a:pPr marL="534988"/>
            <a:r>
              <a:rPr lang="ru-RU" i="1" dirty="0">
                <a:solidFill>
                  <a:srgbClr val="0070C0"/>
                </a:solidFill>
              </a:rPr>
              <a:t>Пример. Объект оценки - исключительные права на комплекс РИД, включающие:</a:t>
            </a:r>
          </a:p>
          <a:p>
            <a:pPr marL="820738" lvl="0" indent="-285750">
              <a:buFont typeface="Arial" panose="020B0604020202020204" pitchFamily="34" charset="0"/>
              <a:buChar char="•"/>
            </a:pPr>
            <a:r>
              <a:rPr lang="ru-RU" i="1" dirty="0">
                <a:solidFill>
                  <a:srgbClr val="0070C0"/>
                </a:solidFill>
              </a:rPr>
              <a:t>исключительное право на секрет производства «Комплекс радиоэлектронного оборудования для ХХХХХХХ»;</a:t>
            </a:r>
          </a:p>
          <a:p>
            <a:pPr marL="820738" lvl="0" indent="-285750">
              <a:buFont typeface="Arial" panose="020B0604020202020204" pitchFamily="34" charset="0"/>
              <a:buChar char="•"/>
            </a:pPr>
            <a:r>
              <a:rPr lang="ru-RU" i="1" dirty="0">
                <a:solidFill>
                  <a:srgbClr val="0070C0"/>
                </a:solidFill>
              </a:rPr>
              <a:t>исключительное право на промышленный образец «Приборная панель…» (патент РФ № ХХХХХХХ);</a:t>
            </a:r>
          </a:p>
          <a:p>
            <a:pPr marL="820738" lvl="0" indent="-285750">
              <a:buFont typeface="Arial" panose="020B0604020202020204" pitchFamily="34" charset="0"/>
              <a:buChar char="•"/>
            </a:pPr>
            <a:r>
              <a:rPr lang="ru-RU" i="1" dirty="0">
                <a:solidFill>
                  <a:srgbClr val="0070C0"/>
                </a:solidFill>
              </a:rPr>
              <a:t>исключительное право на программу для ЭВМ «Программное обеспечение блока обработки ХХХХХХХ» (свидетельство № ХХХХХХХ).</a:t>
            </a:r>
          </a:p>
          <a:p>
            <a:endParaRPr lang="ru-RU" sz="2400" dirty="0"/>
          </a:p>
          <a:p>
            <a:r>
              <a:rPr lang="ru-RU" sz="2000" dirty="0"/>
              <a:t>3) Если «единичный» объект оценки входит в комплекс прав на РИД, относящихся к одному продукту, то этот комплекс необходимо идентифицировать. Как выделять стоимость прав на РИД в составе комплекса?</a:t>
            </a:r>
            <a:endParaRPr lang="ru-RU" sz="2000" b="1" dirty="0"/>
          </a:p>
          <a:p>
            <a:endParaRPr lang="ru-RU" dirty="0"/>
          </a:p>
        </p:txBody>
      </p:sp>
    </p:spTree>
    <p:extLst>
      <p:ext uri="{BB962C8B-B14F-4D97-AF65-F5344CB8AC3E}">
        <p14:creationId xmlns:p14="http://schemas.microsoft.com/office/powerpoint/2010/main" val="22225070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1477</Words>
  <Application>Microsoft Office PowerPoint</Application>
  <PresentationFormat>Широкоэкранный</PresentationFormat>
  <Paragraphs>249</Paragraphs>
  <Slides>17</Slides>
  <Notes>2</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17</vt:i4>
      </vt:variant>
    </vt:vector>
  </HeadingPairs>
  <TitlesOfParts>
    <vt:vector size="27" baseType="lpstr">
      <vt:lpstr>Arial</vt:lpstr>
      <vt:lpstr>Calibri</vt:lpstr>
      <vt:lpstr>Calibri Light</vt:lpstr>
      <vt:lpstr>PF Bulletin Sans Pro</vt:lpstr>
      <vt:lpstr>Symbol</vt:lpstr>
      <vt:lpstr>Times New Roman</vt:lpstr>
      <vt:lpstr>Wingdings</vt:lpstr>
      <vt:lpstr>Тема Office</vt:lpstr>
      <vt:lpstr>1_Тема Office</vt:lpstr>
      <vt:lpstr>Документ</vt:lpstr>
      <vt:lpstr>Особенности оценки рыночной стоимости прав на РИД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рыночной стоимости прав на интеллектуальную собственность</dc:title>
  <dc:creator>Дмитрий Борисович</dc:creator>
  <cp:lastModifiedBy>Переговорка</cp:lastModifiedBy>
  <cp:revision>40</cp:revision>
  <dcterms:created xsi:type="dcterms:W3CDTF">2022-12-02T06:01:29Z</dcterms:created>
  <dcterms:modified xsi:type="dcterms:W3CDTF">2022-12-08T07:47:24Z</dcterms:modified>
</cp:coreProperties>
</file>