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86" r:id="rId5"/>
    <p:sldMasterId id="2147484202" r:id="rId6"/>
    <p:sldMasterId id="2147484227" r:id="rId7"/>
  </p:sldMasterIdLst>
  <p:notesMasterIdLst>
    <p:notesMasterId r:id="rId19"/>
  </p:notesMasterIdLst>
  <p:handoutMasterIdLst>
    <p:handoutMasterId r:id="rId20"/>
  </p:handoutMasterIdLst>
  <p:sldIdLst>
    <p:sldId id="256" r:id="rId8"/>
    <p:sldId id="358" r:id="rId9"/>
    <p:sldId id="362" r:id="rId10"/>
    <p:sldId id="368" r:id="rId11"/>
    <p:sldId id="360" r:id="rId12"/>
    <p:sldId id="363" r:id="rId13"/>
    <p:sldId id="364" r:id="rId14"/>
    <p:sldId id="365" r:id="rId15"/>
    <p:sldId id="366" r:id="rId16"/>
    <p:sldId id="367" r:id="rId17"/>
    <p:sldId id="361" r:id="rId18"/>
  </p:sldIdLst>
  <p:sldSz cx="9906000" cy="6858000" type="A4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A68FA2-BB69-41B5-AE18-1B6487FBC392}">
          <p14:sldIdLst>
            <p14:sldId id="256"/>
          </p14:sldIdLst>
        </p14:section>
        <p14:section name="Раздел без заголовка" id="{C00C9215-64A6-4F2A-8D13-6474584BB84F}">
          <p14:sldIdLst>
            <p14:sldId id="358"/>
            <p14:sldId id="362"/>
            <p14:sldId id="368"/>
            <p14:sldId id="360"/>
            <p14:sldId id="363"/>
            <p14:sldId id="364"/>
            <p14:sldId id="365"/>
            <p14:sldId id="366"/>
            <p14:sldId id="367"/>
            <p14:sldId id="3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Феденюк Татьяна Сергеевна" initials="ФТС" lastIdx="1" clrIdx="0">
    <p:extLst>
      <p:ext uri="{19B8F6BF-5375-455C-9EA6-DF929625EA0E}">
        <p15:presenceInfo xmlns:p15="http://schemas.microsoft.com/office/powerpoint/2012/main" userId="Феденюк Татьяна Серге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C95"/>
    <a:srgbClr val="EEF0A6"/>
    <a:srgbClr val="E5F2F2"/>
    <a:srgbClr val="0098A4"/>
    <a:srgbClr val="B2E381"/>
    <a:srgbClr val="808080"/>
    <a:srgbClr val="F58A1F"/>
    <a:srgbClr val="D0D0D0"/>
    <a:srgbClr val="F2F2F2"/>
    <a:srgbClr val="B2D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93" autoAdjust="0"/>
    <p:restoredTop sz="94582" autoAdjust="0"/>
  </p:normalViewPr>
  <p:slideViewPr>
    <p:cSldViewPr snapToGrid="0">
      <p:cViewPr varScale="1">
        <p:scale>
          <a:sx n="67" d="100"/>
          <a:sy n="67" d="100"/>
        </p:scale>
        <p:origin x="38" y="331"/>
      </p:cViewPr>
      <p:guideLst/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2436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08B40-76F4-4574-A2E9-FC2E8E3C3F7F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C9466-0FDB-4D5F-8F67-8230A54650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384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903D09-D85A-4594-9EA3-CBA54C90E794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56DA7-AAD7-473E-A78B-09A07C1CFD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85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D3A0FA-65F5-4B05-ACA7-7AD9A890369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43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3366911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56DA7-AAD7-473E-A78B-09A07C1CFD8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98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2.xml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Relationship Id="rId4" Type="http://schemas.openxmlformats.org/officeDocument/2006/relationships/image" Target="../media/image6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5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Титульный - ООО «СИБУР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32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2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Должность, подразделение/функция, </a:t>
            </a:r>
            <a:br>
              <a:rPr lang="ru-RU" dirty="0"/>
            </a:br>
            <a:r>
              <a:rPr lang="ru-RU" dirty="0"/>
              <a:t>название организации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11855" y="6022681"/>
            <a:ext cx="15584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ООО «СИБУР»</a:t>
            </a:r>
          </a:p>
        </p:txBody>
      </p:sp>
      <p:sp>
        <p:nvSpPr>
          <p:cNvPr id="10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</a:t>
            </a:r>
          </a:p>
        </p:txBody>
      </p:sp>
      <p:pic>
        <p:nvPicPr>
          <p:cNvPr id="11" name="Изображение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1187" r="65578" b="21080"/>
          <a:stretch/>
        </p:blipFill>
        <p:spPr>
          <a:xfrm>
            <a:off x="356644" y="1147365"/>
            <a:ext cx="3284700" cy="4437226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 bwMode="auto">
          <a:xfrm flipH="1" flipV="1">
            <a:off x="5570295" y="6183107"/>
            <a:ext cx="4320000" cy="1642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/>
          <p:nvPr userDrawn="1"/>
        </p:nvCxnSpPr>
        <p:spPr bwMode="auto">
          <a:xfrm>
            <a:off x="-1" y="6199530"/>
            <a:ext cx="40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8" y="470072"/>
            <a:ext cx="1275317" cy="241009"/>
          </a:xfrm>
          <a:prstGeom prst="rect">
            <a:avLst/>
          </a:prstGeom>
        </p:spPr>
      </p:pic>
      <p:grpSp>
        <p:nvGrpSpPr>
          <p:cNvPr id="6" name="Группа 5"/>
          <p:cNvGrpSpPr/>
          <p:nvPr userDrawn="1"/>
        </p:nvGrpSpPr>
        <p:grpSpPr>
          <a:xfrm>
            <a:off x="9963193" y="1"/>
            <a:ext cx="3914732" cy="6858000"/>
            <a:chOff x="9963193" y="1"/>
            <a:chExt cx="3914732" cy="6858000"/>
          </a:xfrm>
        </p:grpSpPr>
        <p:sp>
          <p:nvSpPr>
            <p:cNvPr id="44" name="Прямоугольник 43"/>
            <p:cNvSpPr/>
            <p:nvPr userDrawn="1"/>
          </p:nvSpPr>
          <p:spPr>
            <a:xfrm>
              <a:off x="9963193" y="1"/>
              <a:ext cx="3914732" cy="6858000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756000">
              <a:noAutofit/>
            </a:bodyPr>
            <a:lstStyle/>
            <a:p>
              <a:r>
                <a:rPr lang="ru-RU" sz="18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800" b="0" dirty="0">
                  <a:solidFill>
                    <a:schemeClr val="bg1"/>
                  </a:solidFill>
                </a:rPr>
              </a:br>
              <a:r>
                <a:rPr lang="ru-RU" sz="1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63" rtl="0" eaLnBrk="1" latinLnBrk="0" hangingPunct="1"/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3" indent="-182563" algn="l" defTabSz="779163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5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50" b="0" baseline="0" dirty="0">
                  <a:solidFill>
                    <a:schemeClr val="bg1"/>
                  </a:solidFill>
                </a:rPr>
                <a:t> </a:t>
              </a:r>
              <a:r>
                <a:rPr lang="ru-RU" sz="1050" baseline="0" dirty="0">
                  <a:solidFill>
                    <a:schemeClr val="bg1"/>
                  </a:solidFill>
                </a:rPr>
                <a:t>–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Arial</a:t>
              </a:r>
              <a:r>
                <a:rPr lang="ru-RU" sz="1050" dirty="0">
                  <a:solidFill>
                    <a:schemeClr val="bg1"/>
                  </a:solidFill>
                </a:rPr>
                <a:t> (</a:t>
              </a:r>
              <a:r>
                <a:rPr lang="ru-RU" sz="1050" i="1" dirty="0">
                  <a:solidFill>
                    <a:schemeClr val="bg1"/>
                  </a:solidFill>
                </a:rPr>
                <a:t>д</a:t>
              </a:r>
              <a:r>
                <a:rPr lang="ru-RU" sz="105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50" baseline="0" dirty="0">
                  <a:solidFill>
                    <a:schemeClr val="bg1"/>
                  </a:solidFill>
                </a:rPr>
                <a:t> </a:t>
              </a:r>
              <a:r>
                <a:rPr lang="en-US" sz="105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50" baseline="0" dirty="0">
                  <a:solidFill>
                    <a:schemeClr val="bg1"/>
                  </a:solidFill>
                </a:rPr>
                <a:t>)</a:t>
              </a: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5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50" b="1" baseline="0" dirty="0">
                  <a:solidFill>
                    <a:schemeClr val="bg1"/>
                  </a:solidFill>
                </a:rPr>
                <a:t>8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50" b="1" baseline="0" dirty="0">
                <a:solidFill>
                  <a:schemeClr val="bg1"/>
                </a:solidFill>
              </a:endParaRPr>
            </a:p>
            <a:p>
              <a:pPr marL="182563" indent="-182563" algn="l" defTabSz="779163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700" lvl="1" indent="-79375" algn="l" defTabSz="779163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700" lvl="1" indent="-79375" algn="l" defTabSz="779163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5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700" lvl="1" indent="-79375" algn="l" defTabSz="779163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50" baseline="0" dirty="0">
                  <a:solidFill>
                    <a:schemeClr val="bg1"/>
                  </a:solidFill>
                </a:rPr>
                <a:t>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50" dirty="0">
                  <a:solidFill>
                    <a:schemeClr val="bg1"/>
                  </a:solidFill>
                </a:rPr>
                <a:t>в</a:t>
              </a:r>
              <a:r>
                <a:rPr lang="ru-RU" sz="105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5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700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bg1"/>
                  </a:solidFill>
                </a:rPr>
                <a:t>Нельзя</a:t>
              </a:r>
              <a:r>
                <a:rPr lang="ru-RU" sz="105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700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50" baseline="0" dirty="0">
                  <a:solidFill>
                    <a:schemeClr val="bg1"/>
                  </a:solidFill>
                </a:rPr>
                <a:t> –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50" b="1" dirty="0">
                <a:solidFill>
                  <a:schemeClr val="bg1"/>
                </a:solidFill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5" marR="0" lvl="1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10063795" y="91982"/>
              <a:ext cx="508348" cy="588276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140</a:t>
              </a:r>
              <a:endParaRPr lang="ru-RU" sz="10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</a:t>
              </a:r>
              <a:r>
                <a:rPr lang="en-US" sz="1000" dirty="0">
                  <a:solidFill>
                    <a:srgbClr val="FFFFFF"/>
                  </a:solidFill>
                </a:rPr>
                <a:t>49</a:t>
              </a:r>
              <a:endParaRPr lang="ru-RU" sz="1000" dirty="0">
                <a:solidFill>
                  <a:srgbClr val="FFFFFF"/>
                </a:solidFill>
              </a:endParaRP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10063795" y="1268534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10063795" y="680259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10063795" y="4533728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10063795" y="2185414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10063795" y="2768881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10063795" y="3357164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10063795" y="3945436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10063795" y="5121989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10063795" y="5711869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10063798" y="1268534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10063798" y="680259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10063798" y="4533732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10063798" y="2185414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10063798" y="2768881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10063798" y="3357164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10063798" y="3945436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10063798" y="5121989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10063798" y="5711869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4" name="Прямая соединительная линия 63"/>
            <p:cNvCxnSpPr/>
            <p:nvPr userDrawn="1"/>
          </p:nvCxnSpPr>
          <p:spPr bwMode="auto">
            <a:xfrm>
              <a:off x="10728153" y="624618"/>
              <a:ext cx="292355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294730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Дата 7"/>
          <p:cNvSpPr>
            <a:spLocks noGrp="1"/>
          </p:cNvSpPr>
          <p:nvPr>
            <p:ph type="dt" sz="half" idx="10"/>
          </p:nvPr>
        </p:nvSpPr>
        <p:spPr>
          <a:xfrm>
            <a:off x="6872038" y="6469470"/>
            <a:ext cx="813998" cy="234231"/>
          </a:xfrm>
        </p:spPr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20" name="Нижний колонтитул 8"/>
          <p:cNvSpPr>
            <a:spLocks noGrp="1"/>
          </p:cNvSpPr>
          <p:nvPr>
            <p:ph type="ftr" sz="quarter" idx="12"/>
          </p:nvPr>
        </p:nvSpPr>
        <p:spPr>
          <a:xfrm>
            <a:off x="287666" y="6248070"/>
            <a:ext cx="6417933" cy="455631"/>
          </a:xfrm>
        </p:spPr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21" name="Номер слайда 9"/>
          <p:cNvSpPr>
            <a:spLocks noGrp="1"/>
          </p:cNvSpPr>
          <p:nvPr>
            <p:ph type="sldNum" sz="quarter" idx="13"/>
          </p:nvPr>
        </p:nvSpPr>
        <p:spPr>
          <a:xfrm>
            <a:off x="9179045" y="6392551"/>
            <a:ext cx="471821" cy="311150"/>
          </a:xfrm>
        </p:spPr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772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54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797751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860742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0462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37609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808654" y="4292471"/>
            <a:ext cx="2503488" cy="254973"/>
          </a:xfrm>
        </p:spPr>
        <p:txBody>
          <a:bodyPr/>
          <a:lstStyle>
            <a:lvl1pPr>
              <a:def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808654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4163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752539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752539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674618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685521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685521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797751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4163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674618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797751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4163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674618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797751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4163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674618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797751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4163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674618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278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7085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fld id="{14A0206A-7786-4CA1-9012-F2A726BCF448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</a:p>
        </p:txBody>
      </p: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 userDrawn="1"/>
        </p:nvCxnSpPr>
        <p:spPr bwMode="auto">
          <a:xfrm rot="5400000">
            <a:off x="-1137375" y="5257799"/>
            <a:ext cx="3200401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11864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бод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23" y="2119"/>
          <a:ext cx="1719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3" y="2119"/>
                        <a:ext cx="1719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894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30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880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9197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 userDrawn="1"/>
        </p:nvSpPr>
        <p:spPr bwMode="auto">
          <a:xfrm>
            <a:off x="0" y="1"/>
            <a:ext cx="9906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870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3200" b="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Должность, подразделение/функция, </a:t>
            </a:r>
            <a:br>
              <a:rPr lang="ru-RU" dirty="0"/>
            </a:br>
            <a:r>
              <a:rPr lang="ru-RU" dirty="0"/>
              <a:t>название организации 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Дата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pic>
        <p:nvPicPr>
          <p:cNvPr id="10" name="Изображение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8" t="21187" r="65578" b="21080"/>
          <a:stretch/>
        </p:blipFill>
        <p:spPr>
          <a:xfrm>
            <a:off x="356644" y="1147365"/>
            <a:ext cx="3284700" cy="4437226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 bwMode="auto">
          <a:xfrm flipH="1" flipV="1">
            <a:off x="6391702" y="6183107"/>
            <a:ext cx="3492000" cy="16423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/>
          <p:nvPr userDrawn="1"/>
        </p:nvCxnSpPr>
        <p:spPr bwMode="auto">
          <a:xfrm>
            <a:off x="-1" y="6199530"/>
            <a:ext cx="403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alpha val="80000"/>
                  </a:schemeClr>
                </a:gs>
                <a:gs pos="47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18" y="470072"/>
            <a:ext cx="1275317" cy="241009"/>
          </a:xfrm>
          <a:prstGeom prst="rect">
            <a:avLst/>
          </a:prstGeom>
        </p:spPr>
      </p:pic>
      <p:grpSp>
        <p:nvGrpSpPr>
          <p:cNvPr id="4" name="Группа 3"/>
          <p:cNvGrpSpPr/>
          <p:nvPr userDrawn="1"/>
        </p:nvGrpSpPr>
        <p:grpSpPr>
          <a:xfrm>
            <a:off x="9963193" y="1"/>
            <a:ext cx="3914732" cy="6858000"/>
            <a:chOff x="9963193" y="1"/>
            <a:chExt cx="3914732" cy="6858000"/>
          </a:xfrm>
        </p:grpSpPr>
        <p:sp>
          <p:nvSpPr>
            <p:cNvPr id="43" name="Прямоугольник 42"/>
            <p:cNvSpPr/>
            <p:nvPr userDrawn="1"/>
          </p:nvSpPr>
          <p:spPr>
            <a:xfrm>
              <a:off x="9963193" y="1"/>
              <a:ext cx="3914732" cy="6858000"/>
            </a:xfrm>
            <a:prstGeom prst="rect">
              <a:avLst/>
            </a:prstGeom>
            <a:solidFill>
              <a:srgbClr val="149395"/>
            </a:solidFill>
            <a:ln>
              <a:noFill/>
            </a:ln>
          </p:spPr>
          <p:txBody>
            <a:bodyPr wrap="square" lIns="756000">
              <a:noAutofit/>
            </a:bodyPr>
            <a:lstStyle/>
            <a:p>
              <a:r>
                <a:rPr lang="ru-RU" sz="1800" b="0" dirty="0">
                  <a:solidFill>
                    <a:schemeClr val="bg1"/>
                  </a:solidFill>
                </a:rPr>
                <a:t>Рекомендации </a:t>
              </a:r>
              <a:br>
                <a:rPr lang="ru-RU" sz="1800" b="0" dirty="0">
                  <a:solidFill>
                    <a:schemeClr val="bg1"/>
                  </a:solidFill>
                </a:rPr>
              </a:br>
              <a:r>
                <a:rPr lang="ru-RU" sz="180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по оформлению слайдов</a:t>
              </a:r>
            </a:p>
            <a:p>
              <a:pPr marL="0" algn="l" defTabSz="779163" rtl="0" eaLnBrk="1" latinLnBrk="0" hangingPunct="1"/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3" indent="-182563" algn="l" defTabSz="779163" rtl="0" eaLnBrk="1" latinLnBrk="0" hangingPunct="1">
                <a:spcAft>
                  <a:spcPts val="200"/>
                </a:spcAft>
                <a:buFont typeface="+mj-lt"/>
                <a:buAutoNum type="arabicPeriod"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ТЕКСТ</a:t>
              </a: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dirty="0" err="1">
                  <a:solidFill>
                    <a:schemeClr val="bg1"/>
                  </a:solidFill>
                </a:rPr>
                <a:t>Корп.шрифт</a:t>
              </a:r>
              <a:r>
                <a:rPr lang="ru-RU" sz="1050" b="0" dirty="0">
                  <a:solidFill>
                    <a:schemeClr val="bg1"/>
                  </a:solidFill>
                </a:rPr>
                <a:t> для презентаций</a:t>
              </a:r>
              <a:r>
                <a:rPr lang="ru-RU" sz="1050" b="0" baseline="0" dirty="0">
                  <a:solidFill>
                    <a:schemeClr val="bg1"/>
                  </a:solidFill>
                </a:rPr>
                <a:t> </a:t>
              </a:r>
              <a:r>
                <a:rPr lang="ru-RU" sz="1050" baseline="0" dirty="0">
                  <a:solidFill>
                    <a:schemeClr val="bg1"/>
                  </a:solidFill>
                </a:rPr>
                <a:t>–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en-US" sz="1050" b="1" dirty="0">
                  <a:solidFill>
                    <a:schemeClr val="bg1"/>
                  </a:solidFill>
                </a:rPr>
                <a:t>Arial</a:t>
              </a:r>
              <a:r>
                <a:rPr lang="ru-RU" sz="1050" dirty="0">
                  <a:solidFill>
                    <a:schemeClr val="bg1"/>
                  </a:solidFill>
                </a:rPr>
                <a:t> (</a:t>
              </a:r>
              <a:r>
                <a:rPr lang="ru-RU" sz="1050" i="1" dirty="0">
                  <a:solidFill>
                    <a:schemeClr val="bg1"/>
                  </a:solidFill>
                </a:rPr>
                <a:t>д</a:t>
              </a:r>
              <a:r>
                <a:rPr lang="ru-RU" sz="1050" i="1" baseline="0" dirty="0">
                  <a:solidFill>
                    <a:schemeClr val="bg1"/>
                  </a:solidFill>
                </a:rPr>
                <a:t>опустимо:</a:t>
              </a:r>
              <a:r>
                <a:rPr lang="ru-RU" sz="1050" baseline="0" dirty="0">
                  <a:solidFill>
                    <a:schemeClr val="bg1"/>
                  </a:solidFill>
                </a:rPr>
                <a:t> </a:t>
              </a:r>
              <a:r>
                <a:rPr lang="en-US" sz="1050" baseline="0" dirty="0">
                  <a:solidFill>
                    <a:schemeClr val="bg1"/>
                  </a:solidFill>
                </a:rPr>
                <a:t>Arial Narrow</a:t>
              </a:r>
              <a:r>
                <a:rPr lang="ru-RU" sz="1050" baseline="0" dirty="0">
                  <a:solidFill>
                    <a:schemeClr val="bg1"/>
                  </a:solidFill>
                </a:rPr>
                <a:t>)</a:t>
              </a: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Заголовок слайда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16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Текст на слайде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50" b="1" baseline="0" dirty="0">
                  <a:solidFill>
                    <a:schemeClr val="bg1"/>
                  </a:solidFill>
                </a:rPr>
                <a:t>10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Примечания – 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не ниже </a:t>
              </a:r>
              <a:r>
                <a:rPr lang="en-US" sz="1050" b="1" baseline="0" dirty="0">
                  <a:solidFill>
                    <a:schemeClr val="bg1"/>
                  </a:solidFill>
                </a:rPr>
                <a:t>8</a:t>
              </a:r>
              <a:r>
                <a:rPr lang="ru-RU" sz="1050" b="1" baseline="0" dirty="0">
                  <a:solidFill>
                    <a:schemeClr val="bg1"/>
                  </a:solidFill>
                </a:rPr>
                <a:t> </a:t>
              </a:r>
              <a:r>
                <a:rPr lang="ru-RU" sz="1050" b="1" baseline="0" dirty="0" err="1">
                  <a:solidFill>
                    <a:schemeClr val="bg1"/>
                  </a:solidFill>
                </a:rPr>
                <a:t>пт</a:t>
              </a:r>
              <a:endParaRPr lang="ru-RU" sz="1050" b="1" baseline="0" dirty="0">
                <a:solidFill>
                  <a:schemeClr val="bg1"/>
                </a:solidFill>
              </a:endParaRPr>
            </a:p>
            <a:p>
              <a:pPr marL="266700" lvl="4" indent="-88900" algn="l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baseline="0" dirty="0">
                  <a:solidFill>
                    <a:schemeClr val="bg1"/>
                  </a:solidFill>
                </a:rPr>
                <a:t>Используйте на слайде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="1" baseline="0" dirty="0">
                  <a:solidFill>
                    <a:schemeClr val="bg1"/>
                  </a:solidFill>
                </a:rPr>
                <a:t>не более 3 размеров шрифтов</a:t>
              </a:r>
              <a:endParaRPr lang="en-US" sz="1050" b="1" baseline="0" dirty="0">
                <a:solidFill>
                  <a:schemeClr val="bg1"/>
                </a:solidFill>
              </a:endParaRPr>
            </a:p>
            <a:p>
              <a:pPr marL="182563" indent="-182563" algn="l" defTabSz="779163" rtl="0" eaLnBrk="1" latinLnBrk="0" hangingPunct="1">
                <a:spcBef>
                  <a:spcPts val="300"/>
                </a:spcBef>
                <a:spcAft>
                  <a:spcPts val="200"/>
                </a:spcAft>
                <a:buFont typeface="+mj-lt"/>
                <a:buAutoNum type="arabicPeriod"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ДИАГРАММЫ</a:t>
              </a:r>
            </a:p>
            <a:p>
              <a:pPr marL="266700" lvl="1" indent="-79375" algn="l" defTabSz="779163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единый стиль оформления диаграмм</a:t>
              </a:r>
            </a:p>
            <a:p>
              <a:pPr marL="266700" lvl="1" indent="-79375" algn="l" defTabSz="779163" rtl="0" eaLnBrk="1" latinLnBrk="0" hangingPunct="1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шрифты одинакового размера в</a:t>
              </a:r>
              <a:r>
                <a:rPr lang="ru-RU" sz="1050" b="0" kern="1200" baseline="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 </a:t>
              </a: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диаграммах, располагающихся на одном слайде</a:t>
              </a:r>
            </a:p>
            <a:p>
              <a:pPr marL="266700" lvl="1" indent="-79375" algn="l" defTabSz="779163" rtl="0" eaLnBrk="1" latinLnBrk="0" hangingPunct="1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На одном слайде – не более 4 диаграмм</a:t>
              </a: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50" b="1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ИКОНКИ</a:t>
              </a:r>
            </a:p>
            <a:p>
              <a:pPr marL="266700" marR="0" lvl="1" indent="-84138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dirty="0">
                  <a:solidFill>
                    <a:schemeClr val="bg1"/>
                  </a:solidFill>
                </a:rPr>
                <a:t>Выбирайте оформление</a:t>
              </a:r>
              <a:r>
                <a:rPr lang="ru-RU" sz="1050" baseline="0" dirty="0">
                  <a:solidFill>
                    <a:schemeClr val="bg1"/>
                  </a:solidFill>
                </a:rPr>
                <a:t>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aseline="0" dirty="0">
                  <a:solidFill>
                    <a:schemeClr val="bg1"/>
                  </a:solidFill>
                </a:rPr>
                <a:t>иконок </a:t>
              </a:r>
              <a:r>
                <a:rPr lang="ru-RU" sz="1050" dirty="0">
                  <a:solidFill>
                    <a:schemeClr val="bg1"/>
                  </a:solidFill>
                </a:rPr>
                <a:t>в</a:t>
              </a:r>
              <a:r>
                <a:rPr lang="ru-RU" sz="1050" baseline="0" dirty="0">
                  <a:solidFill>
                    <a:schemeClr val="bg1"/>
                  </a:solidFill>
                </a:rPr>
                <a:t> едином стиле</a:t>
              </a:r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ru-RU" sz="1050" b="1" dirty="0">
                  <a:solidFill>
                    <a:schemeClr val="bg1"/>
                  </a:solidFill>
                </a:rPr>
                <a:t>ИЗОБРАЖЕНИЯ</a:t>
              </a:r>
            </a:p>
            <a:p>
              <a:pPr marL="266700" lvl="1" indent="-84138">
                <a:spcAft>
                  <a:spcPts val="200"/>
                </a:spcAft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bg1"/>
                  </a:solidFill>
                </a:rPr>
                <a:t>Нельзя</a:t>
              </a:r>
              <a:r>
                <a:rPr lang="ru-RU" sz="1050" baseline="0" dirty="0">
                  <a:solidFill>
                    <a:schemeClr val="bg1"/>
                  </a:solidFill>
                </a:rPr>
                <a:t> искажать пропорции</a:t>
              </a:r>
            </a:p>
            <a:p>
              <a:pPr marL="266700" lvl="1" indent="-84138"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ru-RU" sz="1050" dirty="0">
                  <a:solidFill>
                    <a:schemeClr val="bg1"/>
                  </a:solidFill>
                </a:rPr>
                <a:t>Рекомендуемое разрешение</a:t>
              </a:r>
              <a:r>
                <a:rPr lang="ru-RU" sz="1050" baseline="0" dirty="0">
                  <a:solidFill>
                    <a:schemeClr val="bg1"/>
                  </a:solidFill>
                </a:rPr>
                <a:t> – </a:t>
              </a:r>
              <a:br>
                <a:rPr lang="ru-RU" sz="1050" baseline="0" dirty="0">
                  <a:solidFill>
                    <a:schemeClr val="bg1"/>
                  </a:solidFill>
                </a:rPr>
              </a:br>
              <a:r>
                <a:rPr lang="ru-RU" sz="1050" baseline="0" dirty="0">
                  <a:solidFill>
                    <a:schemeClr val="bg1"/>
                  </a:solidFill>
                </a:rPr>
                <a:t>не более 150 пикселей на дюйм</a:t>
              </a:r>
              <a:endParaRPr lang="ru-RU" sz="1050" b="1" dirty="0">
                <a:solidFill>
                  <a:schemeClr val="bg1"/>
                </a:solidFill>
              </a:endParaRPr>
            </a:p>
            <a:p>
              <a:pPr marL="182563" marR="0" lvl="0" indent="-182563" algn="l" defTabSz="779163" rtl="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2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ru-RU" sz="105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ОБЩИЕ РЕКОМЕНДАЦИИ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Скажите «нет» презентациям </a:t>
              </a:r>
              <a:b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с большим количеством текста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Используйте простые схемы </a:t>
              </a:r>
              <a:b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</a:b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и графику</a:t>
              </a:r>
            </a:p>
            <a:p>
              <a:pPr marL="266700" marR="0" lvl="1" indent="-92075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ru-RU" sz="1050" b="0" kern="1200" dirty="0">
                  <a:solidFill>
                    <a:schemeClr val="bg1"/>
                  </a:solidFill>
                  <a:latin typeface="+mn-lt"/>
                  <a:ea typeface="+mn-ea"/>
                  <a:cs typeface="+mn-cs"/>
                </a:rPr>
                <a:t>Делайте слайды лаконичными</a:t>
              </a:r>
            </a:p>
            <a:p>
              <a:pPr marL="572145" marR="0" lvl="1" indent="-182563" algn="l" defTabSz="7791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lang="ru-RU" sz="105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Прямоугольник 43"/>
            <p:cNvSpPr/>
            <p:nvPr userDrawn="1"/>
          </p:nvSpPr>
          <p:spPr>
            <a:xfrm>
              <a:off x="10063795" y="91982"/>
              <a:ext cx="508348" cy="588276"/>
            </a:xfrm>
            <a:prstGeom prst="rect">
              <a:avLst/>
            </a:prstGeom>
            <a:solidFill>
              <a:srgbClr val="008C95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140</a:t>
              </a:r>
              <a:endParaRPr lang="ru-RU" sz="10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</a:t>
              </a:r>
              <a:r>
                <a:rPr lang="en-US" sz="1000" dirty="0">
                  <a:solidFill>
                    <a:srgbClr val="FFFFFF"/>
                  </a:solidFill>
                </a:rPr>
                <a:t>49</a:t>
              </a:r>
              <a:endParaRPr lang="ru-RU" sz="1000" dirty="0">
                <a:solidFill>
                  <a:srgbClr val="FFFFFF"/>
                </a:solidFill>
              </a:endParaRPr>
            </a:p>
          </p:txBody>
        </p:sp>
        <p:sp>
          <p:nvSpPr>
            <p:cNvPr id="45" name="Прямоугольник 44"/>
            <p:cNvSpPr/>
            <p:nvPr userDrawn="1"/>
          </p:nvSpPr>
          <p:spPr>
            <a:xfrm>
              <a:off x="10063795" y="1268534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46" name="Прямоугольник 45"/>
            <p:cNvSpPr/>
            <p:nvPr userDrawn="1"/>
          </p:nvSpPr>
          <p:spPr>
            <a:xfrm>
              <a:off x="10063795" y="680259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47" name="Прямоугольник 46"/>
            <p:cNvSpPr/>
            <p:nvPr userDrawn="1"/>
          </p:nvSpPr>
          <p:spPr>
            <a:xfrm>
              <a:off x="10063795" y="4533728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8" name="Прямоугольник 47"/>
            <p:cNvSpPr/>
            <p:nvPr userDrawn="1"/>
          </p:nvSpPr>
          <p:spPr>
            <a:xfrm>
              <a:off x="10063795" y="2185414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49" name="Прямоугольник 48"/>
            <p:cNvSpPr/>
            <p:nvPr userDrawn="1"/>
          </p:nvSpPr>
          <p:spPr>
            <a:xfrm>
              <a:off x="10063795" y="2768881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50" name="Прямоугольник 49"/>
            <p:cNvSpPr/>
            <p:nvPr userDrawn="1"/>
          </p:nvSpPr>
          <p:spPr>
            <a:xfrm>
              <a:off x="10063795" y="3357164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51" name="Прямоугольник 50"/>
            <p:cNvSpPr/>
            <p:nvPr userDrawn="1"/>
          </p:nvSpPr>
          <p:spPr>
            <a:xfrm>
              <a:off x="10063795" y="3945436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2" name="Прямоугольник 51"/>
            <p:cNvSpPr/>
            <p:nvPr userDrawn="1"/>
          </p:nvSpPr>
          <p:spPr>
            <a:xfrm>
              <a:off x="10063795" y="5121989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53" name="Прямоугольник 52"/>
            <p:cNvSpPr/>
            <p:nvPr userDrawn="1"/>
          </p:nvSpPr>
          <p:spPr>
            <a:xfrm>
              <a:off x="10063795" y="5711869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54" name="Прямоугольник 53"/>
            <p:cNvSpPr/>
            <p:nvPr userDrawn="1"/>
          </p:nvSpPr>
          <p:spPr>
            <a:xfrm>
              <a:off x="10063798" y="1268534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55" name="Прямоугольник 54"/>
            <p:cNvSpPr/>
            <p:nvPr userDrawn="1"/>
          </p:nvSpPr>
          <p:spPr>
            <a:xfrm>
              <a:off x="10063798" y="680259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10063798" y="4533732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10063798" y="2185414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10063798" y="2768881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10063798" y="3357164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10063798" y="3945436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10063798" y="5121989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10063798" y="5711869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  <p:cxnSp>
          <p:nvCxnSpPr>
            <p:cNvPr id="63" name="Прямая соединительная линия 62"/>
            <p:cNvCxnSpPr/>
            <p:nvPr userDrawn="1"/>
          </p:nvCxnSpPr>
          <p:spPr bwMode="auto">
            <a:xfrm>
              <a:off x="10728153" y="624618"/>
              <a:ext cx="2923553" cy="0"/>
            </a:xfrm>
            <a:prstGeom prst="line">
              <a:avLst/>
            </a:prstGeom>
            <a:solidFill>
              <a:schemeClr val="accent1"/>
            </a:solidFill>
            <a:ln w="3175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4348892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6010918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709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6026643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59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6042366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301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04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339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6604000" y="1509185"/>
            <a:ext cx="3302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485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509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4269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509185"/>
            <a:ext cx="4953000" cy="45593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467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4407090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30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53545807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8571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2" y="463845"/>
            <a:ext cx="4375643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971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3" y="463845"/>
            <a:ext cx="4344195" cy="896836"/>
          </a:xfrm>
        </p:spPr>
        <p:txBody>
          <a:bodyPr vert="horz"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4953000" y="1"/>
            <a:ext cx="4953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237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11127" y="463845"/>
            <a:ext cx="6006200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666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00121" y="463845"/>
            <a:ext cx="6017207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9635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511127" y="463845"/>
            <a:ext cx="6006200" cy="896836"/>
          </a:xfrm>
        </p:spPr>
        <p:txBody>
          <a:bodyPr vert="horz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3302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039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24577" y="463845"/>
            <a:ext cx="4366207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633994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88674" y="463845"/>
            <a:ext cx="4355200" cy="896836"/>
          </a:xfrm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244415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области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01" y="1605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270" imgH="270" progId="TCLayout.ActiveDocument.1">
                  <p:embed/>
                </p:oleObj>
              </mc:Choice>
              <mc:Fallback>
                <p:oleObj name="Слайд think-cell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1" y="1605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 bwMode="auto">
          <a:xfrm>
            <a:off x="0" y="1"/>
            <a:ext cx="4953000" cy="6068484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05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388674" y="463844"/>
            <a:ext cx="4371710" cy="897467"/>
          </a:xfrm>
        </p:spPr>
        <p:txBody>
          <a:bodyPr/>
          <a:lstStyle>
            <a:lvl1pPr>
              <a:defRPr sz="2167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947485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Обложка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721" y="2118"/>
          <a:ext cx="1720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3" imgW="530" imgH="531" progId="TCLayout.ActiveDocument.1">
                  <p:embed/>
                </p:oleObj>
              </mc:Choice>
              <mc:Fallback>
                <p:oleObj name="Слайд think-cell" r:id="rId3" imgW="530" imgH="531" progId="TCLayout.ActiveDocument.1">
                  <p:embed/>
                  <p:pic>
                    <p:nvPicPr>
                      <p:cNvPr id="16" name="Объект 15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21" y="2118"/>
                        <a:ext cx="1720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294" y="395460"/>
            <a:ext cx="7454685" cy="910587"/>
          </a:xfrm>
        </p:spPr>
        <p:txBody>
          <a:bodyPr vert="horz"/>
          <a:lstStyle>
            <a:lvl1pPr>
              <a:lnSpc>
                <a:spcPct val="85000"/>
              </a:lnSpc>
              <a:defRPr sz="5850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 bwMode="auto">
          <a:xfrm>
            <a:off x="8045698" y="2284200"/>
            <a:ext cx="1859324" cy="2289600"/>
          </a:xfrm>
          <a:prstGeom prst="rect">
            <a:avLst/>
          </a:prstGeom>
          <a:solidFill>
            <a:srgbClr val="003D4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9060" tIns="49530" rIns="99060" bIns="4953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9057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950" b="1" i="0" u="none" strike="noStrike" kern="0" cap="none" spc="0" normalizeH="0" baseline="0" noProof="0">
              <a:ln>
                <a:noFill/>
              </a:ln>
              <a:solidFill>
                <a:srgbClr val="003D4C"/>
              </a:solidFill>
              <a:effectLst/>
              <a:uLnTx/>
              <a:uFillTx/>
            </a:endParaRPr>
          </a:p>
        </p:txBody>
      </p:sp>
      <p:grpSp>
        <p:nvGrpSpPr>
          <p:cNvPr id="7" name="Группа 6"/>
          <p:cNvGrpSpPr>
            <a:grpSpLocks noChangeAspect="1"/>
          </p:cNvGrpSpPr>
          <p:nvPr userDrawn="1"/>
        </p:nvGrpSpPr>
        <p:grpSpPr>
          <a:xfrm>
            <a:off x="8045698" y="0"/>
            <a:ext cx="1859324" cy="2289600"/>
            <a:chOff x="6573600" y="0"/>
            <a:chExt cx="2570400" cy="2571750"/>
          </a:xfrm>
        </p:grpSpPr>
        <p:sp>
          <p:nvSpPr>
            <p:cNvPr id="8" name="Прямоугольник 7"/>
            <p:cNvSpPr/>
            <p:nvPr userDrawn="1"/>
          </p:nvSpPr>
          <p:spPr bwMode="auto">
            <a:xfrm>
              <a:off x="6573600" y="0"/>
              <a:ext cx="2570400" cy="2571750"/>
            </a:xfrm>
            <a:prstGeom prst="rect">
              <a:avLst/>
            </a:pr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Полилиния 8"/>
            <p:cNvSpPr>
              <a:spLocks/>
            </p:cNvSpPr>
            <p:nvPr userDrawn="1"/>
          </p:nvSpPr>
          <p:spPr bwMode="auto">
            <a:xfrm>
              <a:off x="6573600" y="0"/>
              <a:ext cx="2570400" cy="2570400"/>
            </a:xfrm>
            <a:custGeom>
              <a:avLst/>
              <a:gdLst>
                <a:gd name="connsiteX0" fmla="*/ 0 w 5132824"/>
                <a:gd name="connsiteY0" fmla="*/ 4399953 h 5144399"/>
                <a:gd name="connsiteX1" fmla="*/ 505180 w 5132824"/>
                <a:gd name="connsiteY1" fmla="*/ 4891013 h 5144399"/>
                <a:gd name="connsiteX2" fmla="*/ 0 w 5132824"/>
                <a:gd name="connsiteY2" fmla="*/ 5144399 h 5144399"/>
                <a:gd name="connsiteX3" fmla="*/ 0 w 5132824"/>
                <a:gd name="connsiteY3" fmla="*/ 3421556 h 5144399"/>
                <a:gd name="connsiteX4" fmla="*/ 1169120 w 5132824"/>
                <a:gd name="connsiteY4" fmla="*/ 4557997 h 5144399"/>
                <a:gd name="connsiteX5" fmla="*/ 811051 w 5132824"/>
                <a:gd name="connsiteY5" fmla="*/ 4737595 h 5144399"/>
                <a:gd name="connsiteX6" fmla="*/ 0 w 5132824"/>
                <a:gd name="connsiteY6" fmla="*/ 3943515 h 5144399"/>
                <a:gd name="connsiteX7" fmla="*/ 0 w 5132824"/>
                <a:gd name="connsiteY7" fmla="*/ 2443159 h 5144399"/>
                <a:gd name="connsiteX8" fmla="*/ 1833059 w 5132824"/>
                <a:gd name="connsiteY8" fmla="*/ 4224981 h 5144399"/>
                <a:gd name="connsiteX9" fmla="*/ 1476617 w 5132824"/>
                <a:gd name="connsiteY9" fmla="*/ 4403764 h 5144399"/>
                <a:gd name="connsiteX10" fmla="*/ 0 w 5132824"/>
                <a:gd name="connsiteY10" fmla="*/ 2958045 h 5144399"/>
                <a:gd name="connsiteX11" fmla="*/ 4116478 w 5132824"/>
                <a:gd name="connsiteY11" fmla="*/ 2061035 h 5144399"/>
                <a:gd name="connsiteX12" fmla="*/ 5132824 w 5132824"/>
                <a:gd name="connsiteY12" fmla="*/ 2569899 h 5144399"/>
                <a:gd name="connsiteX13" fmla="*/ 4804444 w 5132824"/>
                <a:gd name="connsiteY13" fmla="*/ 2734606 h 5144399"/>
                <a:gd name="connsiteX14" fmla="*/ 0 w 5132824"/>
                <a:gd name="connsiteY14" fmla="*/ 1464763 h 5144399"/>
                <a:gd name="connsiteX15" fmla="*/ 2496999 w 5132824"/>
                <a:gd name="connsiteY15" fmla="*/ 3891965 h 5144399"/>
                <a:gd name="connsiteX16" fmla="*/ 2142183 w 5132824"/>
                <a:gd name="connsiteY16" fmla="*/ 4069932 h 5144399"/>
                <a:gd name="connsiteX17" fmla="*/ 0 w 5132824"/>
                <a:gd name="connsiteY17" fmla="*/ 1972575 h 5144399"/>
                <a:gd name="connsiteX18" fmla="*/ 2056530 w 5132824"/>
                <a:gd name="connsiteY18" fmla="*/ 1029662 h 5144399"/>
                <a:gd name="connsiteX19" fmla="*/ 3119486 w 5132824"/>
                <a:gd name="connsiteY19" fmla="*/ 1561862 h 5144399"/>
                <a:gd name="connsiteX20" fmla="*/ 4488817 w 5132824"/>
                <a:gd name="connsiteY20" fmla="*/ 2892917 h 5144399"/>
                <a:gd name="connsiteX21" fmla="*/ 4138879 w 5132824"/>
                <a:gd name="connsiteY21" fmla="*/ 3068437 h 5144399"/>
                <a:gd name="connsiteX22" fmla="*/ 0 w 5132824"/>
                <a:gd name="connsiteY22" fmla="*/ 486366 h 5144399"/>
                <a:gd name="connsiteX23" fmla="*/ 3160939 w 5132824"/>
                <a:gd name="connsiteY23" fmla="*/ 3558949 h 5144399"/>
                <a:gd name="connsiteX24" fmla="*/ 2807748 w 5132824"/>
                <a:gd name="connsiteY24" fmla="*/ 3736100 h 5144399"/>
                <a:gd name="connsiteX25" fmla="*/ 0 w 5132824"/>
                <a:gd name="connsiteY25" fmla="*/ 987105 h 5144399"/>
                <a:gd name="connsiteX26" fmla="*/ 0 w 5132824"/>
                <a:gd name="connsiteY26" fmla="*/ 0 h 5144399"/>
                <a:gd name="connsiteX27" fmla="*/ 1043834 w 5132824"/>
                <a:gd name="connsiteY27" fmla="*/ 522626 h 5144399"/>
                <a:gd name="connsiteX28" fmla="*/ 3824878 w 5132824"/>
                <a:gd name="connsiteY28" fmla="*/ 3225933 h 5144399"/>
                <a:gd name="connsiteX29" fmla="*/ 3473314 w 5132824"/>
                <a:gd name="connsiteY29" fmla="*/ 3402269 h 5144399"/>
                <a:gd name="connsiteX30" fmla="*/ 0 w 5132824"/>
                <a:gd name="connsiteY30" fmla="*/ 1635 h 514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132824" h="5144399">
                  <a:moveTo>
                    <a:pt x="0" y="4399953"/>
                  </a:moveTo>
                  <a:lnTo>
                    <a:pt x="505180" y="4891013"/>
                  </a:lnTo>
                  <a:lnTo>
                    <a:pt x="0" y="5144399"/>
                  </a:lnTo>
                  <a:close/>
                  <a:moveTo>
                    <a:pt x="0" y="3421556"/>
                  </a:moveTo>
                  <a:lnTo>
                    <a:pt x="1169120" y="4557997"/>
                  </a:lnTo>
                  <a:lnTo>
                    <a:pt x="811051" y="4737595"/>
                  </a:lnTo>
                  <a:lnTo>
                    <a:pt x="0" y="3943515"/>
                  </a:lnTo>
                  <a:close/>
                  <a:moveTo>
                    <a:pt x="0" y="2443159"/>
                  </a:moveTo>
                  <a:lnTo>
                    <a:pt x="1833059" y="4224981"/>
                  </a:lnTo>
                  <a:lnTo>
                    <a:pt x="1476617" y="4403764"/>
                  </a:lnTo>
                  <a:lnTo>
                    <a:pt x="0" y="2958045"/>
                  </a:lnTo>
                  <a:close/>
                  <a:moveTo>
                    <a:pt x="4116478" y="2061035"/>
                  </a:moveTo>
                  <a:lnTo>
                    <a:pt x="5132824" y="2569899"/>
                  </a:lnTo>
                  <a:lnTo>
                    <a:pt x="4804444" y="2734606"/>
                  </a:lnTo>
                  <a:close/>
                  <a:moveTo>
                    <a:pt x="0" y="1464763"/>
                  </a:moveTo>
                  <a:lnTo>
                    <a:pt x="2496999" y="3891965"/>
                  </a:lnTo>
                  <a:lnTo>
                    <a:pt x="2142183" y="4069932"/>
                  </a:lnTo>
                  <a:lnTo>
                    <a:pt x="0" y="1972575"/>
                  </a:lnTo>
                  <a:close/>
                  <a:moveTo>
                    <a:pt x="2056530" y="1029662"/>
                  </a:moveTo>
                  <a:lnTo>
                    <a:pt x="3119486" y="1561862"/>
                  </a:lnTo>
                  <a:lnTo>
                    <a:pt x="4488817" y="2892917"/>
                  </a:lnTo>
                  <a:lnTo>
                    <a:pt x="4138879" y="3068437"/>
                  </a:lnTo>
                  <a:close/>
                  <a:moveTo>
                    <a:pt x="0" y="486366"/>
                  </a:moveTo>
                  <a:lnTo>
                    <a:pt x="3160939" y="3558949"/>
                  </a:lnTo>
                  <a:lnTo>
                    <a:pt x="2807748" y="3736100"/>
                  </a:lnTo>
                  <a:lnTo>
                    <a:pt x="0" y="987105"/>
                  </a:lnTo>
                  <a:close/>
                  <a:moveTo>
                    <a:pt x="0" y="0"/>
                  </a:moveTo>
                  <a:lnTo>
                    <a:pt x="1043834" y="522626"/>
                  </a:lnTo>
                  <a:lnTo>
                    <a:pt x="3824878" y="3225933"/>
                  </a:lnTo>
                  <a:lnTo>
                    <a:pt x="3473314" y="3402269"/>
                  </a:lnTo>
                  <a:lnTo>
                    <a:pt x="0" y="1635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9057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95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Группа 9"/>
          <p:cNvGrpSpPr>
            <a:grpSpLocks noChangeAspect="1"/>
          </p:cNvGrpSpPr>
          <p:nvPr userDrawn="1"/>
        </p:nvGrpSpPr>
        <p:grpSpPr>
          <a:xfrm>
            <a:off x="8045698" y="4568400"/>
            <a:ext cx="1860302" cy="2289600"/>
            <a:chOff x="8230698" y="2542004"/>
            <a:chExt cx="1116001" cy="1116000"/>
          </a:xfrm>
        </p:grpSpPr>
        <p:sp>
          <p:nvSpPr>
            <p:cNvPr id="11" name="Прямоугольник 10"/>
            <p:cNvSpPr>
              <a:spLocks noChangeAspect="1"/>
            </p:cNvSpPr>
            <p:nvPr/>
          </p:nvSpPr>
          <p:spPr bwMode="auto">
            <a:xfrm>
              <a:off x="8230698" y="2542004"/>
              <a:ext cx="1116001" cy="1116000"/>
            </a:xfrm>
            <a:prstGeom prst="rect">
              <a:avLst/>
            </a:prstGeom>
            <a:solidFill>
              <a:srgbClr val="008C9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Полилиния 11"/>
            <p:cNvSpPr>
              <a:spLocks noChangeAspect="1"/>
            </p:cNvSpPr>
            <p:nvPr/>
          </p:nvSpPr>
          <p:spPr bwMode="auto">
            <a:xfrm>
              <a:off x="8614859" y="2885944"/>
              <a:ext cx="410362" cy="409942"/>
            </a:xfrm>
            <a:custGeom>
              <a:avLst/>
              <a:gdLst>
                <a:gd name="connsiteX0" fmla="*/ 324001 w 410362"/>
                <a:gd name="connsiteY0" fmla="*/ 0 h 409942"/>
                <a:gd name="connsiteX1" fmla="*/ 389299 w 410362"/>
                <a:gd name="connsiteY1" fmla="*/ 6583 h 409942"/>
                <a:gd name="connsiteX2" fmla="*/ 400493 w 410362"/>
                <a:gd name="connsiteY2" fmla="*/ 10058 h 409942"/>
                <a:gd name="connsiteX3" fmla="*/ 403779 w 410362"/>
                <a:gd name="connsiteY3" fmla="*/ 20645 h 409942"/>
                <a:gd name="connsiteX4" fmla="*/ 410362 w 410362"/>
                <a:gd name="connsiteY4" fmla="*/ 85942 h 409942"/>
                <a:gd name="connsiteX5" fmla="*/ 86361 w 410362"/>
                <a:gd name="connsiteY5" fmla="*/ 409942 h 409942"/>
                <a:gd name="connsiteX6" fmla="*/ 21063 w 410362"/>
                <a:gd name="connsiteY6" fmla="*/ 403359 h 409942"/>
                <a:gd name="connsiteX7" fmla="*/ 9869 w 410362"/>
                <a:gd name="connsiteY7" fmla="*/ 399884 h 409942"/>
                <a:gd name="connsiteX8" fmla="*/ 6583 w 410362"/>
                <a:gd name="connsiteY8" fmla="*/ 389297 h 409942"/>
                <a:gd name="connsiteX9" fmla="*/ 0 w 410362"/>
                <a:gd name="connsiteY9" fmla="*/ 324000 h 409942"/>
                <a:gd name="connsiteX10" fmla="*/ 324001 w 410362"/>
                <a:gd name="connsiteY10" fmla="*/ 0 h 40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10362" h="409942">
                  <a:moveTo>
                    <a:pt x="324001" y="0"/>
                  </a:moveTo>
                  <a:cubicBezTo>
                    <a:pt x="346369" y="0"/>
                    <a:pt x="368207" y="2267"/>
                    <a:pt x="389299" y="6583"/>
                  </a:cubicBezTo>
                  <a:lnTo>
                    <a:pt x="400493" y="10058"/>
                  </a:lnTo>
                  <a:lnTo>
                    <a:pt x="403779" y="20645"/>
                  </a:lnTo>
                  <a:cubicBezTo>
                    <a:pt x="408095" y="41737"/>
                    <a:pt x="410362" y="63575"/>
                    <a:pt x="410362" y="85942"/>
                  </a:cubicBezTo>
                  <a:cubicBezTo>
                    <a:pt x="410362" y="264882"/>
                    <a:pt x="265302" y="409942"/>
                    <a:pt x="86361" y="409942"/>
                  </a:cubicBezTo>
                  <a:cubicBezTo>
                    <a:pt x="63993" y="409942"/>
                    <a:pt x="42155" y="407676"/>
                    <a:pt x="21063" y="403359"/>
                  </a:cubicBezTo>
                  <a:lnTo>
                    <a:pt x="9869" y="399884"/>
                  </a:lnTo>
                  <a:lnTo>
                    <a:pt x="6583" y="389297"/>
                  </a:lnTo>
                  <a:cubicBezTo>
                    <a:pt x="2267" y="368206"/>
                    <a:pt x="0" y="346368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rgbClr val="77E2C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Полилиния 12"/>
            <p:cNvSpPr>
              <a:spLocks noChangeAspect="1"/>
            </p:cNvSpPr>
            <p:nvPr/>
          </p:nvSpPr>
          <p:spPr bwMode="auto">
            <a:xfrm>
              <a:off x="8377219" y="2647886"/>
              <a:ext cx="638133" cy="637942"/>
            </a:xfrm>
            <a:custGeom>
              <a:avLst/>
              <a:gdLst>
                <a:gd name="connsiteX0" fmla="*/ 324001 w 638133"/>
                <a:gd name="connsiteY0" fmla="*/ 0 h 637942"/>
                <a:gd name="connsiteX1" fmla="*/ 622540 w 638133"/>
                <a:gd name="connsiteY1" fmla="*/ 197885 h 637942"/>
                <a:gd name="connsiteX2" fmla="*/ 638133 w 638133"/>
                <a:gd name="connsiteY2" fmla="*/ 248116 h 637942"/>
                <a:gd name="connsiteX3" fmla="*/ 626939 w 638133"/>
                <a:gd name="connsiteY3" fmla="*/ 244641 h 637942"/>
                <a:gd name="connsiteX4" fmla="*/ 561641 w 638133"/>
                <a:gd name="connsiteY4" fmla="*/ 238058 h 637942"/>
                <a:gd name="connsiteX5" fmla="*/ 237640 w 638133"/>
                <a:gd name="connsiteY5" fmla="*/ 562058 h 637942"/>
                <a:gd name="connsiteX6" fmla="*/ 244223 w 638133"/>
                <a:gd name="connsiteY6" fmla="*/ 627355 h 637942"/>
                <a:gd name="connsiteX7" fmla="*/ 247509 w 638133"/>
                <a:gd name="connsiteY7" fmla="*/ 637942 h 637942"/>
                <a:gd name="connsiteX8" fmla="*/ 197885 w 638133"/>
                <a:gd name="connsiteY8" fmla="*/ 622538 h 637942"/>
                <a:gd name="connsiteX9" fmla="*/ 0 w 638133"/>
                <a:gd name="connsiteY9" fmla="*/ 324000 h 637942"/>
                <a:gd name="connsiteX10" fmla="*/ 324001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24001" y="0"/>
                  </a:moveTo>
                  <a:cubicBezTo>
                    <a:pt x="458207" y="0"/>
                    <a:pt x="573354" y="81596"/>
                    <a:pt x="622540" y="197885"/>
                  </a:cubicBezTo>
                  <a:lnTo>
                    <a:pt x="638133" y="248116"/>
                  </a:lnTo>
                  <a:lnTo>
                    <a:pt x="626939" y="244641"/>
                  </a:lnTo>
                  <a:cubicBezTo>
                    <a:pt x="605847" y="240325"/>
                    <a:pt x="584009" y="238058"/>
                    <a:pt x="561641" y="238058"/>
                  </a:cubicBezTo>
                  <a:cubicBezTo>
                    <a:pt x="382700" y="238058"/>
                    <a:pt x="237640" y="383118"/>
                    <a:pt x="237640" y="562058"/>
                  </a:cubicBezTo>
                  <a:cubicBezTo>
                    <a:pt x="237640" y="584426"/>
                    <a:pt x="239907" y="606264"/>
                    <a:pt x="244223" y="627355"/>
                  </a:cubicBezTo>
                  <a:lnTo>
                    <a:pt x="247509" y="637942"/>
                  </a:lnTo>
                  <a:lnTo>
                    <a:pt x="197885" y="622538"/>
                  </a:lnTo>
                  <a:cubicBezTo>
                    <a:pt x="81596" y="573353"/>
                    <a:pt x="0" y="458205"/>
                    <a:pt x="0" y="324000"/>
                  </a:cubicBezTo>
                  <a:cubicBezTo>
                    <a:pt x="0" y="145060"/>
                    <a:pt x="145060" y="0"/>
                    <a:pt x="324001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Полилиния 13"/>
            <p:cNvSpPr>
              <a:spLocks noChangeAspect="1"/>
            </p:cNvSpPr>
            <p:nvPr/>
          </p:nvSpPr>
          <p:spPr bwMode="auto">
            <a:xfrm>
              <a:off x="8624728" y="2896002"/>
              <a:ext cx="638133" cy="637942"/>
            </a:xfrm>
            <a:custGeom>
              <a:avLst/>
              <a:gdLst>
                <a:gd name="connsiteX0" fmla="*/ 390624 w 638133"/>
                <a:gd name="connsiteY0" fmla="*/ 0 h 637942"/>
                <a:gd name="connsiteX1" fmla="*/ 440248 w 638133"/>
                <a:gd name="connsiteY1" fmla="*/ 15404 h 637942"/>
                <a:gd name="connsiteX2" fmla="*/ 638133 w 638133"/>
                <a:gd name="connsiteY2" fmla="*/ 313942 h 637942"/>
                <a:gd name="connsiteX3" fmla="*/ 314132 w 638133"/>
                <a:gd name="connsiteY3" fmla="*/ 637942 h 637942"/>
                <a:gd name="connsiteX4" fmla="*/ 15593 w 638133"/>
                <a:gd name="connsiteY4" fmla="*/ 440057 h 637942"/>
                <a:gd name="connsiteX5" fmla="*/ 0 w 638133"/>
                <a:gd name="connsiteY5" fmla="*/ 389826 h 637942"/>
                <a:gd name="connsiteX6" fmla="*/ 11194 w 638133"/>
                <a:gd name="connsiteY6" fmla="*/ 393301 h 637942"/>
                <a:gd name="connsiteX7" fmla="*/ 76492 w 638133"/>
                <a:gd name="connsiteY7" fmla="*/ 399884 h 637942"/>
                <a:gd name="connsiteX8" fmla="*/ 400493 w 638133"/>
                <a:gd name="connsiteY8" fmla="*/ 75884 h 637942"/>
                <a:gd name="connsiteX9" fmla="*/ 393910 w 638133"/>
                <a:gd name="connsiteY9" fmla="*/ 10587 h 637942"/>
                <a:gd name="connsiteX10" fmla="*/ 390624 w 638133"/>
                <a:gd name="connsiteY10" fmla="*/ 0 h 637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8133" h="637942">
                  <a:moveTo>
                    <a:pt x="390624" y="0"/>
                  </a:moveTo>
                  <a:lnTo>
                    <a:pt x="440248" y="15404"/>
                  </a:lnTo>
                  <a:cubicBezTo>
                    <a:pt x="556537" y="64590"/>
                    <a:pt x="638133" y="179737"/>
                    <a:pt x="638133" y="313942"/>
                  </a:cubicBezTo>
                  <a:cubicBezTo>
                    <a:pt x="638133" y="492882"/>
                    <a:pt x="493073" y="637942"/>
                    <a:pt x="314132" y="637942"/>
                  </a:cubicBezTo>
                  <a:cubicBezTo>
                    <a:pt x="179926" y="637942"/>
                    <a:pt x="64779" y="556346"/>
                    <a:pt x="15593" y="440057"/>
                  </a:cubicBezTo>
                  <a:lnTo>
                    <a:pt x="0" y="389826"/>
                  </a:lnTo>
                  <a:lnTo>
                    <a:pt x="11194" y="393301"/>
                  </a:lnTo>
                  <a:cubicBezTo>
                    <a:pt x="32286" y="397618"/>
                    <a:pt x="54124" y="399884"/>
                    <a:pt x="76492" y="399884"/>
                  </a:cubicBezTo>
                  <a:cubicBezTo>
                    <a:pt x="255433" y="399884"/>
                    <a:pt x="400493" y="254824"/>
                    <a:pt x="400493" y="75884"/>
                  </a:cubicBezTo>
                  <a:cubicBezTo>
                    <a:pt x="400493" y="53517"/>
                    <a:pt x="398226" y="31679"/>
                    <a:pt x="393910" y="10587"/>
                  </a:cubicBezTo>
                  <a:lnTo>
                    <a:pt x="390624" y="0"/>
                  </a:lnTo>
                  <a:close/>
                </a:path>
              </a:pathLst>
            </a:custGeom>
            <a:solidFill>
              <a:srgbClr val="003D4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742927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62" b="1" i="0" u="none" strike="noStrike" kern="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8379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-ПАО «СИБУР Холдинг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0801" y="1991788"/>
            <a:ext cx="5582235" cy="1426895"/>
          </a:xfrm>
        </p:spPr>
        <p:txBody>
          <a:bodyPr tIns="0" rIns="0" bIns="0"/>
          <a:lstStyle>
            <a:lvl1pPr algn="l">
              <a:defRPr sz="24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130819" y="4170873"/>
            <a:ext cx="5582523" cy="935966"/>
          </a:xfrm>
        </p:spPr>
        <p:txBody>
          <a:bodyPr tIns="0" rIns="0" bIns="0"/>
          <a:lstStyle>
            <a:lvl1pPr marL="0" indent="0" algn="l">
              <a:buNone/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Фамилия Имя Отчество</a:t>
            </a:r>
          </a:p>
          <a:p>
            <a:r>
              <a:rPr lang="ru-RU" dirty="0"/>
              <a:t>Должность, подразделение/функция, </a:t>
            </a:r>
            <a:br>
              <a:rPr lang="ru-RU" dirty="0"/>
            </a:br>
            <a:r>
              <a:rPr lang="ru-RU" dirty="0"/>
              <a:t>название организации </a:t>
            </a:r>
          </a:p>
        </p:txBody>
      </p:sp>
      <p:pic>
        <p:nvPicPr>
          <p:cNvPr id="7" name="Изображение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126" y="1034091"/>
            <a:ext cx="3456989" cy="46593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839" y="446450"/>
            <a:ext cx="1644322" cy="310743"/>
          </a:xfrm>
          <a:prstGeom prst="rect">
            <a:avLst/>
          </a:prstGeom>
        </p:spPr>
      </p:pic>
      <p:sp>
        <p:nvSpPr>
          <p:cNvPr id="14" name="Текст 13"/>
          <p:cNvSpPr>
            <a:spLocks noGrp="1"/>
          </p:cNvSpPr>
          <p:nvPr>
            <p:ph type="body" sz="quarter" idx="19" hasCustomPrompt="1"/>
          </p:nvPr>
        </p:nvSpPr>
        <p:spPr>
          <a:xfrm>
            <a:off x="4130839" y="5271294"/>
            <a:ext cx="5575135" cy="582613"/>
          </a:xfrm>
        </p:spPr>
        <p:txBody>
          <a:bodyPr/>
          <a:lstStyle>
            <a:lvl1pPr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</a:lstStyle>
          <a:p>
            <a:r>
              <a:rPr lang="ru-RU" dirty="0"/>
              <a:t>Название мероприятия</a:t>
            </a:r>
            <a:br>
              <a:rPr lang="ru-RU" dirty="0"/>
            </a:br>
            <a:r>
              <a:rPr lang="ru-RU" dirty="0"/>
              <a:t>1 января 2018 г.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008036" y="6022681"/>
            <a:ext cx="23836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500" b="1" dirty="0">
                <a:solidFill>
                  <a:schemeClr val="accent1"/>
                </a:solidFill>
              </a:rPr>
              <a:t>ПАО «СИБУР Холдинг»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 bwMode="auto">
          <a:xfrm>
            <a:off x="0" y="6189205"/>
            <a:ext cx="4011855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Прямая соединительная линия 20"/>
          <p:cNvCxnSpPr>
            <a:endCxn id="18" idx="3"/>
          </p:cNvCxnSpPr>
          <p:nvPr/>
        </p:nvCxnSpPr>
        <p:spPr bwMode="auto">
          <a:xfrm flipH="1">
            <a:off x="6391702" y="6184264"/>
            <a:ext cx="3514298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109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352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0A53-599C-4607-8875-050A3D3F98E2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5129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B39A3-D9CA-4AD0-B579-5E5BA86B216A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463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5" name="Объект 4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870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3923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545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4"/>
            <a:ext cx="437687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4"/>
            <a:ext cx="4378590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5074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006" cy="116205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793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39" indent="0">
              <a:buNone/>
              <a:defRPr sz="2400"/>
            </a:lvl3pPr>
            <a:lvl4pPr marL="1371358" indent="0">
              <a:buNone/>
              <a:defRPr sz="2000"/>
            </a:lvl4pPr>
            <a:lvl5pPr marL="1828477" indent="0">
              <a:buNone/>
              <a:defRPr sz="2000"/>
            </a:lvl5pPr>
            <a:lvl6pPr marL="2285596" indent="0">
              <a:buNone/>
              <a:defRPr sz="2000"/>
            </a:lvl6pPr>
            <a:lvl7pPr marL="2742716" indent="0">
              <a:buNone/>
              <a:defRPr sz="2000"/>
            </a:lvl7pPr>
            <a:lvl8pPr marL="3199835" indent="0">
              <a:buNone/>
              <a:defRPr sz="2000"/>
            </a:lvl8pPr>
            <a:lvl9pPr marL="3656954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E7103-7DDC-4611-8B84-C967EB35110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82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ило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единительная линия 16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Текст 18"/>
          <p:cNvSpPr>
            <a:spLocks noGrp="1"/>
          </p:cNvSpPr>
          <p:nvPr>
            <p:ph type="body" sz="quarter" idx="11"/>
          </p:nvPr>
        </p:nvSpPr>
        <p:spPr>
          <a:xfrm>
            <a:off x="663305" y="1800535"/>
            <a:ext cx="3197734" cy="290195"/>
          </a:xfrm>
        </p:spPr>
        <p:txBody>
          <a:bodyPr/>
          <a:lstStyle>
            <a:lvl1pPr>
              <a:defRPr kumimoji="0" lang="ru-RU" sz="2400" b="0" i="0" u="none" strike="noStrike" kern="1200" cap="none" spc="0" normalizeH="0" baseline="0" dirty="0" smtClean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>
            <a:off x="683926" y="2174550"/>
            <a:ext cx="2119658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Прямая соединительная линия 15"/>
          <p:cNvCxnSpPr>
            <a:cxnSpLocks/>
          </p:cNvCxnSpPr>
          <p:nvPr userDrawn="1"/>
        </p:nvCxnSpPr>
        <p:spPr bwMode="auto">
          <a:xfrm>
            <a:off x="672432" y="2174550"/>
            <a:ext cx="2891427" cy="0"/>
          </a:xfrm>
          <a:prstGeom prst="line">
            <a:avLst/>
          </a:prstGeom>
          <a:solidFill>
            <a:srgbClr val="008080"/>
          </a:solidFill>
          <a:ln w="1270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Дата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F7CA5A4-0651-4E6B-A89C-32D303C06AB9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9062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единительная линия 1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223781" y="1146143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1223781" y="3045905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1223781" y="4811682"/>
            <a:ext cx="1441781" cy="1441781"/>
          </a:xfrm>
          <a:prstGeom prst="ellipse">
            <a:avLst/>
          </a:prstGeom>
          <a:ln w="38100">
            <a:solidFill>
              <a:schemeClr val="accent5">
                <a:lumMod val="90000"/>
              </a:schemeClr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2824667" y="127322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2824667" y="152468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1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2824667" y="312488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2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2824667" y="337634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23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2824667" y="4946066"/>
            <a:ext cx="3981571" cy="209779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Иванов Иван Иванович</a:t>
            </a:r>
          </a:p>
        </p:txBody>
      </p:sp>
      <p:sp>
        <p:nvSpPr>
          <p:cNvPr id="24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2824667" y="5197526"/>
            <a:ext cx="3981571" cy="1120528"/>
          </a:xfrm>
        </p:spPr>
        <p:txBody>
          <a:bodyPr/>
          <a:lstStyle>
            <a:lvl1pPr>
              <a:defRPr lang="ru-RU" sz="105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Прямая соединительная линия 25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Прямая соединительная линия 27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 userDrawn="1"/>
        </p:nvCxnSpPr>
        <p:spPr bwMode="auto">
          <a:xfrm>
            <a:off x="2802860" y="1497761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2802860" y="5148145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2802860" y="3343814"/>
            <a:ext cx="505058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58B2A62-AA01-42C5-992E-DD085FD926F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0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9556171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49" y="923026"/>
            <a:ext cx="9341329" cy="53317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10ED7-73CC-4BAB-A075-7E35825C4F80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3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Рисунок 13"/>
          <p:cNvSpPr>
            <a:spLocks noGrp="1"/>
          </p:cNvSpPr>
          <p:nvPr>
            <p:ph type="pic" sz="quarter" idx="11" hasCustomPrompt="1"/>
          </p:nvPr>
        </p:nvSpPr>
        <p:spPr>
          <a:xfrm>
            <a:off x="1112087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5" name="Рисунок 13"/>
          <p:cNvSpPr>
            <a:spLocks noGrp="1"/>
          </p:cNvSpPr>
          <p:nvPr>
            <p:ph type="pic" sz="quarter" idx="12" hasCustomPrompt="1"/>
          </p:nvPr>
        </p:nvSpPr>
        <p:spPr>
          <a:xfrm>
            <a:off x="388732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6" name="Рисунок 13"/>
          <p:cNvSpPr>
            <a:spLocks noGrp="1"/>
          </p:cNvSpPr>
          <p:nvPr>
            <p:ph type="pic" sz="quarter" idx="13" hasCustomPrompt="1"/>
          </p:nvPr>
        </p:nvSpPr>
        <p:spPr>
          <a:xfrm>
            <a:off x="6749273" y="1524988"/>
            <a:ext cx="2399313" cy="2399313"/>
          </a:xfrm>
          <a:prstGeom prst="ellipse">
            <a:avLst/>
          </a:prstGeom>
          <a:ln w="38100">
            <a:solidFill>
              <a:schemeClr val="accent5"/>
            </a:solidFill>
          </a:ln>
        </p:spPr>
        <p:txBody>
          <a:bodyPr anchor="ctr"/>
          <a:lstStyle>
            <a:lvl1pPr algn="ctr">
              <a:defRPr sz="1100"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4" hasCustomPrompt="1"/>
          </p:nvPr>
        </p:nvSpPr>
        <p:spPr>
          <a:xfrm>
            <a:off x="1133893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19" name="Текст 17"/>
          <p:cNvSpPr>
            <a:spLocks noGrp="1"/>
          </p:cNvSpPr>
          <p:nvPr>
            <p:ph type="body" sz="quarter" idx="15" hasCustomPrompt="1"/>
          </p:nvPr>
        </p:nvSpPr>
        <p:spPr>
          <a:xfrm>
            <a:off x="1133893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Текст 17"/>
          <p:cNvSpPr>
            <a:spLocks noGrp="1"/>
          </p:cNvSpPr>
          <p:nvPr>
            <p:ph type="body" sz="quarter" idx="16" hasCustomPrompt="1"/>
          </p:nvPr>
        </p:nvSpPr>
        <p:spPr>
          <a:xfrm>
            <a:off x="3816710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5" name="Текст 17"/>
          <p:cNvSpPr>
            <a:spLocks noGrp="1"/>
          </p:cNvSpPr>
          <p:nvPr>
            <p:ph type="body" sz="quarter" idx="17" hasCustomPrompt="1"/>
          </p:nvPr>
        </p:nvSpPr>
        <p:spPr>
          <a:xfrm>
            <a:off x="3816710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Текст 17"/>
          <p:cNvSpPr>
            <a:spLocks noGrp="1"/>
          </p:cNvSpPr>
          <p:nvPr>
            <p:ph type="body" sz="quarter" idx="18" hasCustomPrompt="1"/>
          </p:nvPr>
        </p:nvSpPr>
        <p:spPr>
          <a:xfrm>
            <a:off x="6749692" y="4292471"/>
            <a:ext cx="2503488" cy="254973"/>
          </a:xfrm>
        </p:spPr>
        <p:txBody>
          <a:bodyPr/>
          <a:lstStyle>
            <a:lvl1pPr>
              <a:def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Пример </a:t>
            </a:r>
            <a:r>
              <a:rPr lang="ru-RU" dirty="0" err="1"/>
              <a:t>назавния</a:t>
            </a:r>
            <a:endParaRPr lang="ru-RU" dirty="0"/>
          </a:p>
        </p:txBody>
      </p:sp>
      <p:sp>
        <p:nvSpPr>
          <p:cNvPr id="28" name="Текст 17"/>
          <p:cNvSpPr>
            <a:spLocks noGrp="1"/>
          </p:cNvSpPr>
          <p:nvPr>
            <p:ph type="body" sz="quarter" idx="19" hasCustomPrompt="1"/>
          </p:nvPr>
        </p:nvSpPr>
        <p:spPr>
          <a:xfrm>
            <a:off x="6749692" y="4543931"/>
            <a:ext cx="2503488" cy="1361928"/>
          </a:xfrm>
        </p:spPr>
        <p:txBody>
          <a:bodyPr/>
          <a:lstStyle>
            <a:lvl1pPr>
              <a:defRPr lang="ru-RU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Описание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Прямая соединительная линия 2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Прямая соединительная линия 23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Прямая соединительная линия 30"/>
          <p:cNvCxnSpPr/>
          <p:nvPr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Прямая соединительная линия 32"/>
          <p:cNvCxnSpPr/>
          <p:nvPr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Прямая соединительная линия 33"/>
          <p:cNvCxnSpPr/>
          <p:nvPr userDrawn="1"/>
        </p:nvCxnSpPr>
        <p:spPr bwMode="auto">
          <a:xfrm>
            <a:off x="1112087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Прямая соединительная линия 34"/>
          <p:cNvCxnSpPr/>
          <p:nvPr userDrawn="1"/>
        </p:nvCxnSpPr>
        <p:spPr bwMode="auto">
          <a:xfrm>
            <a:off x="3794904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Прямая соединительная линия 35"/>
          <p:cNvCxnSpPr/>
          <p:nvPr userDrawn="1"/>
        </p:nvCxnSpPr>
        <p:spPr bwMode="auto">
          <a:xfrm>
            <a:off x="6727886" y="4232334"/>
            <a:ext cx="252529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Дата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5C2B560-C4BD-4790-A04D-9014E365FFFF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419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68D3-485A-4EC7-94A1-48316DB6A48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5291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185750"/>
            <a:ext cx="2228850" cy="594518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6596" y="185750"/>
            <a:ext cx="6430154" cy="594518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0"/>
          </p:nvPr>
        </p:nvSpPr>
        <p:spPr>
          <a:xfrm rot="5400000">
            <a:off x="9667" y="6405385"/>
            <a:ext cx="406577" cy="311150"/>
          </a:xfrm>
          <a:ln/>
        </p:spPr>
        <p:txBody>
          <a:bodyPr/>
          <a:lstStyle>
            <a:lvl1pPr>
              <a:defRPr/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1"/>
          </p:nvPr>
        </p:nvSpPr>
        <p:spPr>
          <a:xfrm rot="5400000">
            <a:off x="-167128" y="4319045"/>
            <a:ext cx="813998" cy="234231"/>
          </a:xfrm>
        </p:spPr>
        <p:txBody>
          <a:bodyPr/>
          <a:lstStyle/>
          <a:p>
            <a:fld id="{14A0206A-7786-4CA1-9012-F2A726BCF448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 rot="5400000">
            <a:off x="-1220315" y="1512118"/>
            <a:ext cx="3136900" cy="500702"/>
          </a:xfrm>
        </p:spPr>
        <p:txBody>
          <a:bodyPr/>
          <a:lstStyle/>
          <a:p>
            <a:r>
              <a:rPr lang="ru-RU">
                <a:solidFill>
                  <a:prstClr val="black">
                    <a:lumMod val="85000"/>
                    <a:lumOff val="15000"/>
                  </a:prstClr>
                </a:solidFill>
              </a:rPr>
              <a:t>Название презентации. Мероприятие</a:t>
            </a:r>
          </a:p>
        </p:txBody>
      </p:sp>
      <p:grpSp>
        <p:nvGrpSpPr>
          <p:cNvPr id="9" name="Группа 8"/>
          <p:cNvGrpSpPr/>
          <p:nvPr/>
        </p:nvGrpSpPr>
        <p:grpSpPr>
          <a:xfrm rot="5400000">
            <a:off x="-2423484" y="3959546"/>
            <a:ext cx="5419725" cy="377185"/>
            <a:chOff x="4486275" y="6431621"/>
            <a:chExt cx="5419725" cy="377185"/>
          </a:xfrm>
        </p:grpSpPr>
        <p:pic>
          <p:nvPicPr>
            <p:cNvPr id="7" name="Изображение 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11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pic>
        <p:nvPicPr>
          <p:cNvPr id="14" name="Изображение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369213" y="5501957"/>
            <a:ext cx="1203999" cy="27000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3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5" name="Прямая соединительная линия 14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Группа 15"/>
          <p:cNvGrpSpPr/>
          <p:nvPr userDrawn="1"/>
        </p:nvGrpSpPr>
        <p:grpSpPr>
          <a:xfrm rot="5400000">
            <a:off x="-2423484" y="3959545"/>
            <a:ext cx="5419725" cy="377185"/>
            <a:chOff x="4486275" y="6431621"/>
            <a:chExt cx="5419725" cy="377185"/>
          </a:xfrm>
        </p:grpSpPr>
        <p:pic>
          <p:nvPicPr>
            <p:cNvPr id="17" name="Изображение 1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827" r="7692" b="61472"/>
            <a:stretch/>
          </p:blipFill>
          <p:spPr>
            <a:xfrm>
              <a:off x="8082957" y="6538806"/>
              <a:ext cx="1203999" cy="270000"/>
            </a:xfrm>
            <a:prstGeom prst="rect">
              <a:avLst/>
            </a:prstGeom>
          </p:spPr>
        </p:pic>
        <p:cxnSp>
          <p:nvCxnSpPr>
            <p:cNvPr id="18" name="Прямая соединительная линия 17"/>
            <p:cNvCxnSpPr/>
            <p:nvPr userDrawn="1"/>
          </p:nvCxnSpPr>
          <p:spPr bwMode="auto">
            <a:xfrm>
              <a:off x="4486275" y="6431621"/>
              <a:ext cx="5419725" cy="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23000">
                    <a:schemeClr val="accent1">
                      <a:tint val="44500"/>
                      <a:satMod val="160000"/>
                    </a:schemeClr>
                  </a:gs>
                  <a:gs pos="79000">
                    <a:schemeClr val="bg1"/>
                  </a:gs>
                </a:gsLst>
                <a:lin ang="10800000" scaled="1"/>
                <a:tileRect/>
              </a:gra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239778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481" y="-128016"/>
            <a:ext cx="10062914" cy="7114032"/>
          </a:xfrm>
          <a:prstGeom prst="rect">
            <a:avLst/>
          </a:prstGeom>
        </p:spPr>
      </p:pic>
      <p:sp>
        <p:nvSpPr>
          <p:cNvPr id="19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557528" y="4029037"/>
            <a:ext cx="8356468" cy="7395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10020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Tx/>
              <a:buFont typeface="Wingdings" charset="0"/>
              <a:buNone/>
              <a:tabLst/>
              <a:defRPr sz="1800" b="1" spc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 marL="377491" indent="0">
              <a:buNone/>
              <a:defRPr sz="1500">
                <a:latin typeface="Adobe Hebrew"/>
                <a:cs typeface="Adobe Hebrew"/>
              </a:defRPr>
            </a:lvl2pPr>
            <a:lvl3pPr marL="760202" indent="0">
              <a:buNone/>
              <a:defRPr/>
            </a:lvl3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57527" y="5594992"/>
            <a:ext cx="6721885" cy="34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spc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12"/>
          </p:nvPr>
        </p:nvSpPr>
        <p:spPr>
          <a:xfrm>
            <a:off x="557527" y="4836348"/>
            <a:ext cx="6721885" cy="67735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 b="0" baseline="0">
                <a:solidFill>
                  <a:srgbClr val="FFFFFF"/>
                </a:solidFill>
                <a:latin typeface="+mn-lt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557527" y="6354138"/>
            <a:ext cx="6721885" cy="3137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 b="0" spc="0" baseline="0">
                <a:solidFill>
                  <a:srgbClr val="008080"/>
                </a:solidFill>
                <a:latin typeface="+mn-lt"/>
                <a:cs typeface="Arial"/>
              </a:defRPr>
            </a:lvl1pPr>
            <a:lvl2pPr>
              <a:defRPr sz="1500">
                <a:latin typeface="Adobe Hebrew"/>
                <a:cs typeface="Adobe Hebrew"/>
              </a:defRPr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99674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BF76B-A1D5-4C59-8D74-85A631F2F54D}" type="datetimeFigureOut">
              <a:rPr lang="ru-RU" smtClean="0"/>
              <a:t>14.10.2022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6C0F-0ABF-4F86-8249-FDB9CF97C6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19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5750" y="938844"/>
            <a:ext cx="4614054" cy="5315906"/>
          </a:xfrm>
        </p:spPr>
        <p:txBody>
          <a:bodyPr/>
          <a:lstStyle>
            <a:lvl1pPr>
              <a:defRPr sz="1800"/>
            </a:lvl1pPr>
            <a:lvl2pPr marL="534988" indent="-190500">
              <a:defRPr sz="1600"/>
            </a:lvl2pPr>
            <a:lvl3pPr marL="896938" indent="-203200">
              <a:defRPr sz="1500"/>
            </a:lvl3pPr>
            <a:lvl4pPr marL="1165225" indent="-176213">
              <a:tabLst>
                <a:tab pos="1165225" algn="l"/>
              </a:tabLst>
              <a:defRPr sz="1200" b="0"/>
            </a:lvl4pPr>
            <a:lvl5pPr marL="1431925" indent="-149225">
              <a:defRPr sz="12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6145" y="938844"/>
            <a:ext cx="4622680" cy="5315906"/>
          </a:xfr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lang="ru-RU" sz="1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1905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6938" indent="-2032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5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2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149225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lang="ru-RU" sz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85D7B-896F-47B6-A24F-2311C50CCB43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479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4671" y="1285378"/>
            <a:ext cx="463099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4671" y="1925139"/>
            <a:ext cx="4630995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1716" y="1285378"/>
            <a:ext cx="463281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119" indent="0">
              <a:buNone/>
              <a:defRPr sz="2000" b="1"/>
            </a:lvl2pPr>
            <a:lvl3pPr marL="914239" indent="0">
              <a:buNone/>
              <a:defRPr sz="1800" b="1"/>
            </a:lvl3pPr>
            <a:lvl4pPr marL="1371358" indent="0">
              <a:buNone/>
              <a:defRPr sz="1600" b="1"/>
            </a:lvl4pPr>
            <a:lvl5pPr marL="1828477" indent="0">
              <a:buNone/>
              <a:defRPr sz="1600" b="1"/>
            </a:lvl5pPr>
            <a:lvl6pPr marL="2285596" indent="0">
              <a:buNone/>
              <a:defRPr sz="1600" b="1"/>
            </a:lvl6pPr>
            <a:lvl7pPr marL="2742716" indent="0">
              <a:buNone/>
              <a:defRPr sz="1600" b="1"/>
            </a:lvl7pPr>
            <a:lvl8pPr marL="3199835" indent="0">
              <a:buNone/>
              <a:defRPr sz="1600" b="1"/>
            </a:lvl8pPr>
            <a:lvl9pPr marL="36569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1716" y="1925139"/>
            <a:ext cx="4632815" cy="407987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3C27D-D740-4248-8503-039F2489410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8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69553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672" y="205467"/>
            <a:ext cx="3259006" cy="1162050"/>
          </a:xfrm>
        </p:spPr>
        <p:txBody>
          <a:bodyPr anchor="t"/>
          <a:lstStyle>
            <a:lvl1pPr algn="l">
              <a:defRPr sz="24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1123950"/>
            <a:ext cx="5537729" cy="50022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5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4672" y="1435103"/>
            <a:ext cx="3259006" cy="4691063"/>
          </a:xfrm>
        </p:spPr>
        <p:txBody>
          <a:bodyPr/>
          <a:lstStyle>
            <a:lvl1pPr marL="0" indent="0">
              <a:buNone/>
              <a:defRPr sz="1200"/>
            </a:lvl1pPr>
            <a:lvl2pPr marL="457119" indent="0">
              <a:buNone/>
              <a:defRPr sz="1200"/>
            </a:lvl2pPr>
            <a:lvl3pPr marL="914239" indent="0">
              <a:buNone/>
              <a:defRPr sz="1000"/>
            </a:lvl3pPr>
            <a:lvl4pPr marL="1371358" indent="0">
              <a:buNone/>
              <a:defRPr sz="900"/>
            </a:lvl4pPr>
            <a:lvl5pPr marL="1828477" indent="0">
              <a:buNone/>
              <a:defRPr sz="900"/>
            </a:lvl5pPr>
            <a:lvl6pPr marL="2285596" indent="0">
              <a:buNone/>
              <a:defRPr sz="900"/>
            </a:lvl6pPr>
            <a:lvl7pPr marL="2742716" indent="0">
              <a:buNone/>
              <a:defRPr sz="900"/>
            </a:lvl7pPr>
            <a:lvl8pPr marL="3199835" indent="0">
              <a:buNone/>
              <a:defRPr sz="900"/>
            </a:lvl8pPr>
            <a:lvl9pPr marL="36569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1FCF-D574-40C1-A52D-4F578CCEA974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02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562" y="2488255"/>
            <a:ext cx="9221638" cy="1362075"/>
          </a:xfrm>
        </p:spPr>
        <p:txBody>
          <a:bodyPr anchor="t"/>
          <a:lstStyle>
            <a:lvl1pPr algn="ctr">
              <a:defRPr sz="2400" b="0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0EC1-61F4-483B-9A98-4343C4E382C0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Название презентации. Мероприятие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1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oleObject" Target="../embeddings/oleObject6.bin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tags" Target="../tags/tag9.xml"/><Relationship Id="rId30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ags" Target="../tags/tag34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oleObject" Target="../embeddings/oleObject31.bin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48.xml"/><Relationship Id="rId19" Type="http://schemas.openxmlformats.org/officeDocument/2006/relationships/tags" Target="../tags/tag3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oleObject" Target="../embeddings/oleObject3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143612959"/>
              </p:ext>
            </p:ext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8" imgW="270" imgH="270" progId="TCLayout.ActiveDocument.1">
                  <p:embed/>
                </p:oleObj>
              </mc:Choice>
              <mc:Fallback>
                <p:oleObj name="think-cell Slide" r:id="rId1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84791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83714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495571"/>
            <a:ext cx="471821" cy="20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17"/>
            </p:custDataLst>
            <p:extLst>
              <p:ext uri="{D42A27DB-BD31-4B8C-83A1-F6EECF244321}">
                <p14:modId xmlns:p14="http://schemas.microsoft.com/office/powerpoint/2010/main" val="598596296"/>
              </p:ext>
            </p:ext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95572"/>
            <a:ext cx="813998" cy="2081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495572"/>
            <a:ext cx="6417933" cy="208129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Название презентации. Мероприятие</a:t>
            </a:r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3" y="6495572"/>
            <a:ext cx="966786" cy="182703"/>
          </a:xfrm>
          <a:prstGeom prst="rect">
            <a:avLst/>
          </a:prstGeom>
        </p:spPr>
      </p:pic>
      <p:cxnSp>
        <p:nvCxnSpPr>
          <p:cNvPr id="28" name="Прямая соединительная линия 27"/>
          <p:cNvCxnSpPr/>
          <p:nvPr userDrawn="1"/>
        </p:nvCxnSpPr>
        <p:spPr bwMode="auto">
          <a:xfrm>
            <a:off x="6705599" y="6322084"/>
            <a:ext cx="3200401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5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" name="Группа 4"/>
          <p:cNvGrpSpPr/>
          <p:nvPr userDrawn="1"/>
        </p:nvGrpSpPr>
        <p:grpSpPr>
          <a:xfrm>
            <a:off x="10018075" y="753"/>
            <a:ext cx="508351" cy="6209767"/>
            <a:chOff x="10018075" y="753"/>
            <a:chExt cx="508351" cy="6209767"/>
          </a:xfrm>
        </p:grpSpPr>
        <p:sp>
          <p:nvSpPr>
            <p:cNvPr id="55" name="Прямоугольник 54"/>
            <p:cNvSpPr/>
            <p:nvPr userDrawn="1"/>
          </p:nvSpPr>
          <p:spPr>
            <a:xfrm>
              <a:off x="10018075" y="753"/>
              <a:ext cx="508348" cy="588276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140</a:t>
              </a:r>
              <a:endParaRPr lang="ru-RU" sz="1000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</a:t>
              </a:r>
              <a:r>
                <a:rPr lang="en-US" sz="1000" dirty="0">
                  <a:solidFill>
                    <a:srgbClr val="FFFFFF"/>
                  </a:solidFill>
                </a:rPr>
                <a:t>49</a:t>
              </a:r>
              <a:endParaRPr lang="ru-RU" sz="1000" dirty="0">
                <a:solidFill>
                  <a:srgbClr val="FFFFFF"/>
                </a:solidFill>
              </a:endParaRPr>
            </a:p>
          </p:txBody>
        </p:sp>
        <p:sp>
          <p:nvSpPr>
            <p:cNvPr id="56" name="Прямоугольник 55"/>
            <p:cNvSpPr/>
            <p:nvPr userDrawn="1"/>
          </p:nvSpPr>
          <p:spPr>
            <a:xfrm>
              <a:off x="10018075" y="1177305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57" name="Прямоугольник 56"/>
            <p:cNvSpPr/>
            <p:nvPr userDrawn="1"/>
          </p:nvSpPr>
          <p:spPr>
            <a:xfrm>
              <a:off x="10018075" y="589030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58" name="Прямоугольник 57"/>
            <p:cNvSpPr/>
            <p:nvPr userDrawn="1"/>
          </p:nvSpPr>
          <p:spPr>
            <a:xfrm>
              <a:off x="10018075" y="4442499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59" name="Прямоугольник 58"/>
            <p:cNvSpPr/>
            <p:nvPr userDrawn="1"/>
          </p:nvSpPr>
          <p:spPr>
            <a:xfrm>
              <a:off x="10018075" y="2094185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0" name="Прямоугольник 59"/>
            <p:cNvSpPr/>
            <p:nvPr userDrawn="1"/>
          </p:nvSpPr>
          <p:spPr>
            <a:xfrm>
              <a:off x="10018075" y="2677652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61" name="Прямоугольник 60"/>
            <p:cNvSpPr/>
            <p:nvPr userDrawn="1"/>
          </p:nvSpPr>
          <p:spPr>
            <a:xfrm>
              <a:off x="10018075" y="3265935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62" name="Прямоугольник 61"/>
            <p:cNvSpPr/>
            <p:nvPr userDrawn="1"/>
          </p:nvSpPr>
          <p:spPr>
            <a:xfrm>
              <a:off x="10018075" y="3854207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63" name="Прямоугольник 62"/>
            <p:cNvSpPr/>
            <p:nvPr userDrawn="1"/>
          </p:nvSpPr>
          <p:spPr>
            <a:xfrm>
              <a:off x="10018075" y="5030760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64" name="Прямоугольник 63"/>
            <p:cNvSpPr/>
            <p:nvPr userDrawn="1"/>
          </p:nvSpPr>
          <p:spPr>
            <a:xfrm>
              <a:off x="10018075" y="5620640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  <p:sp>
          <p:nvSpPr>
            <p:cNvPr id="65" name="Прямоугольник 64"/>
            <p:cNvSpPr/>
            <p:nvPr userDrawn="1"/>
          </p:nvSpPr>
          <p:spPr>
            <a:xfrm>
              <a:off x="10018078" y="1177305"/>
              <a:ext cx="508348" cy="58988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208</a:t>
              </a:r>
            </a:p>
          </p:txBody>
        </p:sp>
        <p:sp>
          <p:nvSpPr>
            <p:cNvPr id="66" name="Прямоугольник 65"/>
            <p:cNvSpPr/>
            <p:nvPr userDrawn="1"/>
          </p:nvSpPr>
          <p:spPr>
            <a:xfrm>
              <a:off x="10018078" y="589030"/>
              <a:ext cx="508348" cy="588278"/>
            </a:xfrm>
            <a:prstGeom prst="rect">
              <a:avLst/>
            </a:prstGeom>
            <a:solidFill>
              <a:srgbClr val="99CC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153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204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0</a:t>
              </a:r>
            </a:p>
          </p:txBody>
        </p:sp>
        <p:sp>
          <p:nvSpPr>
            <p:cNvPr id="67" name="Прямоугольник 66"/>
            <p:cNvSpPr/>
            <p:nvPr userDrawn="1"/>
          </p:nvSpPr>
          <p:spPr>
            <a:xfrm>
              <a:off x="10018078" y="4442503"/>
              <a:ext cx="508348" cy="588278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8" name="Прямоугольник 67"/>
            <p:cNvSpPr/>
            <p:nvPr userDrawn="1"/>
          </p:nvSpPr>
          <p:spPr>
            <a:xfrm>
              <a:off x="10018078" y="2094185"/>
              <a:ext cx="508348" cy="589880"/>
            </a:xfrm>
            <a:prstGeom prst="rect">
              <a:avLst/>
            </a:prstGeom>
            <a:solidFill>
              <a:srgbClr val="F2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69" name="Прямоугольник 68"/>
            <p:cNvSpPr/>
            <p:nvPr userDrawn="1"/>
          </p:nvSpPr>
          <p:spPr>
            <a:xfrm>
              <a:off x="10018078" y="2677652"/>
              <a:ext cx="508348" cy="588276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216</a:t>
              </a:r>
            </a:p>
          </p:txBody>
        </p:sp>
        <p:sp>
          <p:nvSpPr>
            <p:cNvPr id="70" name="Прямоугольник 69"/>
            <p:cNvSpPr/>
            <p:nvPr userDrawn="1"/>
          </p:nvSpPr>
          <p:spPr>
            <a:xfrm>
              <a:off x="10018078" y="3265935"/>
              <a:ext cx="508348" cy="588278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1" name="Прямоугольник 70"/>
            <p:cNvSpPr/>
            <p:nvPr userDrawn="1"/>
          </p:nvSpPr>
          <p:spPr>
            <a:xfrm>
              <a:off x="10018078" y="3854207"/>
              <a:ext cx="508348" cy="588276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2" name="Прямоугольник 71"/>
            <p:cNvSpPr/>
            <p:nvPr userDrawn="1"/>
          </p:nvSpPr>
          <p:spPr>
            <a:xfrm>
              <a:off x="10018078" y="5030760"/>
              <a:ext cx="508348" cy="589880"/>
            </a:xfrm>
            <a:prstGeom prst="rect">
              <a:avLst/>
            </a:prstGeom>
            <a:solidFill>
              <a:srgbClr val="80808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128</a:t>
              </a:r>
            </a:p>
          </p:txBody>
        </p:sp>
        <p:sp>
          <p:nvSpPr>
            <p:cNvPr id="73" name="Прямоугольник 72"/>
            <p:cNvSpPr/>
            <p:nvPr userDrawn="1"/>
          </p:nvSpPr>
          <p:spPr>
            <a:xfrm>
              <a:off x="10018078" y="5620640"/>
              <a:ext cx="508348" cy="589880"/>
            </a:xfrm>
            <a:prstGeom prst="rect">
              <a:avLst/>
            </a:prstGeom>
            <a:solidFill>
              <a:srgbClr val="F58A1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/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245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138</a:t>
              </a:r>
            </a:p>
            <a:p>
              <a:pPr algn="ctr" eaLnBrk="1" hangingPunct="1">
                <a:defRPr/>
              </a:pPr>
              <a:r>
                <a:rPr lang="ru-RU" sz="1000" dirty="0">
                  <a:solidFill>
                    <a:srgbClr val="FFFFFF"/>
                  </a:solidFill>
                </a:rPr>
                <a:t>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20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201" r:id="rId2"/>
    <p:sldLayoutId id="2147484188" r:id="rId3"/>
    <p:sldLayoutId id="2147484189" r:id="rId4"/>
    <p:sldLayoutId id="2147484190" r:id="rId5"/>
    <p:sldLayoutId id="2147484192" r:id="rId6"/>
    <p:sldLayoutId id="2147484193" r:id="rId7"/>
    <p:sldLayoutId id="2147484194" r:id="rId8"/>
    <p:sldLayoutId id="2147484191" r:id="rId9"/>
    <p:sldLayoutId id="2147484196" r:id="rId10"/>
    <p:sldLayoutId id="2147484197" r:id="rId11"/>
    <p:sldLayoutId id="2147484198" r:id="rId12"/>
    <p:sldLayoutId id="2147484199" r:id="rId13"/>
    <p:sldLayoutId id="2147484200" r:id="rId14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172" userDrawn="1">
          <p15:clr>
            <a:srgbClr val="F26B43"/>
          </p15:clr>
        </p15:guide>
        <p15:guide id="3" pos="6091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6"/>
            </p:custDataLst>
          </p:nvPr>
        </p:nvGraphicFramePr>
        <p:xfrm>
          <a:off x="1599" y="1601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28" imgW="270" imgH="270" progId="TCLayout.ActiveDocument.1">
                  <p:embed/>
                </p:oleObj>
              </mc:Choice>
              <mc:Fallback>
                <p:oleObj name="Слайд think-cell" r:id="rId28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99" y="1601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 userDrawn="1">
            <p:custDataLst>
              <p:tags r:id="rId27"/>
            </p:custDataLst>
          </p:nvPr>
        </p:nvSpPr>
        <p:spPr bwMode="auto">
          <a:xfrm>
            <a:off x="0" y="1"/>
            <a:ext cx="171979" cy="211667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056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9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28497" y="205471"/>
            <a:ext cx="9205437" cy="70326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08C95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389512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779025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16853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558051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90564"/>
            <a:endParaRPr lang="ru-RU" sz="1950" kern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673" y="463845"/>
            <a:ext cx="9128655" cy="8968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ru-RU" dirty="0"/>
              <a:t>Образец заголовка (заголовок не более 2 строк)</a:t>
            </a:r>
          </a:p>
        </p:txBody>
      </p:sp>
      <p:sp>
        <p:nvSpPr>
          <p:cNvPr id="39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93129" y="6347813"/>
            <a:ext cx="345673" cy="24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defRPr sz="867" b="1">
                <a:solidFill>
                  <a:schemeClr val="tx2"/>
                </a:solidFill>
              </a:defRPr>
            </a:lvl1pPr>
          </a:lstStyle>
          <a:p>
            <a:fld id="{31ED88B6-9D2D-479B-ABA6-BAE9EF28FCC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1" name="Нижний колонтитул 8"/>
          <p:cNvSpPr>
            <a:spLocks noGrp="1"/>
          </p:cNvSpPr>
          <p:nvPr>
            <p:ph type="ftr" sz="quarter" idx="3"/>
          </p:nvPr>
        </p:nvSpPr>
        <p:spPr>
          <a:xfrm>
            <a:off x="998400" y="6340605"/>
            <a:ext cx="5760994" cy="267643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867">
                <a:solidFill>
                  <a:schemeClr val="tx2"/>
                </a:solidFill>
              </a:defRPr>
            </a:lvl1pPr>
          </a:lstStyle>
          <a:p>
            <a:r>
              <a:rPr lang="ru-RU"/>
              <a:t>Название презентации</a:t>
            </a:r>
            <a:endParaRPr lang="ru-RU" dirty="0"/>
          </a:p>
        </p:txBody>
      </p:sp>
      <p:sp>
        <p:nvSpPr>
          <p:cNvPr id="42" name="Дата 4"/>
          <p:cNvSpPr>
            <a:spLocks noGrp="1"/>
          </p:cNvSpPr>
          <p:nvPr>
            <p:ph type="dt" sz="half" idx="2"/>
          </p:nvPr>
        </p:nvSpPr>
        <p:spPr>
          <a:xfrm>
            <a:off x="6866003" y="6347813"/>
            <a:ext cx="1038321" cy="2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ru-RU" sz="867" i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r"/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88672" y="1527044"/>
            <a:ext cx="9128656" cy="45414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buFont typeface="Wingdings" charset="2"/>
            </a:pPr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6" name="Рисунок 5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38" y="6377659"/>
            <a:ext cx="825489" cy="192000"/>
          </a:xfrm>
          <a:prstGeom prst="rect">
            <a:avLst/>
          </a:prstGeom>
          <a:effectLst/>
        </p:spPr>
      </p:pic>
      <p:grpSp>
        <p:nvGrpSpPr>
          <p:cNvPr id="78" name="Группа 77"/>
          <p:cNvGrpSpPr/>
          <p:nvPr userDrawn="1"/>
        </p:nvGrpSpPr>
        <p:grpSpPr>
          <a:xfrm>
            <a:off x="9860381" y="-56815"/>
            <a:ext cx="713657" cy="6874421"/>
            <a:chOff x="9101894" y="-42611"/>
            <a:chExt cx="658761" cy="5155816"/>
          </a:xfrm>
        </p:grpSpPr>
        <p:sp>
          <p:nvSpPr>
            <p:cNvPr id="79" name="Прямоугольник 78"/>
            <p:cNvSpPr/>
            <p:nvPr userDrawn="1"/>
          </p:nvSpPr>
          <p:spPr>
            <a:xfrm>
              <a:off x="9249089" y="154103"/>
              <a:ext cx="377590" cy="436959"/>
            </a:xfrm>
            <a:prstGeom prst="rect">
              <a:avLst/>
            </a:prstGeom>
            <a:solidFill>
              <a:srgbClr val="008C95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140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</a:t>
              </a:r>
              <a:r>
                <a:rPr lang="en-US" sz="758" dirty="0">
                  <a:solidFill>
                    <a:srgbClr val="FFFFFF"/>
                  </a:solidFill>
                </a:rPr>
                <a:t>49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80" name="Прямоугольник 79"/>
            <p:cNvSpPr/>
            <p:nvPr userDrawn="1"/>
          </p:nvSpPr>
          <p:spPr>
            <a:xfrm>
              <a:off x="9249089" y="873918"/>
              <a:ext cx="377590" cy="438150"/>
            </a:xfrm>
            <a:prstGeom prst="rect">
              <a:avLst/>
            </a:prstGeom>
            <a:solidFill>
              <a:srgbClr val="D0D0D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208</a:t>
              </a:r>
            </a:p>
          </p:txBody>
        </p:sp>
        <p:sp>
          <p:nvSpPr>
            <p:cNvPr id="81" name="Прямоугольник 80"/>
            <p:cNvSpPr/>
            <p:nvPr userDrawn="1"/>
          </p:nvSpPr>
          <p:spPr>
            <a:xfrm>
              <a:off x="9249089" y="3830254"/>
              <a:ext cx="377590" cy="436960"/>
            </a:xfrm>
            <a:prstGeom prst="rect">
              <a:avLst/>
            </a:prstGeom>
            <a:solidFill>
              <a:srgbClr val="E5F2F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229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242</a:t>
              </a:r>
            </a:p>
          </p:txBody>
        </p:sp>
        <p:sp>
          <p:nvSpPr>
            <p:cNvPr id="82" name="Прямоугольник 81"/>
            <p:cNvSpPr/>
            <p:nvPr userDrawn="1"/>
          </p:nvSpPr>
          <p:spPr>
            <a:xfrm>
              <a:off x="9249089" y="2519364"/>
              <a:ext cx="377590" cy="436959"/>
            </a:xfrm>
            <a:prstGeom prst="rect">
              <a:avLst/>
            </a:prstGeom>
            <a:solidFill>
              <a:srgbClr val="B2D2D8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178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216</a:t>
              </a:r>
            </a:p>
          </p:txBody>
        </p:sp>
        <p:sp>
          <p:nvSpPr>
            <p:cNvPr id="83" name="Прямоугольник 82"/>
            <p:cNvSpPr/>
            <p:nvPr userDrawn="1"/>
          </p:nvSpPr>
          <p:spPr>
            <a:xfrm>
              <a:off x="9249089" y="2956327"/>
              <a:ext cx="377590" cy="436960"/>
            </a:xfrm>
            <a:prstGeom prst="rect">
              <a:avLst/>
            </a:prstGeom>
            <a:solidFill>
              <a:srgbClr val="FFC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255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84" name="Прямоугольник 83"/>
            <p:cNvSpPr/>
            <p:nvPr userDrawn="1"/>
          </p:nvSpPr>
          <p:spPr>
            <a:xfrm>
              <a:off x="9249089" y="3393282"/>
              <a:ext cx="377590" cy="436959"/>
            </a:xfrm>
            <a:prstGeom prst="rect">
              <a:avLst/>
            </a:prstGeom>
            <a:solidFill>
              <a:srgbClr val="C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192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5" name="Прямоугольник 84"/>
            <p:cNvSpPr/>
            <p:nvPr userDrawn="1"/>
          </p:nvSpPr>
          <p:spPr>
            <a:xfrm>
              <a:off x="9249089" y="4267214"/>
              <a:ext cx="377590" cy="169200"/>
            </a:xfrm>
            <a:prstGeom prst="rect">
              <a:avLst/>
            </a:prstGeom>
            <a:solidFill>
              <a:srgbClr val="000000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0,0,0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86" name="Прямоугольник 85"/>
            <p:cNvSpPr/>
            <p:nvPr userDrawn="1"/>
          </p:nvSpPr>
          <p:spPr>
            <a:xfrm>
              <a:off x="9249091" y="588086"/>
              <a:ext cx="377590" cy="438150"/>
            </a:xfrm>
            <a:prstGeom prst="rect">
              <a:avLst/>
            </a:prstGeom>
            <a:solidFill>
              <a:schemeClr val="tx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0</a:t>
              </a:r>
              <a:br>
                <a:rPr lang="en-US" sz="758" dirty="0">
                  <a:solidFill>
                    <a:schemeClr val="bg1"/>
                  </a:solidFill>
                </a:rPr>
              </a:br>
              <a:r>
                <a:rPr lang="en-US" sz="758" dirty="0">
                  <a:solidFill>
                    <a:schemeClr val="bg1"/>
                  </a:solidFill>
                </a:rPr>
                <a:t>61</a:t>
              </a:r>
              <a:br>
                <a:rPr lang="en-US" sz="758" dirty="0">
                  <a:solidFill>
                    <a:schemeClr val="bg1"/>
                  </a:solidFill>
                </a:rPr>
              </a:br>
              <a:r>
                <a:rPr lang="en-US" sz="758" dirty="0">
                  <a:solidFill>
                    <a:schemeClr val="bg1"/>
                  </a:solidFill>
                </a:rPr>
                <a:t>76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87" name="Прямоугольник 86"/>
            <p:cNvSpPr/>
            <p:nvPr userDrawn="1"/>
          </p:nvSpPr>
          <p:spPr>
            <a:xfrm>
              <a:off x="9249091" y="1022665"/>
              <a:ext cx="377590" cy="436960"/>
            </a:xfrm>
            <a:prstGeom prst="rect">
              <a:avLst/>
            </a:prstGeom>
            <a:solidFill>
              <a:schemeClr val="bg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119</a:t>
              </a:r>
              <a:b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226</a:t>
              </a:r>
              <a:b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88" name="Прямоугольник 87"/>
            <p:cNvSpPr/>
            <p:nvPr userDrawn="1"/>
          </p:nvSpPr>
          <p:spPr>
            <a:xfrm>
              <a:off x="9249091" y="3830257"/>
              <a:ext cx="377590" cy="436960"/>
            </a:xfrm>
            <a:prstGeom prst="rect">
              <a:avLst/>
            </a:prstGeom>
            <a:solidFill>
              <a:srgbClr val="2D3287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45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50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135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89" name="Прямоугольник 88"/>
            <p:cNvSpPr/>
            <p:nvPr userDrawn="1"/>
          </p:nvSpPr>
          <p:spPr>
            <a:xfrm>
              <a:off x="9249091" y="1466152"/>
              <a:ext cx="377590" cy="438150"/>
            </a:xfrm>
            <a:prstGeom prst="rect">
              <a:avLst/>
            </a:prstGeom>
            <a:solidFill>
              <a:schemeClr val="bg1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000000"/>
                  </a:solidFill>
                </a:rPr>
                <a:t>255</a:t>
              </a:r>
              <a:endParaRPr lang="ru-RU" sz="758" dirty="0">
                <a:solidFill>
                  <a:srgbClr val="000000"/>
                </a:solidFill>
              </a:endParaRPr>
            </a:p>
          </p:txBody>
        </p:sp>
        <p:sp>
          <p:nvSpPr>
            <p:cNvPr id="90" name="Прямоугольник 89"/>
            <p:cNvSpPr/>
            <p:nvPr userDrawn="1"/>
          </p:nvSpPr>
          <p:spPr>
            <a:xfrm>
              <a:off x="9249091" y="2519364"/>
              <a:ext cx="377590" cy="436959"/>
            </a:xfrm>
            <a:prstGeom prst="rect">
              <a:avLst/>
            </a:prstGeom>
            <a:solidFill>
              <a:srgbClr val="FABE19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190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25</a:t>
              </a:r>
              <a:endParaRPr lang="ru-RU" sz="758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1" name="Прямоугольник 90"/>
            <p:cNvSpPr/>
            <p:nvPr userDrawn="1"/>
          </p:nvSpPr>
          <p:spPr>
            <a:xfrm>
              <a:off x="9249091" y="2956327"/>
              <a:ext cx="377590" cy="436960"/>
            </a:xfrm>
            <a:prstGeom prst="rect">
              <a:avLst/>
            </a:prstGeom>
            <a:solidFill>
              <a:srgbClr val="008CFA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ru-RU" sz="758" dirty="0">
                  <a:solidFill>
                    <a:schemeClr val="bg1"/>
                  </a:solidFill>
                </a:rPr>
                <a:t>1</a:t>
              </a:r>
              <a:r>
                <a:rPr lang="en-US" sz="758" dirty="0">
                  <a:solidFill>
                    <a:schemeClr val="bg1"/>
                  </a:solidFill>
                </a:rPr>
                <a:t>40</a:t>
              </a:r>
              <a:endParaRPr lang="ru-RU" sz="758" dirty="0">
                <a:solidFill>
                  <a:schemeClr val="bg1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chemeClr val="bg1"/>
                  </a:solidFill>
                </a:rPr>
                <a:t>250</a:t>
              </a:r>
              <a:endParaRPr lang="ru-RU" sz="758" dirty="0">
                <a:solidFill>
                  <a:schemeClr val="bg1"/>
                </a:solidFill>
              </a:endParaRPr>
            </a:p>
          </p:txBody>
        </p:sp>
        <p:sp>
          <p:nvSpPr>
            <p:cNvPr id="92" name="Прямоугольник 91"/>
            <p:cNvSpPr/>
            <p:nvPr userDrawn="1"/>
          </p:nvSpPr>
          <p:spPr>
            <a:xfrm>
              <a:off x="9249091" y="3393282"/>
              <a:ext cx="377590" cy="436959"/>
            </a:xfrm>
            <a:prstGeom prst="rect">
              <a:avLst/>
            </a:prstGeom>
            <a:solidFill>
              <a:srgbClr val="FA786E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250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120</a:t>
              </a:r>
              <a:endParaRPr lang="ru-RU" sz="758" dirty="0">
                <a:solidFill>
                  <a:srgbClr val="FFFFFF"/>
                </a:solidFill>
              </a:endParaRPr>
            </a:p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110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3" name="Прямоугольник 92"/>
            <p:cNvSpPr/>
            <p:nvPr userDrawn="1"/>
          </p:nvSpPr>
          <p:spPr>
            <a:xfrm>
              <a:off x="9249091" y="1916373"/>
              <a:ext cx="377590" cy="438150"/>
            </a:xfrm>
            <a:prstGeom prst="rect">
              <a:avLst/>
            </a:prstGeom>
            <a:solidFill>
              <a:schemeClr val="accent6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77903" tIns="38952" rIns="77903" bIns="38952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758" dirty="0">
                  <a:solidFill>
                    <a:srgbClr val="FFFFFF"/>
                  </a:solidFill>
                </a:rPr>
                <a:t>224</a:t>
              </a:r>
              <a:br>
                <a:rPr lang="en-US" sz="758" dirty="0">
                  <a:solidFill>
                    <a:srgbClr val="FFFFFF"/>
                  </a:solidFill>
                </a:rPr>
              </a:br>
              <a:r>
                <a:rPr lang="en-US" sz="758" dirty="0">
                  <a:solidFill>
                    <a:srgbClr val="FFFFFF"/>
                  </a:solidFill>
                </a:rPr>
                <a:t>78</a:t>
              </a:r>
              <a:br>
                <a:rPr lang="en-US" sz="758" dirty="0">
                  <a:solidFill>
                    <a:srgbClr val="FFFFFF"/>
                  </a:solidFill>
                </a:rPr>
              </a:br>
              <a:r>
                <a:rPr lang="en-US" sz="758" dirty="0">
                  <a:solidFill>
                    <a:srgbClr val="FFFFFF"/>
                  </a:solidFill>
                </a:rPr>
                <a:t>57</a:t>
              </a:r>
              <a:endParaRPr lang="ru-RU" sz="758" dirty="0">
                <a:solidFill>
                  <a:srgbClr val="FFFFFF"/>
                </a:solidFill>
              </a:endParaRPr>
            </a:p>
          </p:txBody>
        </p:sp>
        <p:sp>
          <p:nvSpPr>
            <p:cNvPr id="94" name="TextBox 93"/>
            <p:cNvSpPr txBox="1"/>
            <p:nvPr userDrawn="1"/>
          </p:nvSpPr>
          <p:spPr>
            <a:xfrm>
              <a:off x="9101894" y="-42611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/>
                <a:t>Основные</a:t>
              </a:r>
            </a:p>
          </p:txBody>
        </p:sp>
        <p:sp>
          <p:nvSpPr>
            <p:cNvPr id="95" name="TextBox 94"/>
            <p:cNvSpPr txBox="1"/>
            <p:nvPr userDrawn="1"/>
          </p:nvSpPr>
          <p:spPr>
            <a:xfrm>
              <a:off x="9101894" y="2320575"/>
              <a:ext cx="658761" cy="169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67" dirty="0" err="1"/>
                <a:t>Доп.цвета</a:t>
              </a:r>
              <a:endParaRPr lang="ru-RU" sz="867" dirty="0"/>
            </a:p>
          </p:txBody>
        </p:sp>
        <p:sp>
          <p:nvSpPr>
            <p:cNvPr id="96" name="Прямоугольник 95"/>
            <p:cNvSpPr/>
            <p:nvPr userDrawn="1"/>
          </p:nvSpPr>
          <p:spPr>
            <a:xfrm>
              <a:off x="9249088" y="4436414"/>
              <a:ext cx="377591" cy="169200"/>
            </a:xfrm>
            <a:prstGeom prst="rect">
              <a:avLst/>
            </a:prstGeom>
            <a:solidFill>
              <a:srgbClr val="4D4D4D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>
                  <a:solidFill>
                    <a:srgbClr val="FFFFFF"/>
                  </a:solidFill>
                </a:rPr>
                <a:t>70%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7" name="Прямоугольник 96"/>
            <p:cNvSpPr/>
            <p:nvPr userDrawn="1"/>
          </p:nvSpPr>
          <p:spPr>
            <a:xfrm>
              <a:off x="9249087" y="4605611"/>
              <a:ext cx="377593" cy="169200"/>
            </a:xfrm>
            <a:prstGeom prst="rect">
              <a:avLst/>
            </a:prstGeom>
            <a:solidFill>
              <a:srgbClr val="7F7F7F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>
                  <a:solidFill>
                    <a:srgbClr val="FFFFFF"/>
                  </a:solidFill>
                </a:rPr>
                <a:t>50%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8" name="Прямоугольник 97"/>
            <p:cNvSpPr/>
            <p:nvPr userDrawn="1"/>
          </p:nvSpPr>
          <p:spPr>
            <a:xfrm>
              <a:off x="9249088" y="4774808"/>
              <a:ext cx="377591" cy="169200"/>
            </a:xfrm>
            <a:prstGeom prst="rect">
              <a:avLst/>
            </a:prstGeom>
            <a:solidFill>
              <a:srgbClr val="B2B2B2"/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>
                  <a:solidFill>
                    <a:srgbClr val="FFFFFF"/>
                  </a:solidFill>
                </a:rPr>
                <a:t>30%</a:t>
              </a:r>
              <a:endParaRPr lang="ru-RU" sz="650" dirty="0">
                <a:solidFill>
                  <a:srgbClr val="FFFFFF"/>
                </a:solidFill>
              </a:endParaRPr>
            </a:p>
          </p:txBody>
        </p:sp>
        <p:sp>
          <p:nvSpPr>
            <p:cNvPr id="99" name="Прямоугольник 98"/>
            <p:cNvSpPr/>
            <p:nvPr userDrawn="1"/>
          </p:nvSpPr>
          <p:spPr>
            <a:xfrm>
              <a:off x="9249087" y="4944005"/>
              <a:ext cx="377593" cy="169200"/>
            </a:xfrm>
            <a:prstGeom prst="rect">
              <a:avLst/>
            </a:prstGeom>
            <a:solidFill>
              <a:srgbClr val="E5E5E5"/>
            </a:solidFill>
            <a:ln w="3175">
              <a:solidFill>
                <a:srgbClr val="B2B2B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>
              <a:defPPr>
                <a:defRPr lang="ru-RU"/>
              </a:defPPr>
              <a:lvl1pPr marL="0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38958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779163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168745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558326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1947908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337489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2727071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116652" algn="l" defTabSz="779163" rtl="0" eaLnBrk="1" latinLnBrk="0" hangingPunct="1">
                <a:defRPr sz="15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650" dirty="0">
                  <a:solidFill>
                    <a:schemeClr val="tx1"/>
                  </a:solidFill>
                </a:rPr>
                <a:t>10%</a:t>
              </a:r>
              <a:endParaRPr lang="ru-RU" sz="65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139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  <p:sldLayoutId id="2147484214" r:id="rId12"/>
    <p:sldLayoutId id="2147484215" r:id="rId13"/>
    <p:sldLayoutId id="2147484216" r:id="rId14"/>
    <p:sldLayoutId id="2147484217" r:id="rId15"/>
    <p:sldLayoutId id="2147484218" r:id="rId16"/>
    <p:sldLayoutId id="2147484219" r:id="rId17"/>
    <p:sldLayoutId id="2147484220" r:id="rId18"/>
    <p:sldLayoutId id="2147484221" r:id="rId19"/>
    <p:sldLayoutId id="2147484222" r:id="rId20"/>
    <p:sldLayoutId id="2147484223" r:id="rId21"/>
    <p:sldLayoutId id="2147484224" r:id="rId22"/>
    <p:sldLayoutId id="2147484225" r:id="rId23"/>
    <p:sldLayoutId id="2147484226" r:id="rId2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ru-RU" sz="2167" b="1" dirty="0">
          <a:solidFill>
            <a:srgbClr val="008C9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21955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843913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265870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68782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ts val="0"/>
        </a:spcBef>
        <a:spcAft>
          <a:spcPts val="650"/>
        </a:spcAft>
        <a:buClr>
          <a:schemeClr val="tx2"/>
        </a:buClr>
        <a:buFont typeface="Arial" panose="020B0604020202020204" pitchFamily="34" charset="0"/>
        <a:buNone/>
        <a:defRPr lang="ru-RU" sz="1517" b="1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300" b="1" dirty="0" smtClean="0">
          <a:solidFill>
            <a:schemeClr val="tx2"/>
          </a:solidFill>
          <a:latin typeface="+mn-lt"/>
        </a:defRPr>
      </a:lvl2pPr>
      <a:lvl3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1083" dirty="0" smtClean="0">
          <a:solidFill>
            <a:schemeClr val="tx2"/>
          </a:solidFill>
          <a:latin typeface="+mn-lt"/>
        </a:defRPr>
      </a:lvl3pPr>
      <a:lvl4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975" dirty="0" smtClean="0">
          <a:solidFill>
            <a:schemeClr val="tx2"/>
          </a:solidFill>
          <a:latin typeface="+mn-lt"/>
        </a:defRPr>
      </a:lvl4pPr>
      <a:lvl5pPr marL="0" indent="0" algn="l" rtl="0" eaLnBrk="1" fontAlgn="base" hangingPunct="1">
        <a:spcBef>
          <a:spcPts val="0"/>
        </a:spcBef>
        <a:spcAft>
          <a:spcPts val="650"/>
        </a:spcAft>
        <a:buClr>
          <a:schemeClr val="accent1"/>
        </a:buClr>
        <a:buFont typeface="Arial" panose="020B0604020202020204" pitchFamily="34" charset="0"/>
        <a:buNone/>
        <a:defRPr lang="ru-RU" sz="867" dirty="0">
          <a:solidFill>
            <a:schemeClr val="tx2"/>
          </a:solidFill>
          <a:latin typeface="+mn-lt"/>
        </a:defRPr>
      </a:lvl5pPr>
      <a:lvl6pPr marL="189734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6pPr>
      <a:lvl7pPr marL="2319298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7pPr>
      <a:lvl8pPr marL="2741254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8pPr>
      <a:lvl9pPr marL="3163210" indent="-29156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083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21955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4391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65870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8782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10978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531743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953697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75654" algn="l" defTabSz="843913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4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2867">
          <p15:clr>
            <a:srgbClr val="F26B43"/>
          </p15:clr>
        </p15:guide>
        <p15:guide id="4" pos="5534">
          <p15:clr>
            <a:srgbClr val="F26B43"/>
          </p15:clr>
        </p15:guide>
        <p15:guide id="5" orient="horz" pos="645">
          <p15:clr>
            <a:srgbClr val="F26B43"/>
          </p15:clr>
        </p15:guide>
        <p15:guide id="6" orient="horz" pos="713">
          <p15:clr>
            <a:srgbClr val="F26B43"/>
          </p15:clr>
        </p15:guide>
        <p15:guide id="7" pos="4800">
          <p15:clr>
            <a:srgbClr val="F26B43"/>
          </p15:clr>
        </p15:guide>
        <p15:guide id="8" orient="horz" pos="1915">
          <p15:clr>
            <a:srgbClr val="F26B43"/>
          </p15:clr>
        </p15:guide>
        <p15:guide id="9" pos="3840">
          <p15:clr>
            <a:srgbClr val="F26B43"/>
          </p15:clr>
        </p15:guide>
        <p15:guide id="10" pos="960">
          <p15:clr>
            <a:srgbClr val="F26B43"/>
          </p15:clr>
        </p15:guide>
        <p15:guide id="11" pos="1920">
          <p15:clr>
            <a:srgbClr val="F26B43"/>
          </p15:clr>
        </p15:guide>
        <p15:guide id="12" pos="2880">
          <p15:clr>
            <a:srgbClr val="F26B43"/>
          </p15:clr>
        </p15:guide>
        <p15:guide id="13" orient="horz" pos="962">
          <p15:clr>
            <a:srgbClr val="F26B43"/>
          </p15:clr>
        </p15:guide>
        <p15:guide id="14" orient="horz" pos="162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18"/>
            </p:custDataLst>
          </p:nvPr>
        </p:nvGraphicFramePr>
        <p:xfrm>
          <a:off x="1594" y="160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4" y="160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84672" y="205467"/>
            <a:ext cx="935103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5749" y="923026"/>
            <a:ext cx="9341329" cy="533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9142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dirty="0"/>
              <a:t>Образец текста</a:t>
            </a:r>
          </a:p>
          <a:p>
            <a:pPr lvl="1"/>
            <a:r>
              <a:rPr lang="ru-RU" altLang="en-US" dirty="0"/>
              <a:t>Второй уровень</a:t>
            </a:r>
          </a:p>
          <a:p>
            <a:pPr lvl="2"/>
            <a:r>
              <a:rPr lang="ru-RU" altLang="en-US" dirty="0"/>
              <a:t>Третий уровень</a:t>
            </a:r>
          </a:p>
          <a:p>
            <a:pPr lvl="3"/>
            <a:r>
              <a:rPr lang="ru-RU" altLang="en-US" dirty="0"/>
              <a:t>Четвертый уровень</a:t>
            </a:r>
          </a:p>
          <a:p>
            <a:pPr lvl="4"/>
            <a:r>
              <a:rPr lang="ru-RU" altLang="en-US" dirty="0"/>
              <a:t>Пятый уровень</a:t>
            </a:r>
          </a:p>
        </p:txBody>
      </p:sp>
      <p:sp>
        <p:nvSpPr>
          <p:cNvPr id="12701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79045" y="6392551"/>
            <a:ext cx="471821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800" b="0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DBD563E-B0D3-447F-AFD2-910202E21AB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077457" y="109538"/>
            <a:ext cx="663575" cy="582612"/>
          </a:xfrm>
          <a:prstGeom prst="rect">
            <a:avLst/>
          </a:prstGeom>
          <a:solidFill>
            <a:srgbClr val="008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en-US" sz="1100" dirty="0">
                <a:solidFill>
                  <a:srgbClr val="FFFFFF"/>
                </a:solidFill>
              </a:rPr>
              <a:t>140</a:t>
            </a:r>
            <a:endParaRPr lang="ru-RU" sz="1100" dirty="0">
              <a:solidFill>
                <a:srgbClr val="FFFFFF"/>
              </a:solidFill>
            </a:endParaRP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</a:t>
            </a:r>
            <a:r>
              <a:rPr lang="en-US" sz="1100" dirty="0">
                <a:solidFill>
                  <a:srgbClr val="FFFFFF"/>
                </a:solidFill>
              </a:rPr>
              <a:t>49</a:t>
            </a:r>
            <a:endParaRPr lang="ru-RU" sz="1100" dirty="0">
              <a:solidFill>
                <a:srgbClr val="FFFFFF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077457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077457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077457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0077457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077457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077457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0077457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77457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graphicFrame>
        <p:nvGraphicFramePr>
          <p:cNvPr id="17" name="Объект 16" hidden="1"/>
          <p:cNvGraphicFramePr>
            <a:graphicFrameLocks noChangeAspect="1"/>
          </p:cNvGraphicFramePr>
          <p:nvPr>
            <p:custDataLst>
              <p:tags r:id="rId19"/>
            </p:custDataLst>
          </p:nvPr>
        </p:nvGraphicFramePr>
        <p:xfrm>
          <a:off x="1596" y="160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2" imgW="270" imgH="270" progId="TCLayout.ActiveDocument.1">
                  <p:embed/>
                </p:oleObj>
              </mc:Choice>
              <mc:Fallback>
                <p:oleObj name="think-cell Slide" r:id="rId22" imgW="270" imgH="270" progId="TCLayout.ActiveDocument.1">
                  <p:embed/>
                  <p:pic>
                    <p:nvPicPr>
                      <p:cNvPr id="17" name="Объект 16" hidden="1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96" y="160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0077459" y="1274763"/>
            <a:ext cx="663575" cy="584200"/>
          </a:xfrm>
          <a:prstGeom prst="rect">
            <a:avLst/>
          </a:prstGeom>
          <a:solidFill>
            <a:srgbClr val="D0D0D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077459" y="692152"/>
            <a:ext cx="663575" cy="582613"/>
          </a:xfrm>
          <a:prstGeom prst="rect">
            <a:avLst/>
          </a:prstGeom>
          <a:solidFill>
            <a:srgbClr val="99C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153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204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0077459" y="2182813"/>
            <a:ext cx="663575" cy="584200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242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0077459" y="2760663"/>
            <a:ext cx="663575" cy="582612"/>
          </a:xfrm>
          <a:prstGeom prst="rect">
            <a:avLst/>
          </a:prstGeom>
          <a:solidFill>
            <a:srgbClr val="B2D2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178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216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077459" y="3343281"/>
            <a:ext cx="663575" cy="5826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255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0077459" y="3925888"/>
            <a:ext cx="663575" cy="582612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192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10077459" y="5091113"/>
            <a:ext cx="663575" cy="58420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128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0077459" y="5675313"/>
            <a:ext cx="663575" cy="584200"/>
          </a:xfrm>
          <a:prstGeom prst="rect">
            <a:avLst/>
          </a:prstGeom>
          <a:solidFill>
            <a:srgbClr val="F58A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anchor="ctr"/>
          <a:lstStyle/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245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138</a:t>
            </a:r>
          </a:p>
          <a:p>
            <a:pPr algn="ctr" eaLnBrk="1" hangingPunct="1">
              <a:defRPr/>
            </a:pPr>
            <a:r>
              <a:rPr lang="ru-RU" sz="1100" dirty="0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2" name="Дата 1"/>
          <p:cNvSpPr>
            <a:spLocks noGrp="1"/>
          </p:cNvSpPr>
          <p:nvPr>
            <p:ph type="dt" sz="half" idx="2"/>
          </p:nvPr>
        </p:nvSpPr>
        <p:spPr>
          <a:xfrm>
            <a:off x="6872038" y="6469470"/>
            <a:ext cx="813998" cy="2342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lang="ru-RU" sz="800" i="0" kern="120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B4F87F4-8537-4974-8D36-4BB680327BA1}" type="datetime1">
              <a:rPr lang="ru-RU" smtClean="0">
                <a:solidFill>
                  <a:srgbClr val="008C95"/>
                </a:solidFill>
              </a:rPr>
              <a:t>14.10.2022</a:t>
            </a:fld>
            <a:endParaRPr lang="ru-RU" dirty="0">
              <a:solidFill>
                <a:srgbClr val="008C9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287666" y="6248070"/>
            <a:ext cx="6417933" cy="45563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ru-RU" sz="800" i="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Название презентации. Мероприятие</a:t>
            </a:r>
          </a:p>
        </p:txBody>
      </p:sp>
      <p:pic>
        <p:nvPicPr>
          <p:cNvPr id="35" name="Изображение 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062" y="6495572"/>
            <a:ext cx="966788" cy="182703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 bwMode="auto">
          <a:xfrm>
            <a:off x="6711351" y="6326846"/>
            <a:ext cx="3194649" cy="0"/>
          </a:xfrm>
          <a:prstGeom prst="line">
            <a:avLst/>
          </a:prstGeom>
          <a:solidFill>
            <a:schemeClr val="accent1"/>
          </a:solidFill>
          <a:ln w="47625" cap="flat" cmpd="sng" algn="ctr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68000">
                  <a:schemeClr val="accent1">
                    <a:tint val="44500"/>
                    <a:satMod val="1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625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8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237" r:id="rId10"/>
    <p:sldLayoutId id="2147484238" r:id="rId11"/>
    <p:sldLayoutId id="2147484239" r:id="rId12"/>
    <p:sldLayoutId id="2147484240" r:id="rId13"/>
    <p:sldLayoutId id="2147484241" r:id="rId14"/>
    <p:sldLayoutId id="2147484242" r:id="rId15"/>
    <p:sldLayoutId id="2147484243" r:id="rId16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chemeClr val="accent1"/>
          </a:solidFill>
          <a:latin typeface="Arial" charset="0"/>
        </a:defRPr>
      </a:lvl5pPr>
      <a:lvl6pPr marL="45711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6pPr>
      <a:lvl7pPr marL="914239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7pPr>
      <a:lvl8pPr marL="1371358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8pPr>
      <a:lvl9pPr marL="1828477" algn="l" rtl="0" eaLnBrk="1" fontAlgn="base" hangingPunct="1">
        <a:spcBef>
          <a:spcPct val="0"/>
        </a:spcBef>
        <a:spcAft>
          <a:spcPct val="0"/>
        </a:spcAft>
        <a:defRPr>
          <a:solidFill>
            <a:schemeClr val="tx1"/>
          </a:solidFill>
          <a:latin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charset="2"/>
        <a:buNone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534988" indent="-1905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>
          <a:solidFill>
            <a:schemeClr val="tx1"/>
          </a:solidFill>
          <a:latin typeface="+mn-lt"/>
        </a:defRPr>
      </a:lvl2pPr>
      <a:lvl3pPr marL="801688" indent="-1079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</a:defRPr>
      </a:lvl3pPr>
      <a:lvl4pPr marL="1165225" indent="-176213" algn="l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1431925" indent="-149225" algn="l" rtl="0" eaLnBrk="1" fontAlgn="base" hangingPunct="1">
        <a:spcBef>
          <a:spcPct val="20000"/>
        </a:spcBef>
        <a:spcAft>
          <a:spcPct val="0"/>
        </a:spcAft>
        <a:buClr>
          <a:schemeClr val="accent4"/>
        </a:buClr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</a:defRPr>
      </a:lvl5pPr>
      <a:lvl6pPr marL="205545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6pPr>
      <a:lvl7pPr marL="2512570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7pPr>
      <a:lvl8pPr marL="2969689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8pPr>
      <a:lvl9pPr marL="3426808" indent="-315857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9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8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7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6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5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4" algn="l" defTabSz="9142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5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0.x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3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80824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ru-RU" sz="32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935224" y="1744901"/>
            <a:ext cx="7132320" cy="1208612"/>
          </a:xfrm>
        </p:spPr>
        <p:txBody>
          <a:bodyPr/>
          <a:lstStyle/>
          <a:p>
            <a:r>
              <a:rPr lang="ru-RU" sz="2600" dirty="0"/>
              <a:t>Принципы </a:t>
            </a:r>
            <a:r>
              <a:rPr lang="en-US" sz="2600" dirty="0"/>
              <a:t>IP</a:t>
            </a:r>
            <a:r>
              <a:rPr lang="ru-RU" sz="2600" dirty="0"/>
              <a:t>-менеджмента проектов </a:t>
            </a:r>
            <a:r>
              <a:rPr lang="en-US" sz="2600" dirty="0"/>
              <a:t>R</a:t>
            </a:r>
            <a:r>
              <a:rPr lang="ru-RU" sz="2600" dirty="0"/>
              <a:t>&amp;</a:t>
            </a:r>
            <a:r>
              <a:rPr lang="en-US" sz="2600" dirty="0"/>
              <a:t>D</a:t>
            </a:r>
            <a:r>
              <a:rPr lang="ru-RU" sz="2600" dirty="0"/>
              <a:t> </a:t>
            </a:r>
            <a:br>
              <a:rPr lang="ru-RU" sz="2600" dirty="0"/>
            </a:br>
            <a:r>
              <a:rPr lang="ru-RU" sz="2600" dirty="0"/>
              <a:t>Предварительная оценка патентных рисков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0839" y="3434271"/>
            <a:ext cx="5582523" cy="1180061"/>
          </a:xfrm>
        </p:spPr>
        <p:txBody>
          <a:bodyPr/>
          <a:lstStyle/>
          <a:p>
            <a:r>
              <a:rPr lang="ru-RU" dirty="0"/>
              <a:t>Мария</a:t>
            </a:r>
            <a:r>
              <a:rPr lang="en-US" dirty="0"/>
              <a:t> </a:t>
            </a:r>
            <a:r>
              <a:rPr lang="ru-RU" dirty="0"/>
              <a:t>Богомолова</a:t>
            </a:r>
            <a:endParaRPr lang="en-US" dirty="0"/>
          </a:p>
          <a:p>
            <a:r>
              <a:rPr lang="ru-RU" dirty="0"/>
              <a:t>Руководитель практики </a:t>
            </a:r>
            <a:endParaRPr lang="en-US" dirty="0"/>
          </a:p>
          <a:p>
            <a:r>
              <a:rPr lang="ru-RU" dirty="0"/>
              <a:t>Интеллектуальная собственность ООО «СИБУР»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037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Группа 63"/>
          <p:cNvGrpSpPr/>
          <p:nvPr/>
        </p:nvGrpSpPr>
        <p:grpSpPr>
          <a:xfrm>
            <a:off x="473194" y="1447800"/>
            <a:ext cx="8927188" cy="4570834"/>
            <a:chOff x="0" y="629650"/>
            <a:chExt cx="9628526" cy="5580967"/>
          </a:xfrm>
        </p:grpSpPr>
        <p:grpSp>
          <p:nvGrpSpPr>
            <p:cNvPr id="65" name="Группа 64"/>
            <p:cNvGrpSpPr/>
            <p:nvPr/>
          </p:nvGrpSpPr>
          <p:grpSpPr>
            <a:xfrm>
              <a:off x="0" y="629650"/>
              <a:ext cx="9628526" cy="5580967"/>
              <a:chOff x="217027" y="807226"/>
              <a:chExt cx="9628526" cy="5580967"/>
            </a:xfrm>
          </p:grpSpPr>
          <p:sp>
            <p:nvSpPr>
              <p:cNvPr id="71" name="Скругленный прямоугольник 70"/>
              <p:cNvSpPr/>
              <p:nvPr/>
            </p:nvSpPr>
            <p:spPr bwMode="auto">
              <a:xfrm>
                <a:off x="6427434" y="1892057"/>
                <a:ext cx="1500996" cy="753828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ЕР2928778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Выдан 17.10.2018</a:t>
                </a:r>
              </a:p>
            </p:txBody>
          </p:sp>
          <p:sp>
            <p:nvSpPr>
              <p:cNvPr id="72" name="Скругленный прямоугольник 71"/>
              <p:cNvSpPr/>
              <p:nvPr/>
            </p:nvSpPr>
            <p:spPr bwMode="auto">
              <a:xfrm>
                <a:off x="8149989" y="1892051"/>
                <a:ext cx="1500996" cy="753828"/>
              </a:xfrm>
              <a:prstGeom prst="roundRect">
                <a:avLst/>
              </a:prstGeom>
              <a:solidFill>
                <a:sysClr val="window" lastClr="FFFFFF">
                  <a:lumMod val="6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E</a:t>
                </a: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Р2714398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Выдан 20.11.2019</a:t>
                </a:r>
              </a:p>
            </p:txBody>
          </p:sp>
          <p:sp>
            <p:nvSpPr>
              <p:cNvPr id="73" name="Скругленный прямоугольник 72"/>
              <p:cNvSpPr/>
              <p:nvPr/>
            </p:nvSpPr>
            <p:spPr bwMode="auto">
              <a:xfrm>
                <a:off x="728452" y="1892051"/>
                <a:ext cx="1500996" cy="753828"/>
              </a:xfrm>
              <a:prstGeom prst="roundRect">
                <a:avLst/>
              </a:prstGeom>
              <a:solidFill>
                <a:srgbClr val="B2D2D8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E</a:t>
                </a: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Р2139678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Выдан 23.02.2012</a:t>
                </a:r>
              </a:p>
            </p:txBody>
          </p:sp>
          <p:sp>
            <p:nvSpPr>
              <p:cNvPr id="74" name="Скругленный прямоугольник 73"/>
              <p:cNvSpPr/>
              <p:nvPr/>
            </p:nvSpPr>
            <p:spPr bwMode="auto">
              <a:xfrm>
                <a:off x="3497400" y="807226"/>
                <a:ext cx="2941607" cy="420540"/>
              </a:xfrm>
              <a:prstGeom prst="roundRect">
                <a:avLst/>
              </a:prstGeom>
              <a:solidFill>
                <a:srgbClr val="518F9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300" b="1" kern="0" dirty="0">
                    <a:solidFill>
                      <a:prstClr val="white"/>
                    </a:solidFill>
                    <a:latin typeface="Arial" charset="0"/>
                  </a:rPr>
                  <a:t>INNOVIA FILMS</a:t>
                </a:r>
                <a:endParaRPr lang="ru-RU" sz="1300" b="1" kern="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cxnSp>
            <p:nvCxnSpPr>
              <p:cNvPr id="75" name="Соединительная линия уступом 74"/>
              <p:cNvCxnSpPr>
                <a:endCxn id="72" idx="0"/>
              </p:cNvCxnSpPr>
              <p:nvPr/>
            </p:nvCxnSpPr>
            <p:spPr bwMode="auto">
              <a:xfrm>
                <a:off x="5069137" y="1626790"/>
                <a:ext cx="3831350" cy="265261"/>
              </a:xfrm>
              <a:prstGeom prst="bentConnector2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6" name="Прямая со стрелкой 75"/>
              <p:cNvCxnSpPr>
                <a:endCxn id="71" idx="0"/>
              </p:cNvCxnSpPr>
              <p:nvPr/>
            </p:nvCxnSpPr>
            <p:spPr bwMode="auto">
              <a:xfrm>
                <a:off x="7177932" y="1647648"/>
                <a:ext cx="0" cy="244408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7" name="Скругленный прямоугольник 9">
                <a:extLst>
                  <a:ext uri="{FF2B5EF4-FFF2-40B4-BE49-F238E27FC236}">
                    <a16:creationId xmlns:a16="http://schemas.microsoft.com/office/drawing/2014/main" id="{5124EB93-474A-44F3-ADCF-9C046E6D19D2}"/>
                  </a:ext>
                </a:extLst>
              </p:cNvPr>
              <p:cNvSpPr/>
              <p:nvPr/>
            </p:nvSpPr>
            <p:spPr bwMode="auto">
              <a:xfrm>
                <a:off x="2647937" y="1890615"/>
                <a:ext cx="1500996" cy="753828"/>
              </a:xfrm>
              <a:prstGeom prst="roundRect">
                <a:avLst/>
              </a:prstGeom>
              <a:solidFill>
                <a:srgbClr val="B2D2D8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ЕР2447057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Выдан 20.02.2014</a:t>
                </a:r>
              </a:p>
            </p:txBody>
          </p:sp>
          <p:sp>
            <p:nvSpPr>
              <p:cNvPr id="78" name="Скругленный прямоугольник 9">
                <a:extLst>
                  <a:ext uri="{FF2B5EF4-FFF2-40B4-BE49-F238E27FC236}">
                    <a16:creationId xmlns:a16="http://schemas.microsoft.com/office/drawing/2014/main" id="{B087328A-95DA-4F52-AF4A-67BF6944A8A0}"/>
                  </a:ext>
                </a:extLst>
              </p:cNvPr>
              <p:cNvSpPr/>
              <p:nvPr/>
            </p:nvSpPr>
            <p:spPr bwMode="auto">
              <a:xfrm>
                <a:off x="4567423" y="1891404"/>
                <a:ext cx="1500996" cy="753828"/>
              </a:xfrm>
              <a:prstGeom prst="roundRect">
                <a:avLst/>
              </a:prstGeom>
              <a:solidFill>
                <a:srgbClr val="B2D2D8">
                  <a:lumMod val="7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E</a:t>
                </a: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Р2447058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Выдан 20.02.2014</a:t>
                </a:r>
              </a:p>
            </p:txBody>
          </p:sp>
          <p:sp>
            <p:nvSpPr>
              <p:cNvPr id="79" name="Прямоугольник: скругленные углы 72">
                <a:extLst>
                  <a:ext uri="{FF2B5EF4-FFF2-40B4-BE49-F238E27FC236}">
                    <a16:creationId xmlns:a16="http://schemas.microsoft.com/office/drawing/2014/main" id="{3B2E0E5A-7766-4690-8299-99727F5DAF38}"/>
                  </a:ext>
                </a:extLst>
              </p:cNvPr>
              <p:cNvSpPr/>
              <p:nvPr/>
            </p:nvSpPr>
            <p:spPr bwMode="auto">
              <a:xfrm>
                <a:off x="2647937" y="2907458"/>
                <a:ext cx="1500996" cy="555973"/>
              </a:xfrm>
              <a:prstGeom prst="roundRect">
                <a:avLst/>
              </a:prstGeom>
              <a:solidFill>
                <a:srgbClr val="B2D2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Возражение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19.12.2014</a:t>
                </a:r>
              </a:p>
            </p:txBody>
          </p:sp>
          <p:sp>
            <p:nvSpPr>
              <p:cNvPr id="80" name="Прямоугольник: скругленные углы 73">
                <a:extLst>
                  <a:ext uri="{FF2B5EF4-FFF2-40B4-BE49-F238E27FC236}">
                    <a16:creationId xmlns:a16="http://schemas.microsoft.com/office/drawing/2014/main" id="{E80A9B5D-2607-47A6-938E-462195FB9DAC}"/>
                  </a:ext>
                </a:extLst>
              </p:cNvPr>
              <p:cNvSpPr/>
              <p:nvPr/>
            </p:nvSpPr>
            <p:spPr bwMode="auto">
              <a:xfrm>
                <a:off x="728452" y="3784153"/>
                <a:ext cx="1500996" cy="555973"/>
              </a:xfrm>
              <a:prstGeom prst="roundRect">
                <a:avLst/>
              </a:prstGeom>
              <a:solidFill>
                <a:srgbClr val="B2D2D8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Аннулирование 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29.10.2014</a:t>
                </a:r>
              </a:p>
            </p:txBody>
          </p:sp>
          <p:sp>
            <p:nvSpPr>
              <p:cNvPr id="81" name="Прямоугольник: скругленные углы 75">
                <a:extLst>
                  <a:ext uri="{FF2B5EF4-FFF2-40B4-BE49-F238E27FC236}">
                    <a16:creationId xmlns:a16="http://schemas.microsoft.com/office/drawing/2014/main" id="{B368FC19-6268-40F0-8DDE-70BE34D41B09}"/>
                  </a:ext>
                </a:extLst>
              </p:cNvPr>
              <p:cNvSpPr/>
              <p:nvPr/>
            </p:nvSpPr>
            <p:spPr bwMode="auto">
              <a:xfrm>
                <a:off x="728452" y="4655109"/>
                <a:ext cx="1500996" cy="555973"/>
              </a:xfrm>
              <a:prstGeom prst="roundRect">
                <a:avLst/>
              </a:prstGeom>
              <a:solidFill>
                <a:srgbClr val="B2D2D8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Апелляция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18.12.2014</a:t>
                </a:r>
              </a:p>
            </p:txBody>
          </p:sp>
          <p:sp>
            <p:nvSpPr>
              <p:cNvPr id="82" name="Прямоугольник: скругленные углы 76">
                <a:extLst>
                  <a:ext uri="{FF2B5EF4-FFF2-40B4-BE49-F238E27FC236}">
                    <a16:creationId xmlns:a16="http://schemas.microsoft.com/office/drawing/2014/main" id="{AF700156-4D13-4929-ACDB-5471E9C58C5C}"/>
                  </a:ext>
                </a:extLst>
              </p:cNvPr>
              <p:cNvSpPr/>
              <p:nvPr/>
            </p:nvSpPr>
            <p:spPr bwMode="auto">
              <a:xfrm>
                <a:off x="2597649" y="3774111"/>
                <a:ext cx="1500995" cy="566015"/>
              </a:xfrm>
              <a:prstGeom prst="roundRect">
                <a:avLst/>
              </a:prstGeom>
              <a:solidFill>
                <a:srgbClr val="B2D2D8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Аннулирование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19.05.2016</a:t>
                </a:r>
              </a:p>
            </p:txBody>
          </p:sp>
          <p:sp>
            <p:nvSpPr>
              <p:cNvPr id="83" name="Прямоугольник: скругленные углы 78">
                <a:extLst>
                  <a:ext uri="{FF2B5EF4-FFF2-40B4-BE49-F238E27FC236}">
                    <a16:creationId xmlns:a16="http://schemas.microsoft.com/office/drawing/2014/main" id="{E593CA3A-63CC-454F-A2B1-825EE035DC28}"/>
                  </a:ext>
                </a:extLst>
              </p:cNvPr>
              <p:cNvSpPr/>
              <p:nvPr/>
            </p:nvSpPr>
            <p:spPr bwMode="auto">
              <a:xfrm>
                <a:off x="4567423" y="3776751"/>
                <a:ext cx="1431157" cy="566029"/>
              </a:xfrm>
              <a:prstGeom prst="roundRect">
                <a:avLst/>
              </a:prstGeom>
              <a:solidFill>
                <a:srgbClr val="B2D2D8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Аннулирование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19.05.2016</a:t>
                </a:r>
              </a:p>
            </p:txBody>
          </p:sp>
          <p:sp>
            <p:nvSpPr>
              <p:cNvPr id="84" name="Прямоугольник: скругленные углы 82">
                <a:extLst>
                  <a:ext uri="{FF2B5EF4-FFF2-40B4-BE49-F238E27FC236}">
                    <a16:creationId xmlns:a16="http://schemas.microsoft.com/office/drawing/2014/main" id="{EC8E77D7-4CFE-48CC-B6B0-A4C1D7653DAB}"/>
                  </a:ext>
                </a:extLst>
              </p:cNvPr>
              <p:cNvSpPr/>
              <p:nvPr/>
            </p:nvSpPr>
            <p:spPr bwMode="auto">
              <a:xfrm>
                <a:off x="6466446" y="2921540"/>
                <a:ext cx="1422240" cy="576331"/>
              </a:xfrm>
              <a:prstGeom prst="round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Возражение </a:t>
                </a: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16.07.2019</a:t>
                </a: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5" name="Прямоугольник: скругленные углы 84">
                <a:extLst>
                  <a:ext uri="{FF2B5EF4-FFF2-40B4-BE49-F238E27FC236}">
                    <a16:creationId xmlns:a16="http://schemas.microsoft.com/office/drawing/2014/main" id="{C6DA3497-CA12-4801-9DA3-0975837C1BA1}"/>
                  </a:ext>
                </a:extLst>
              </p:cNvPr>
              <p:cNvSpPr/>
              <p:nvPr/>
            </p:nvSpPr>
            <p:spPr bwMode="auto">
              <a:xfrm>
                <a:off x="4567423" y="2909173"/>
                <a:ext cx="1431157" cy="555973"/>
              </a:xfrm>
              <a:prstGeom prst="roundRect">
                <a:avLst/>
              </a:prstGeom>
              <a:solidFill>
                <a:srgbClr val="B2D2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Возражение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18.12.2014</a:t>
                </a:r>
              </a:p>
            </p:txBody>
          </p:sp>
          <p:sp>
            <p:nvSpPr>
              <p:cNvPr id="86" name="Прямоугольник: скругленные углы 88">
                <a:extLst>
                  <a:ext uri="{FF2B5EF4-FFF2-40B4-BE49-F238E27FC236}">
                    <a16:creationId xmlns:a16="http://schemas.microsoft.com/office/drawing/2014/main" id="{FC262575-FFD2-4DA4-AC44-A30D4F022083}"/>
                  </a:ext>
                </a:extLst>
              </p:cNvPr>
              <p:cNvSpPr/>
              <p:nvPr/>
            </p:nvSpPr>
            <p:spPr bwMode="auto">
              <a:xfrm>
                <a:off x="4567423" y="4644332"/>
                <a:ext cx="1500995" cy="555973"/>
              </a:xfrm>
              <a:prstGeom prst="roundRect">
                <a:avLst/>
              </a:prstGeom>
              <a:solidFill>
                <a:srgbClr val="B2D2D8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Апелляция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18.07.2016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Прямоугольник: скругленные углы 89">
                <a:extLst>
                  <a:ext uri="{FF2B5EF4-FFF2-40B4-BE49-F238E27FC236}">
                    <a16:creationId xmlns:a16="http://schemas.microsoft.com/office/drawing/2014/main" id="{320703C5-50DB-4976-BC1F-A08103BEBC9E}"/>
                  </a:ext>
                </a:extLst>
              </p:cNvPr>
              <p:cNvSpPr/>
              <p:nvPr/>
            </p:nvSpPr>
            <p:spPr bwMode="auto">
              <a:xfrm>
                <a:off x="2597649" y="4640764"/>
                <a:ext cx="1500995" cy="555973"/>
              </a:xfrm>
              <a:prstGeom prst="roundRect">
                <a:avLst/>
              </a:prstGeom>
              <a:solidFill>
                <a:srgbClr val="B2D2D8">
                  <a:lumMod val="20000"/>
                  <a:lumOff val="80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Апелляция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19.07.2016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Прямоугольник: скругленные углы 90">
                <a:extLst>
                  <a:ext uri="{FF2B5EF4-FFF2-40B4-BE49-F238E27FC236}">
                    <a16:creationId xmlns:a16="http://schemas.microsoft.com/office/drawing/2014/main" id="{F7081472-60B0-4C8B-831A-011422367B09}"/>
                  </a:ext>
                </a:extLst>
              </p:cNvPr>
              <p:cNvSpPr/>
              <p:nvPr/>
            </p:nvSpPr>
            <p:spPr bwMode="auto">
              <a:xfrm>
                <a:off x="728451" y="2913197"/>
                <a:ext cx="1500996" cy="555973"/>
              </a:xfrm>
              <a:prstGeom prst="roundRect">
                <a:avLst/>
              </a:prstGeom>
              <a:solidFill>
                <a:srgbClr val="B2D2D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Возражение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23.02.2012</a:t>
                </a:r>
              </a:p>
            </p:txBody>
          </p:sp>
          <p:sp>
            <p:nvSpPr>
              <p:cNvPr id="89" name="Прямоугольник: скругленные углы 92">
                <a:extLst>
                  <a:ext uri="{FF2B5EF4-FFF2-40B4-BE49-F238E27FC236}">
                    <a16:creationId xmlns:a16="http://schemas.microsoft.com/office/drawing/2014/main" id="{967358A8-34B3-4F7A-A46C-872F016D23C4}"/>
                  </a:ext>
                </a:extLst>
              </p:cNvPr>
              <p:cNvSpPr/>
              <p:nvPr/>
            </p:nvSpPr>
            <p:spPr bwMode="auto">
              <a:xfrm>
                <a:off x="728452" y="5526064"/>
                <a:ext cx="1500996" cy="555973"/>
              </a:xfrm>
              <a:prstGeom prst="roundRect">
                <a:avLst/>
              </a:prstGeom>
              <a:solidFill>
                <a:srgbClr val="B2E38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Аннулирование 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23.07.2019</a:t>
                </a:r>
                <a:endParaRPr lang="ru-RU" sz="1056" b="1" kern="0" dirty="0">
                  <a:solidFill>
                    <a:srgbClr val="C00000">
                      <a:lumMod val="75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90" name="Прямоугольник: скругленные углы 94">
                <a:extLst>
                  <a:ext uri="{FF2B5EF4-FFF2-40B4-BE49-F238E27FC236}">
                    <a16:creationId xmlns:a16="http://schemas.microsoft.com/office/drawing/2014/main" id="{A0763377-0A7F-49A3-A70E-0C7A92F61ABF}"/>
                  </a:ext>
                </a:extLst>
              </p:cNvPr>
              <p:cNvSpPr/>
              <p:nvPr/>
            </p:nvSpPr>
            <p:spPr bwMode="auto">
              <a:xfrm>
                <a:off x="2597649" y="5507417"/>
                <a:ext cx="1500996" cy="555973"/>
              </a:xfrm>
              <a:prstGeom prst="roundRect">
                <a:avLst/>
              </a:prstGeom>
              <a:solidFill>
                <a:srgbClr val="B2E38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Аннулирование 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16.01.2020</a:t>
                </a:r>
                <a:endParaRPr lang="ru-RU" sz="1056" b="1" kern="0" dirty="0">
                  <a:solidFill>
                    <a:srgbClr val="C00000">
                      <a:lumMod val="75000"/>
                    </a:srgbClr>
                  </a:solidFill>
                  <a:latin typeface="Arial" charset="0"/>
                </a:endParaRPr>
              </a:p>
            </p:txBody>
          </p:sp>
          <p:sp>
            <p:nvSpPr>
              <p:cNvPr id="91" name="Прямоугольник: скругленные углы 95">
                <a:extLst>
                  <a:ext uri="{FF2B5EF4-FFF2-40B4-BE49-F238E27FC236}">
                    <a16:creationId xmlns:a16="http://schemas.microsoft.com/office/drawing/2014/main" id="{32A39BCC-0218-4716-84C9-6B8B6F9717C9}"/>
                  </a:ext>
                </a:extLst>
              </p:cNvPr>
              <p:cNvSpPr/>
              <p:nvPr/>
            </p:nvSpPr>
            <p:spPr bwMode="auto">
              <a:xfrm>
                <a:off x="4567423" y="5511912"/>
                <a:ext cx="1500996" cy="555973"/>
              </a:xfrm>
              <a:prstGeom prst="roundRect">
                <a:avLst/>
              </a:prstGeom>
              <a:solidFill>
                <a:srgbClr val="B2E38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Аннулирование 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08.01</a:t>
                </a:r>
                <a:r>
                  <a:rPr lang="ru-RU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.</a:t>
                </a:r>
                <a:r>
                  <a:rPr lang="en-US" sz="1056" b="1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2020</a:t>
                </a:r>
                <a:endParaRPr lang="ru-RU" sz="1056" b="1" kern="0" dirty="0">
                  <a:solidFill>
                    <a:srgbClr val="C00000">
                      <a:lumMod val="75000"/>
                    </a:srgbClr>
                  </a:solidFill>
                  <a:latin typeface="Arial" charset="0"/>
                </a:endParaRPr>
              </a:p>
            </p:txBody>
          </p:sp>
          <p:cxnSp>
            <p:nvCxnSpPr>
              <p:cNvPr id="107" name="Соединитель: уступ 62">
                <a:extLst>
                  <a:ext uri="{FF2B5EF4-FFF2-40B4-BE49-F238E27FC236}">
                    <a16:creationId xmlns:a16="http://schemas.microsoft.com/office/drawing/2014/main" id="{9950CAFE-C9F7-4759-88C3-DEBA95056F05}"/>
                  </a:ext>
                </a:extLst>
              </p:cNvPr>
              <p:cNvCxnSpPr>
                <a:endCxn id="73" idx="0"/>
              </p:cNvCxnSpPr>
              <p:nvPr/>
            </p:nvCxnSpPr>
            <p:spPr bwMode="auto">
              <a:xfrm rot="10800000" flipV="1">
                <a:off x="1478950" y="1626789"/>
                <a:ext cx="3617415" cy="265262"/>
              </a:xfrm>
              <a:prstGeom prst="bentConnector2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8" name="Прямая со стрелкой 107">
                <a:extLst>
                  <a:ext uri="{FF2B5EF4-FFF2-40B4-BE49-F238E27FC236}">
                    <a16:creationId xmlns:a16="http://schemas.microsoft.com/office/drawing/2014/main" id="{FCDA422E-FF12-4D1F-B284-584BFE9A7E19}"/>
                  </a:ext>
                </a:extLst>
              </p:cNvPr>
              <p:cNvCxnSpPr>
                <a:endCxn id="77" idx="0"/>
              </p:cNvCxnSpPr>
              <p:nvPr/>
            </p:nvCxnSpPr>
            <p:spPr bwMode="auto">
              <a:xfrm>
                <a:off x="3398435" y="1626790"/>
                <a:ext cx="0" cy="263825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9" name="Прямая со стрелкой 108">
                <a:extLst>
                  <a:ext uri="{FF2B5EF4-FFF2-40B4-BE49-F238E27FC236}">
                    <a16:creationId xmlns:a16="http://schemas.microsoft.com/office/drawing/2014/main" id="{E84BECA6-107A-4AD4-B411-40560D99396E}"/>
                  </a:ext>
                </a:extLst>
              </p:cNvPr>
              <p:cNvCxnSpPr>
                <a:endCxn id="78" idx="0"/>
              </p:cNvCxnSpPr>
              <p:nvPr/>
            </p:nvCxnSpPr>
            <p:spPr bwMode="auto">
              <a:xfrm flipH="1">
                <a:off x="5317921" y="1647648"/>
                <a:ext cx="9998" cy="243756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0" name="Прямоугольник: скругленные углы 118">
                <a:extLst>
                  <a:ext uri="{FF2B5EF4-FFF2-40B4-BE49-F238E27FC236}">
                    <a16:creationId xmlns:a16="http://schemas.microsoft.com/office/drawing/2014/main" id="{1B29C6E3-EDD6-4924-A7A1-3E7D6AD9237A}"/>
                  </a:ext>
                </a:extLst>
              </p:cNvPr>
              <p:cNvSpPr/>
              <p:nvPr/>
            </p:nvSpPr>
            <p:spPr bwMode="auto">
              <a:xfrm>
                <a:off x="6233262" y="5462448"/>
                <a:ext cx="3562085" cy="501199"/>
              </a:xfrm>
              <a:prstGeom prst="roundRect">
                <a:avLst/>
              </a:prstGeom>
              <a:solidFill>
                <a:srgbClr val="FFC000">
                  <a:alpha val="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38" kern="0" dirty="0">
                    <a:solidFill>
                      <a:srgbClr val="C00000">
                        <a:lumMod val="75000"/>
                      </a:srgbClr>
                    </a:solidFill>
                    <a:latin typeface="Arial" charset="0"/>
                  </a:rPr>
                  <a:t>Делопроизводство по оспариванию продолжается</a:t>
                </a:r>
              </a:p>
            </p:txBody>
          </p:sp>
          <p:sp>
            <p:nvSpPr>
              <p:cNvPr id="111" name="TextBox 110"/>
              <p:cNvSpPr txBox="1"/>
              <p:nvPr/>
            </p:nvSpPr>
            <p:spPr>
              <a:xfrm>
                <a:off x="1026794" y="1314436"/>
                <a:ext cx="3540629" cy="5403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ru-RU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Начало процесса аннулирования –</a:t>
                </a:r>
                <a:r>
                  <a:rPr lang="en-US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 13.12.2012</a:t>
                </a:r>
                <a:r>
                  <a:rPr lang="ru-RU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  </a:t>
                </a:r>
              </a:p>
            </p:txBody>
          </p:sp>
          <p:sp>
            <p:nvSpPr>
              <p:cNvPr id="112" name="TextBox 111"/>
              <p:cNvSpPr txBox="1"/>
              <p:nvPr/>
            </p:nvSpPr>
            <p:spPr>
              <a:xfrm>
                <a:off x="5899112" y="1330810"/>
                <a:ext cx="3946441" cy="32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ru-RU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Начало процесса аннулирования –</a:t>
                </a:r>
                <a:r>
                  <a:rPr lang="en-US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 16.07.2019</a:t>
                </a:r>
                <a:r>
                  <a:rPr lang="ru-RU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  </a:t>
                </a:r>
              </a:p>
            </p:txBody>
          </p:sp>
          <p:sp>
            <p:nvSpPr>
              <p:cNvPr id="113" name="Левая фигурная скобка 112"/>
              <p:cNvSpPr/>
              <p:nvPr/>
            </p:nvSpPr>
            <p:spPr bwMode="auto">
              <a:xfrm>
                <a:off x="459690" y="1890616"/>
                <a:ext cx="276559" cy="2305526"/>
              </a:xfrm>
              <a:prstGeom prst="leftBrace">
                <a:avLst>
                  <a:gd name="adj1" fmla="val 9333"/>
                  <a:gd name="adj2" fmla="val 50000"/>
                </a:avLst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463" b="1" kern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217027" y="2562501"/>
                <a:ext cx="388043" cy="771704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defTabSz="742950">
                  <a:defRPr/>
                </a:pPr>
                <a:r>
                  <a:rPr lang="ru-RU" sz="1138" kern="0" dirty="0">
                    <a:solidFill>
                      <a:srgbClr val="F58A1F">
                        <a:lumMod val="75000"/>
                      </a:srgbClr>
                    </a:solidFill>
                    <a:latin typeface="Arial"/>
                  </a:rPr>
                  <a:t>2,5 года</a:t>
                </a:r>
              </a:p>
            </p:txBody>
          </p:sp>
          <p:sp>
            <p:nvSpPr>
              <p:cNvPr id="115" name="Прямоугольник: скругленные углы 78">
                <a:extLst>
                  <a:ext uri="{FF2B5EF4-FFF2-40B4-BE49-F238E27FC236}">
                    <a16:creationId xmlns:a16="http://schemas.microsoft.com/office/drawing/2014/main" id="{E593CA3A-63CC-454F-A2B1-825EE035DC28}"/>
                  </a:ext>
                </a:extLst>
              </p:cNvPr>
              <p:cNvSpPr/>
              <p:nvPr/>
            </p:nvSpPr>
            <p:spPr bwMode="auto">
              <a:xfrm>
                <a:off x="6476085" y="3774241"/>
                <a:ext cx="1431157" cy="555973"/>
              </a:xfrm>
              <a:prstGeom prst="roundRect">
                <a:avLst/>
              </a:prstGeom>
              <a:solidFill>
                <a:sysClr val="window" lastClr="FFFFFF">
                  <a:lumMod val="8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Аннулирование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17.03.2021</a:t>
                </a: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6" name="Прямоугольник: скругленные углы 88">
                <a:extLst>
                  <a:ext uri="{FF2B5EF4-FFF2-40B4-BE49-F238E27FC236}">
                    <a16:creationId xmlns:a16="http://schemas.microsoft.com/office/drawing/2014/main" id="{FC262575-FFD2-4DA4-AC44-A30D4F022083}"/>
                  </a:ext>
                </a:extLst>
              </p:cNvPr>
              <p:cNvSpPr/>
              <p:nvPr/>
            </p:nvSpPr>
            <p:spPr bwMode="auto">
              <a:xfrm>
                <a:off x="6476085" y="4640764"/>
                <a:ext cx="1431157" cy="539574"/>
              </a:xfrm>
              <a:prstGeom prst="roundRect">
                <a:avLst/>
              </a:prstGeom>
              <a:solidFill>
                <a:sysClr val="window" lastClr="FFFFFF">
                  <a:lumMod val="9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Апелляция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14.06.2021</a:t>
                </a: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19" name="Прямоугольник: скругленные углы 82">
                <a:extLst>
                  <a:ext uri="{FF2B5EF4-FFF2-40B4-BE49-F238E27FC236}">
                    <a16:creationId xmlns:a16="http://schemas.microsoft.com/office/drawing/2014/main" id="{EC8E77D7-4CFE-48CC-B6B0-A4C1D7653DAB}"/>
                  </a:ext>
                </a:extLst>
              </p:cNvPr>
              <p:cNvSpPr/>
              <p:nvPr/>
            </p:nvSpPr>
            <p:spPr bwMode="auto">
              <a:xfrm>
                <a:off x="8126233" y="2909926"/>
                <a:ext cx="1538047" cy="558933"/>
              </a:xfrm>
              <a:prstGeom prst="roundRect">
                <a:avLst/>
              </a:prstGeom>
              <a:solidFill>
                <a:sysClr val="window" lastClr="FFFFFF">
                  <a:lumMod val="75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056" b="1" kern="0" dirty="0">
                    <a:solidFill>
                      <a:prstClr val="black"/>
                    </a:solidFill>
                    <a:latin typeface="Arial" charset="0"/>
                  </a:rPr>
                  <a:t>Возражение </a:t>
                </a:r>
                <a:r>
                  <a:rPr lang="en-US" sz="1056" b="1" kern="0" dirty="0">
                    <a:solidFill>
                      <a:prstClr val="black"/>
                    </a:solidFill>
                    <a:latin typeface="Arial" charset="0"/>
                  </a:rPr>
                  <a:t>20.08.2020</a:t>
                </a:r>
                <a:endParaRPr lang="ru-RU" sz="1056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122" name="Скругленный прямоугольник 121"/>
              <p:cNvSpPr/>
              <p:nvPr/>
            </p:nvSpPr>
            <p:spPr bwMode="auto">
              <a:xfrm>
                <a:off x="550855" y="6156079"/>
                <a:ext cx="5594580" cy="232114"/>
              </a:xfrm>
              <a:prstGeom prst="roundRect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38" kern="0" dirty="0">
                    <a:solidFill>
                      <a:srgbClr val="C00000">
                        <a:lumMod val="75000"/>
                      </a:srgbClr>
                    </a:solidFill>
                    <a:latin typeface="Arial"/>
                  </a:rPr>
                  <a:t>Суммарный срок аннулирования, включая апелляцию  -  </a:t>
                </a:r>
                <a:r>
                  <a:rPr lang="en-US" sz="1138" kern="0" dirty="0">
                    <a:solidFill>
                      <a:srgbClr val="C00000">
                        <a:lumMod val="75000"/>
                      </a:srgbClr>
                    </a:solidFill>
                    <a:latin typeface="Arial"/>
                  </a:rPr>
                  <a:t>6,5</a:t>
                </a:r>
                <a:r>
                  <a:rPr lang="ru-RU" sz="1138" kern="0" dirty="0">
                    <a:solidFill>
                      <a:srgbClr val="C00000">
                        <a:lumMod val="75000"/>
                      </a:srgbClr>
                    </a:solidFill>
                    <a:latin typeface="Arial"/>
                  </a:rPr>
                  <a:t> лет</a:t>
                </a: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ru-RU" sz="1138" kern="0" dirty="0">
                  <a:solidFill>
                    <a:srgbClr val="C00000">
                      <a:lumMod val="75000"/>
                    </a:srgbClr>
                  </a:solidFill>
                  <a:latin typeface="Arial" charset="0"/>
                </a:endParaRPr>
              </a:p>
            </p:txBody>
          </p:sp>
        </p:grpSp>
        <p:cxnSp>
          <p:nvCxnSpPr>
            <p:cNvPr id="70" name="Прямая со стрелкой 69"/>
            <p:cNvCxnSpPr>
              <a:stCxn id="74" idx="2"/>
            </p:cNvCxnSpPr>
            <p:nvPr/>
          </p:nvCxnSpPr>
          <p:spPr bwMode="auto">
            <a:xfrm>
              <a:off x="4751177" y="1050190"/>
              <a:ext cx="5321" cy="388600"/>
            </a:xfrm>
            <a:prstGeom prst="straightConnector1">
              <a:avLst/>
            </a:prstGeom>
            <a:solidFill>
              <a:srgbClr val="008C95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3" name="Заголовок 4"/>
          <p:cNvSpPr txBox="1">
            <a:spLocks/>
          </p:cNvSpPr>
          <p:nvPr/>
        </p:nvSpPr>
        <p:spPr bwMode="auto">
          <a:xfrm>
            <a:off x="227963" y="856560"/>
            <a:ext cx="7781476" cy="300083"/>
          </a:xfrm>
          <a:prstGeom prst="rect">
            <a:avLst/>
          </a:prstGeom>
          <a:noFill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74295" tIns="37148" rIns="74295" bIns="37148" rtlCol="0" anchor="ctr">
            <a:spAutoFit/>
          </a:bodyPr>
          <a:lstStyle>
            <a:lvl1pPr defTabSz="913984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prstClr val="black"/>
                </a:solidFill>
                <a:latin typeface="Arial"/>
              </a:defRPr>
            </a:lvl1pPr>
          </a:lstStyle>
          <a:p>
            <a:r>
              <a:rPr lang="ru-RU" sz="1625" dirty="0"/>
              <a:t>История оспаривания патентов </a:t>
            </a:r>
            <a:r>
              <a:rPr lang="en-US" sz="1625" dirty="0"/>
              <a:t>INNOVIA FILMS</a:t>
            </a:r>
            <a:r>
              <a:rPr lang="ru-RU" sz="1625" dirty="0"/>
              <a:t>  в ЕПВ</a:t>
            </a:r>
          </a:p>
        </p:txBody>
      </p:sp>
    </p:spTree>
    <p:extLst>
      <p:ext uri="{BB962C8B-B14F-4D97-AF65-F5344CB8AC3E}">
        <p14:creationId xmlns:p14="http://schemas.microsoft.com/office/powerpoint/2010/main" val="2507834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05" y="928071"/>
            <a:ext cx="9128655" cy="4237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ru-RU" sz="1517" b="0" dirty="0"/>
              <a:t>Эффективный </a:t>
            </a:r>
            <a:r>
              <a:rPr lang="en-US" sz="1517" b="0" dirty="0"/>
              <a:t>IP-</a:t>
            </a:r>
            <a:r>
              <a:rPr lang="ru-RU" sz="1517" b="0" dirty="0"/>
              <a:t>менеджмент проектов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941098" y="2254951"/>
            <a:ext cx="1562790" cy="253573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6301" y="2280076"/>
            <a:ext cx="1793661" cy="1518951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915274" y="1698972"/>
            <a:ext cx="1602054" cy="5451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6511" algn="l"/>
              </a:tabLst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Внедрение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71172" y="1706713"/>
            <a:ext cx="1769018" cy="5445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Поиск идей для </a:t>
            </a: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R&amp;D</a:t>
            </a: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проектов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9960" y="1894865"/>
            <a:ext cx="126219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Концептуальные исследования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291505" y="1583151"/>
            <a:ext cx="9309695" cy="12922"/>
          </a:xfrm>
          <a:prstGeom prst="straightConnector1">
            <a:avLst/>
          </a:prstGeom>
          <a:ln w="1587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6" descr="Y:\IMD lite\Повышение экономической грамотности\Направление Обучение\МД и УМД\Источники информации\Иконки\chemis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2" y="1307179"/>
            <a:ext cx="240251" cy="2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353" y="1340232"/>
            <a:ext cx="1916465" cy="225016"/>
          </a:xfrm>
          <a:prstGeom prst="rect">
            <a:avLst/>
          </a:prstGeom>
          <a:noFill/>
        </p:spPr>
        <p:txBody>
          <a:bodyPr wrap="none" lIns="74253" tIns="37125" rIns="74253" bIns="37125" rtlCol="0">
            <a:spAutoFit/>
          </a:bodyPr>
          <a:lstStyle/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75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Этапы движения</a:t>
            </a:r>
            <a:r>
              <a:rPr kumimoji="0" lang="en-US" sz="975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R&amp;D</a:t>
            </a:r>
            <a:r>
              <a:rPr kumimoji="0" lang="ru-RU" sz="975" b="0" i="0" u="none" strike="noStrike" kern="1200" cap="none" spc="0" normalizeH="0" baseline="0" noProof="0" dirty="0">
                <a:ln>
                  <a:noFill/>
                </a:ln>
                <a:solidFill>
                  <a:srgbClr val="008C9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проекта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49962" y="1691702"/>
            <a:ext cx="5765313" cy="20316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Реализация </a:t>
            </a: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R&amp;D </a:t>
            </a: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проекта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154525" y="2254951"/>
            <a:ext cx="5760750" cy="2535730"/>
          </a:xfrm>
          <a:prstGeom prst="rect">
            <a:avLst/>
          </a:prstGeom>
          <a:solidFill>
            <a:srgbClr val="1E8E6E">
              <a:alpha val="30980"/>
            </a:srgb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237" y="2334794"/>
            <a:ext cx="2229014" cy="3422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Заключение о патентной чистоте (ПЧ) и патентоспособности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019" y="2336561"/>
            <a:ext cx="3535611" cy="604846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alt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Патентные ландшафты и </a:t>
            </a:r>
            <a:r>
              <a:rPr kumimoji="0" lang="en-US" alt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 </a:t>
            </a:r>
            <a:r>
              <a:rPr kumimoji="0" lang="ru-RU" alt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портфолио компаний:</a:t>
            </a:r>
          </a:p>
          <a:p>
            <a:pPr marL="419187" marR="0" lvl="1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поиск новых идей</a:t>
            </a:r>
          </a:p>
          <a:p>
            <a:pPr marL="419187" marR="0" lvl="1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изучение динамики патентования</a:t>
            </a:r>
          </a:p>
          <a:p>
            <a:pPr marL="419187" marR="0" lvl="1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понимание проблемных аспектов технологии/продукта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5407" y="2992036"/>
            <a:ext cx="3535818" cy="604846"/>
          </a:xfrm>
          <a:prstGeom prst="rect">
            <a:avLst/>
          </a:prstGeom>
          <a:solidFill>
            <a:srgbClr val="EEF0A6"/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Предварительная 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</a:t>
            </a:r>
            <a:r>
              <a:rPr kumimoji="0" 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экспертиза идеи/проекта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  <a:endParaRPr kumimoji="0" lang="ru-RU" sz="894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291495" marR="0" lvl="0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понимание на ранних стадиях «закрытых» и «свободных» </a:t>
            </a:r>
          </a:p>
          <a:p>
            <a:pPr marL="291495" marR="0" lvl="0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направлений для реализации проекта.</a:t>
            </a:r>
          </a:p>
          <a:p>
            <a:pPr marL="291495" marR="0" lvl="0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Риски СИБУР и Риски Клиентов СИБУР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237" y="2714407"/>
            <a:ext cx="3125693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Патентование базовых решений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7351" y="2994846"/>
            <a:ext cx="3962808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Патентование решений по масштабированию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6600" y="4005733"/>
            <a:ext cx="2532410" cy="46724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Работа с патентными рисками</a:t>
            </a:r>
          </a:p>
          <a:p>
            <a:pPr marL="510763" marR="0" lvl="1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оценка рисков</a:t>
            </a:r>
          </a:p>
          <a:p>
            <a:pPr marL="510763" marR="0" lvl="1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812" b="0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программа митигации рисков</a:t>
            </a: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368731" y="5425273"/>
            <a:ext cx="9146154" cy="204750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ОСНОВОПОЛАГАЮЩИЕ ПРИНЦИПЫ </a:t>
            </a: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IP-</a:t>
            </a: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МЕНЕДЖМЕНТА ПРОЕКТОВ </a:t>
            </a: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368731" y="5615794"/>
            <a:ext cx="9146155" cy="648821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07172" y="5621375"/>
            <a:ext cx="1968628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Риск-ориентированный </a:t>
            </a:r>
          </a:p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подход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928083" y="5909247"/>
            <a:ext cx="1965100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Своевременное выявление и </a:t>
            </a:r>
            <a:r>
              <a:rPr kumimoji="0" lang="ru-RU" altLang="ru-RU" sz="81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митигация</a:t>
            </a: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патентных рисков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88958" y="5621375"/>
            <a:ext cx="2146216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Усиление </a:t>
            </a:r>
          </a:p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патентной защищенности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175344" y="5909247"/>
            <a:ext cx="2037397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Увеличение количества </a:t>
            </a:r>
          </a:p>
          <a:p>
            <a:pPr marL="0" marR="0" lvl="1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«сильных» патентов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548333" y="5621375"/>
            <a:ext cx="1191352" cy="2173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Договорная работа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436202" y="5909247"/>
            <a:ext cx="1983958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1" indent="0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ru-RU" altLang="ru-RU" sz="812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Митигация</a:t>
            </a: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рисков несоблюдения </a:t>
            </a:r>
            <a:r>
              <a:rPr kumimoji="0" lang="en-US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IP-</a:t>
            </a: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условий в Договорах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1505" y="1640451"/>
            <a:ext cx="9309695" cy="4687197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412151" y="1894865"/>
            <a:ext cx="113536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Лабораторные исследования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547509" y="1894530"/>
            <a:ext cx="164374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Масштабирование и Оптимизация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191250" y="1894530"/>
            <a:ext cx="1724024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Опытно промышленные</a:t>
            </a:r>
            <a:endParaRPr kumimoji="0" lang="en-US" sz="812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испытания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5995100" y="4006874"/>
            <a:ext cx="2721201" cy="467244"/>
            <a:chOff x="3832633" y="2422607"/>
            <a:chExt cx="4043133" cy="57507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Прямоугольник 33"/>
            <p:cNvSpPr/>
            <p:nvPr/>
          </p:nvSpPr>
          <p:spPr bwMode="auto">
            <a:xfrm>
              <a:off x="3832633" y="2425392"/>
              <a:ext cx="4043133" cy="5651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742927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812" b="1" i="0" u="none" strike="noStrike" kern="1200" cap="none" spc="0" normalizeH="0" baseline="0" noProof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19231" y="2422607"/>
              <a:ext cx="3688051" cy="575070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>
              <a:spAutoFit/>
            </a:bodyPr>
            <a:lstStyle/>
            <a:p>
              <a:pPr marL="139299" marR="0" lvl="0" indent="-139299" algn="l" defTabSz="74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ru-RU" sz="812" b="1" i="0" u="none" strike="noStrike" kern="1200" cap="none" spc="0" normalizeH="0" baseline="0" noProof="0" dirty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Мониторинг патентной активности</a:t>
              </a:r>
            </a:p>
            <a:p>
              <a:pPr marL="0" marR="0" lvl="0" indent="0" algn="l" defTabSz="74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12" b="1" i="0" u="none" strike="noStrike" kern="1200" cap="none" spc="0" normalizeH="0" baseline="0" noProof="0" dirty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конкурентов</a:t>
              </a:r>
            </a:p>
            <a:p>
              <a:pPr marL="0" marR="0" lvl="0" indent="0" algn="l" defTabSz="7429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12" b="1" i="0" u="none" strike="noStrike" kern="1200" cap="none" spc="0" normalizeH="0" baseline="0" noProof="0" dirty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    </a:t>
              </a:r>
              <a:r>
                <a:rPr kumimoji="0" lang="ru-RU" sz="812" b="0" i="0" u="none" strike="noStrike" kern="1200" cap="none" spc="0" normalizeH="0" baseline="0" noProof="0" dirty="0">
                  <a:ln>
                    <a:noFill/>
                  </a:ln>
                  <a:solidFill>
                    <a:srgbClr val="003D4C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выявление новых заявок и патентов 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3954910" y="3249968"/>
            <a:ext cx="3962808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Патентование решений по оптимизации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8731" y="5621375"/>
            <a:ext cx="2125281" cy="34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Патентная </a:t>
            </a:r>
          </a:p>
          <a:p>
            <a:pPr marL="0" marR="0" lvl="0" indent="0" algn="ctr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осведомленность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05881" y="5909247"/>
            <a:ext cx="2190031" cy="34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9888" marR="0" lvl="1" indent="0" algn="just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CC00"/>
              </a:buClr>
              <a:buSzTx/>
              <a:buFontTx/>
              <a:buNone/>
              <a:tabLst/>
              <a:defRPr/>
            </a:pPr>
            <a:r>
              <a:rPr kumimoji="0" lang="ru-RU" altLang="ru-RU" sz="812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Изучение патентов конкурентов и мониторинг их активности</a:t>
            </a:r>
            <a:endParaRPr kumimoji="0" lang="ru-RU" sz="81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057665" y="2346744"/>
            <a:ext cx="1343030" cy="3422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Актуализация ПЧ с учетом географии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42625" y="3491374"/>
            <a:ext cx="3377535" cy="367537"/>
          </a:xfrm>
          <a:prstGeom prst="rect">
            <a:avLst/>
          </a:prstGeom>
          <a:solidFill>
            <a:srgbClr val="EEF0A6"/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139299" indent="-139299" defTabSz="742927">
              <a:buFont typeface="Wingdings" panose="05000000000000000000" pitchFamily="2" charset="2"/>
              <a:buChar char="§"/>
              <a:defRPr sz="894" b="1">
                <a:solidFill>
                  <a:schemeClr val="tx2"/>
                </a:solidFill>
                <a:latin typeface="Arial"/>
              </a:defRPr>
            </a:lvl1pPr>
          </a:lstStyle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Пересмотр патентного портфолио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  <a:endParaRPr kumimoji="0" lang="ru-RU" sz="894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ru-RU" sz="894" b="1" i="0" u="none" strike="noStrike" kern="1200" cap="none" spc="0" normalizeH="0" baseline="0" noProof="0" dirty="0">
              <a:ln>
                <a:noFill/>
              </a:ln>
              <a:solidFill>
                <a:srgbClr val="003D4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48751" y="3743982"/>
            <a:ext cx="3376294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60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Сбор </a:t>
            </a: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IP-</a:t>
            </a: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затрат и их распределение</a:t>
            </a:r>
            <a:r>
              <a:rPr kumimoji="0" lang="en-US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416650" y="4501880"/>
            <a:ext cx="2532360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60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Авторские выплаты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992375" y="4506657"/>
            <a:ext cx="2723925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60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Оплата патентных пошлин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300298" y="2321480"/>
            <a:ext cx="1502670" cy="367537"/>
          </a:xfrm>
          <a:prstGeom prst="rect">
            <a:avLst/>
          </a:prstGeom>
          <a:solidFill>
            <a:srgbClr val="EEF0A6"/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7429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Заключение о ПЧ для Клиентов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894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  <a:endParaRPr kumimoji="0" lang="ru-RU" sz="894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" name="Прямоугольник 43"/>
          <p:cNvSpPr/>
          <p:nvPr/>
        </p:nvSpPr>
        <p:spPr bwMode="auto">
          <a:xfrm>
            <a:off x="2149960" y="4843713"/>
            <a:ext cx="7363698" cy="540625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74292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219482" y="4909705"/>
            <a:ext cx="7284405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marR="0" lvl="0" indent="-139299" algn="l" defTabSz="6036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812" b="1" i="0" u="none" strike="noStrike" kern="1200" cap="none" spc="0" normalizeH="0" baseline="0" noProof="0" dirty="0">
                <a:ln>
                  <a:noFill/>
                </a:ln>
                <a:solidFill>
                  <a:srgbClr val="003D4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Учет и Капитализация НМА </a:t>
            </a: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80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05" y="928071"/>
            <a:ext cx="9128655" cy="42370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517" b="0" dirty="0"/>
              <a:t>IP-</a:t>
            </a:r>
            <a:r>
              <a:rPr lang="ru-RU" sz="1517" b="0" dirty="0"/>
              <a:t>менеджмент проектов</a:t>
            </a: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7922469" y="2261499"/>
            <a:ext cx="1602053" cy="244429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27" fontAlgn="base">
              <a:spcBef>
                <a:spcPct val="0"/>
              </a:spcBef>
              <a:spcAft>
                <a:spcPct val="0"/>
              </a:spcAft>
            </a:pPr>
            <a:endParaRPr lang="ru-RU" sz="1462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56301" y="2280076"/>
            <a:ext cx="1793661" cy="1518951"/>
          </a:xfrm>
          <a:prstGeom prst="rect">
            <a:avLst/>
          </a:prstGeom>
          <a:pattFill prst="wd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27" fontAlgn="base">
              <a:spcBef>
                <a:spcPct val="0"/>
              </a:spcBef>
              <a:spcAft>
                <a:spcPct val="0"/>
              </a:spcAft>
            </a:pPr>
            <a:endParaRPr lang="ru-RU" sz="1462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915274" y="1698972"/>
            <a:ext cx="1602054" cy="545125"/>
          </a:xfrm>
          <a:prstGeom prst="rect">
            <a:avLst/>
          </a:prstGeom>
          <a:solidFill>
            <a:schemeClr val="accent4">
              <a:lumMod val="75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  <a:tabLst>
                <a:tab pos="656511" algn="l"/>
              </a:tabLs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Внедрение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71172" y="1706713"/>
            <a:ext cx="1769018" cy="54453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Поиск идей для </a:t>
            </a:r>
            <a:r>
              <a:rPr lang="en-US" sz="812" b="1" dirty="0">
                <a:solidFill>
                  <a:srgbClr val="003D4C"/>
                </a:solidFill>
                <a:latin typeface="Arial"/>
              </a:rPr>
              <a:t>R&amp;D</a:t>
            </a:r>
            <a:r>
              <a:rPr lang="ru-RU" sz="812" b="1" dirty="0">
                <a:solidFill>
                  <a:srgbClr val="003D4C"/>
                </a:solidFill>
                <a:latin typeface="Arial"/>
              </a:rPr>
              <a:t> проектов</a:t>
            </a: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149960" y="1894865"/>
            <a:ext cx="126219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Концептуальные исследования</a:t>
            </a:r>
          </a:p>
        </p:txBody>
      </p:sp>
      <p:cxnSp>
        <p:nvCxnSpPr>
          <p:cNvPr id="10" name="Прямая со стрелкой 9"/>
          <p:cNvCxnSpPr/>
          <p:nvPr/>
        </p:nvCxnSpPr>
        <p:spPr bwMode="auto">
          <a:xfrm>
            <a:off x="291505" y="1583151"/>
            <a:ext cx="9309695" cy="12922"/>
          </a:xfrm>
          <a:prstGeom prst="straightConnector1">
            <a:avLst/>
          </a:prstGeom>
          <a:ln w="15875">
            <a:solidFill>
              <a:schemeClr val="accent1"/>
            </a:solidFill>
            <a:headEnd type="none" w="med" len="med"/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Picture 16" descr="Y:\IMD lite\Повышение экономической грамотности\Направление Обучение\МД и УМД\Источники информации\Иконки\chemist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02" y="1307179"/>
            <a:ext cx="240251" cy="2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25353" y="1340232"/>
            <a:ext cx="1916465" cy="225016"/>
          </a:xfrm>
          <a:prstGeom prst="rect">
            <a:avLst/>
          </a:prstGeom>
          <a:noFill/>
        </p:spPr>
        <p:txBody>
          <a:bodyPr wrap="none" lIns="74253" tIns="37125" rIns="74253" bIns="37125" rtlCol="0">
            <a:spAutoFit/>
          </a:bodyPr>
          <a:lstStyle/>
          <a:p>
            <a:pPr defTabSz="742927"/>
            <a:r>
              <a:rPr lang="ru-RU" sz="975" dirty="0">
                <a:solidFill>
                  <a:srgbClr val="008C95"/>
                </a:solidFill>
                <a:latin typeface="Arial"/>
              </a:rPr>
              <a:t>Этапы движения</a:t>
            </a:r>
            <a:r>
              <a:rPr lang="en-US" sz="975" dirty="0">
                <a:solidFill>
                  <a:srgbClr val="008C95"/>
                </a:solidFill>
                <a:latin typeface="Arial"/>
              </a:rPr>
              <a:t> R&amp;D</a:t>
            </a:r>
            <a:r>
              <a:rPr lang="ru-RU" sz="975" dirty="0">
                <a:solidFill>
                  <a:srgbClr val="008C95"/>
                </a:solidFill>
                <a:latin typeface="Arial"/>
              </a:rPr>
              <a:t> проекта</a:t>
            </a: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2149962" y="1691702"/>
            <a:ext cx="5765313" cy="203165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Реализация </a:t>
            </a:r>
            <a:r>
              <a:rPr lang="en-US" sz="812" b="1" dirty="0">
                <a:solidFill>
                  <a:prstClr val="white"/>
                </a:solidFill>
                <a:latin typeface="Arial"/>
              </a:rPr>
              <a:t>R&amp;D </a:t>
            </a:r>
            <a:r>
              <a:rPr lang="ru-RU" sz="812" b="1" dirty="0">
                <a:solidFill>
                  <a:prstClr val="white"/>
                </a:solidFill>
                <a:latin typeface="Arial"/>
              </a:rPr>
              <a:t>проекта</a:t>
            </a: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2154525" y="2254951"/>
            <a:ext cx="5760750" cy="2444294"/>
          </a:xfrm>
          <a:prstGeom prst="rect">
            <a:avLst/>
          </a:prstGeom>
          <a:solidFill>
            <a:srgbClr val="1E8E6E">
              <a:alpha val="30980"/>
            </a:srgbClr>
          </a:solidFill>
          <a:ln w="95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27" fontAlgn="base">
              <a:spcBef>
                <a:spcPct val="0"/>
              </a:spcBef>
              <a:spcAft>
                <a:spcPct val="0"/>
              </a:spcAft>
            </a:pPr>
            <a:endParaRPr lang="ru-RU" sz="1462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237" y="2334794"/>
            <a:ext cx="2145647" cy="34227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Заключение о патентной чистоте (ПЧ) и патентоспособности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2019" y="2336561"/>
            <a:ext cx="3535611" cy="604846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  <a:defRPr/>
            </a:pPr>
            <a:r>
              <a:rPr lang="ru-RU" altLang="ru-RU" sz="894" b="1" dirty="0">
                <a:solidFill>
                  <a:srgbClr val="003D4C"/>
                </a:solidFill>
                <a:latin typeface="Arial"/>
              </a:rPr>
              <a:t>Патентные ландшафты и </a:t>
            </a:r>
            <a:r>
              <a:rPr lang="en-US" altLang="ru-RU" sz="894" b="1" dirty="0">
                <a:solidFill>
                  <a:srgbClr val="003D4C"/>
                </a:solidFill>
                <a:latin typeface="Arial"/>
              </a:rPr>
              <a:t>IP </a:t>
            </a:r>
            <a:r>
              <a:rPr lang="ru-RU" altLang="ru-RU" sz="894" b="1" dirty="0">
                <a:solidFill>
                  <a:srgbClr val="003D4C"/>
                </a:solidFill>
                <a:latin typeface="Arial"/>
              </a:rPr>
              <a:t>портфолио компаний:</a:t>
            </a:r>
          </a:p>
          <a:p>
            <a:pPr marL="419187" lvl="1" indent="-139299" defTabSz="742927">
              <a:buFont typeface="Courier New" panose="02070309020205020404" pitchFamily="49" charset="0"/>
              <a:buChar char="o"/>
              <a:defRPr/>
            </a:pPr>
            <a:r>
              <a:rPr lang="ru-RU" sz="812" dirty="0">
                <a:solidFill>
                  <a:srgbClr val="003D4C"/>
                </a:solidFill>
                <a:latin typeface="Arial"/>
              </a:rPr>
              <a:t>поиск новых идей</a:t>
            </a:r>
          </a:p>
          <a:p>
            <a:pPr marL="419187" lvl="1" indent="-139299" defTabSz="742927">
              <a:buFont typeface="Courier New" panose="02070309020205020404" pitchFamily="49" charset="0"/>
              <a:buChar char="o"/>
              <a:defRPr/>
            </a:pPr>
            <a:r>
              <a:rPr lang="ru-RU" sz="812" dirty="0">
                <a:solidFill>
                  <a:srgbClr val="003D4C"/>
                </a:solidFill>
                <a:latin typeface="Arial"/>
              </a:rPr>
              <a:t>изучение динамики патентования</a:t>
            </a:r>
          </a:p>
          <a:p>
            <a:pPr marL="419187" lvl="1" indent="-139299" defTabSz="742927">
              <a:buFont typeface="Courier New" panose="02070309020205020404" pitchFamily="49" charset="0"/>
              <a:buChar char="o"/>
              <a:defRPr/>
            </a:pPr>
            <a:r>
              <a:rPr lang="ru-RU" sz="812" dirty="0">
                <a:solidFill>
                  <a:srgbClr val="003D4C"/>
                </a:solidFill>
                <a:latin typeface="Arial"/>
              </a:rPr>
              <a:t>понимание проблемных аспектов технологии/продукта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4961" y="2809337"/>
            <a:ext cx="3125693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Патентование базовых решений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6064" y="3104529"/>
            <a:ext cx="3962808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Патентование решений по масштабированию</a:t>
            </a:r>
            <a:endParaRPr lang="ru-RU" sz="812" dirty="0">
              <a:solidFill>
                <a:srgbClr val="003D4C"/>
              </a:solidFill>
              <a:latin typeface="Arial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79089" y="3522356"/>
            <a:ext cx="1921449" cy="46724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Работа с патентными рисками</a:t>
            </a:r>
          </a:p>
          <a:p>
            <a:pPr marL="265113" lvl="1" indent="-138113" defTabSz="742927">
              <a:buFont typeface="Courier New" panose="02070309020205020404" pitchFamily="49" charset="0"/>
              <a:buChar char="o"/>
            </a:pPr>
            <a:r>
              <a:rPr lang="ru-RU" sz="812" dirty="0">
                <a:solidFill>
                  <a:srgbClr val="003D4C"/>
                </a:solidFill>
                <a:latin typeface="Arial"/>
              </a:rPr>
              <a:t>оценка рисков</a:t>
            </a:r>
          </a:p>
          <a:p>
            <a:pPr marL="265113" lvl="1" indent="-138113" defTabSz="742927">
              <a:buFont typeface="Courier New" panose="02070309020205020404" pitchFamily="49" charset="0"/>
              <a:buChar char="o"/>
            </a:pPr>
            <a:r>
              <a:rPr lang="ru-RU" sz="812" dirty="0">
                <a:solidFill>
                  <a:srgbClr val="003D4C"/>
                </a:solidFill>
                <a:latin typeface="Arial"/>
              </a:rPr>
              <a:t>программа митигации рисков</a:t>
            </a: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291505" y="1640451"/>
            <a:ext cx="9309695" cy="3205869"/>
          </a:xfrm>
          <a:prstGeom prst="rect">
            <a:avLst/>
          </a:prstGeom>
          <a:noFill/>
          <a:ln w="222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defTabSz="742927" fontAlgn="base">
              <a:spcBef>
                <a:spcPct val="0"/>
              </a:spcBef>
              <a:spcAft>
                <a:spcPct val="0"/>
              </a:spcAft>
            </a:pPr>
            <a:endParaRPr lang="ru-RU" sz="1462" b="1">
              <a:solidFill>
                <a:prstClr val="black"/>
              </a:solidFill>
              <a:latin typeface="Arial"/>
            </a:endParaRPr>
          </a:p>
        </p:txBody>
      </p:sp>
      <p:sp>
        <p:nvSpPr>
          <p:cNvPr id="30" name="Прямоугольник 29"/>
          <p:cNvSpPr/>
          <p:nvPr/>
        </p:nvSpPr>
        <p:spPr bwMode="auto">
          <a:xfrm>
            <a:off x="3412151" y="1894865"/>
            <a:ext cx="113536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Лабораторные исследования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4547509" y="1894530"/>
            <a:ext cx="1643740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Масштабирование и Оптимизация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191250" y="1894530"/>
            <a:ext cx="1724024" cy="356382"/>
          </a:xfrm>
          <a:prstGeom prst="rect">
            <a:avLst/>
          </a:prstGeom>
          <a:solidFill>
            <a:schemeClr val="bg2">
              <a:lumMod val="50000"/>
            </a:schemeClr>
          </a:solidFill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ctr" anchorCtr="0" compatLnSpc="1">
            <a:prstTxWarp prst="textNoShape">
              <a:avLst/>
            </a:prstTxWarp>
          </a:bodyPr>
          <a:lstStyle/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Опытно промышленные</a:t>
            </a:r>
            <a:endParaRPr lang="en-US" sz="812" b="1" dirty="0">
              <a:solidFill>
                <a:prstClr val="white"/>
              </a:solidFill>
              <a:latin typeface="Arial"/>
            </a:endParaRPr>
          </a:p>
          <a:p>
            <a:pPr algn="ctr" defTabSz="742927" fontAlgn="base">
              <a:spcBef>
                <a:spcPct val="0"/>
              </a:spcBef>
              <a:spcAft>
                <a:spcPct val="0"/>
              </a:spcAft>
            </a:pPr>
            <a:r>
              <a:rPr lang="ru-RU" sz="812" b="1" dirty="0">
                <a:solidFill>
                  <a:prstClr val="white"/>
                </a:solidFill>
                <a:latin typeface="Arial"/>
              </a:rPr>
              <a:t>испытания </a:t>
            </a:r>
          </a:p>
        </p:txBody>
      </p:sp>
      <p:grpSp>
        <p:nvGrpSpPr>
          <p:cNvPr id="33" name="Группа 32"/>
          <p:cNvGrpSpPr/>
          <p:nvPr/>
        </p:nvGrpSpPr>
        <p:grpSpPr>
          <a:xfrm>
            <a:off x="7381736" y="3517972"/>
            <a:ext cx="2219464" cy="476012"/>
            <a:chOff x="3778682" y="2404728"/>
            <a:chExt cx="4060164" cy="58586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4" name="Прямоугольник 33"/>
            <p:cNvSpPr/>
            <p:nvPr/>
          </p:nvSpPr>
          <p:spPr bwMode="auto">
            <a:xfrm>
              <a:off x="3832633" y="2425392"/>
              <a:ext cx="3824049" cy="565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2225" cap="flat" cmpd="sng" algn="ctr">
              <a:solidFill>
                <a:srgbClr val="008C9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4295" tIns="37148" rIns="74295" bIns="37148" numCol="1" rtlCol="0" anchor="t" anchorCtr="0" compatLnSpc="1">
              <a:prstTxWarp prst="textNoShape">
                <a:avLst/>
              </a:prstTxWarp>
            </a:bodyPr>
            <a:lstStyle/>
            <a:p>
              <a:pPr defTabSz="742927" fontAlgn="base">
                <a:spcBef>
                  <a:spcPct val="0"/>
                </a:spcBef>
                <a:spcAft>
                  <a:spcPct val="0"/>
                </a:spcAft>
              </a:pPr>
              <a:endParaRPr lang="ru-RU" sz="812" b="1">
                <a:solidFill>
                  <a:srgbClr val="003D4C"/>
                </a:solidFill>
                <a:latin typeface="Arial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3778682" y="2404728"/>
              <a:ext cx="4060164" cy="575068"/>
            </a:xfrm>
            <a:prstGeom prst="rect">
              <a:avLst/>
            </a:prstGeom>
            <a:noFill/>
            <a:ln w="22225">
              <a:noFill/>
            </a:ln>
          </p:spPr>
          <p:txBody>
            <a:bodyPr wrap="square">
              <a:spAutoFit/>
            </a:bodyPr>
            <a:lstStyle/>
            <a:p>
              <a:pPr marL="139299" indent="-139299" defTabSz="742927">
                <a:buFont typeface="Wingdings" panose="05000000000000000000" pitchFamily="2" charset="2"/>
                <a:buChar char="§"/>
              </a:pPr>
              <a:r>
                <a:rPr lang="ru-RU" sz="812" b="1" dirty="0">
                  <a:solidFill>
                    <a:srgbClr val="003D4C"/>
                  </a:solidFill>
                  <a:latin typeface="Arial"/>
                </a:rPr>
                <a:t>Мониторинг патентной активности  конкурентов</a:t>
              </a:r>
            </a:p>
            <a:p>
              <a:pPr defTabSz="742927"/>
              <a:r>
                <a:rPr lang="ru-RU" sz="812" b="1" dirty="0">
                  <a:solidFill>
                    <a:srgbClr val="003D4C"/>
                  </a:solidFill>
                  <a:latin typeface="Arial"/>
                </a:rPr>
                <a:t>     </a:t>
              </a:r>
              <a:r>
                <a:rPr lang="ru-RU" sz="812" dirty="0">
                  <a:solidFill>
                    <a:srgbClr val="003D4C"/>
                  </a:solidFill>
                  <a:latin typeface="Arial"/>
                </a:rPr>
                <a:t>выявление новых заявок и патентов </a:t>
              </a: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6272784" y="2318007"/>
            <a:ext cx="3213389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742927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Актуализация ПЧ с учетом географии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62237" y="4043850"/>
            <a:ext cx="2532360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603629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Выплаты авторам служебных РИД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66920" y="4305668"/>
            <a:ext cx="5519253" cy="21730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008C95"/>
            </a:solidFill>
          </a:ln>
        </p:spPr>
        <p:txBody>
          <a:bodyPr wrap="square" rtlCol="0">
            <a:spAutoFit/>
          </a:bodyPr>
          <a:lstStyle/>
          <a:p>
            <a:pPr marL="139299" indent="-139299" defTabSz="603629">
              <a:buFont typeface="Wingdings" panose="05000000000000000000" pitchFamily="2" charset="2"/>
              <a:buChar char="§"/>
            </a:pPr>
            <a:r>
              <a:rPr lang="ru-RU" sz="812" b="1" dirty="0">
                <a:solidFill>
                  <a:srgbClr val="003D4C"/>
                </a:solidFill>
                <a:latin typeface="Arial"/>
              </a:rPr>
              <a:t>Оплата патентных пошлин</a:t>
            </a:r>
          </a:p>
        </p:txBody>
      </p:sp>
    </p:spTree>
    <p:extLst>
      <p:ext uri="{BB962C8B-B14F-4D97-AF65-F5344CB8AC3E}">
        <p14:creationId xmlns:p14="http://schemas.microsoft.com/office/powerpoint/2010/main" val="305437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30629" y="167562"/>
            <a:ext cx="9718765" cy="431378"/>
          </a:xfrm>
        </p:spPr>
        <p:txBody>
          <a:bodyPr/>
          <a:lstStyle/>
          <a:p>
            <a:pPr>
              <a:defRPr/>
            </a:pP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Высокоэнергетическая рентгеновская дифракция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(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Times New Roman" pitchFamily="18" charset="0"/>
              </a:rPr>
              <a:t>прямая защита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продукта)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" y="423862"/>
            <a:ext cx="9391650" cy="6253163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 bwMode="auto">
          <a:xfrm>
            <a:off x="7458075" y="3543300"/>
            <a:ext cx="1800225" cy="219075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2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9304" y="787014"/>
            <a:ext cx="2515195" cy="32212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«Про прутик и веник»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39303" y="1257108"/>
          <a:ext cx="9550003" cy="4715027"/>
        </p:xfrm>
        <a:graphic>
          <a:graphicData uri="http://schemas.openxmlformats.org/drawingml/2006/table">
            <a:tbl>
              <a:tblPr firstRow="1" firstCol="1" bandRow="1"/>
              <a:tblGrid>
                <a:gridCol w="21636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3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590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3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768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Международная заявка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21.05.2018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300" b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dirty="0">
                          <a:effectLst/>
                          <a:latin typeface="+mn-lt"/>
                          <a:ea typeface="Times New Roman"/>
                        </a:rPr>
                        <a:t>       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a typeface="Times New Roman"/>
                        </a:rPr>
                        <a:t>Multi</a:t>
                      </a:r>
                      <a:r>
                        <a:rPr lang="ru-RU" sz="2000" dirty="0">
                          <a:solidFill>
                            <a:schemeClr val="tx1"/>
                          </a:solidFill>
                          <a:ea typeface="Times New Roman"/>
                        </a:rPr>
                        <a:t>-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a typeface="Times New Roman"/>
                        </a:rPr>
                        <a:t>component copolymer</a:t>
                      </a:r>
                      <a:r>
                        <a:rPr kumimoji="0" lang="ru-R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+mn-cs"/>
                        </a:rPr>
                        <a:t> </a:t>
                      </a:r>
                      <a:endParaRPr lang="ru-R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baseline="0" dirty="0">
                          <a:solidFill>
                            <a:srgbClr val="008C95"/>
                          </a:solidFill>
                          <a:effectLst/>
                          <a:latin typeface="+mn-lt"/>
                          <a:ea typeface="Times New Roman"/>
                        </a:rPr>
                        <a:t>                                    </a:t>
                      </a: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baseline="0" dirty="0">
                          <a:solidFill>
                            <a:srgbClr val="008C95"/>
                          </a:solidFill>
                          <a:effectLst/>
                          <a:latin typeface="+mn-lt"/>
                          <a:ea typeface="Times New Roman"/>
                        </a:rPr>
                        <a:t>                                   </a:t>
                      </a: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1" baseline="0" dirty="0">
                          <a:solidFill>
                            <a:srgbClr val="008C95"/>
                          </a:solidFill>
                          <a:effectLst/>
                          <a:latin typeface="+mn-lt"/>
                          <a:ea typeface="Times New Roman"/>
                        </a:rPr>
                        <a:t>  </a:t>
                      </a: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baseline="0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baseline="0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ctr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63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Международная заявка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21.05.2018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solidFill>
                            <a:srgbClr val="008C95"/>
                          </a:solidFill>
                          <a:effectLst/>
                          <a:latin typeface="+mn-lt"/>
                          <a:ea typeface="Times New Roman"/>
                        </a:rPr>
                        <a:t>           </a:t>
                      </a:r>
                      <a:endParaRPr lang="ru-RU" sz="900" b="1" i="1" dirty="0">
                        <a:solidFill>
                          <a:srgbClr val="008C95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kern="1200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kern="1200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kern="1200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kern="1200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kern="1200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  <a:cs typeface="+mn-cs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1" kern="1200" dirty="0">
                          <a:solidFill>
                            <a:srgbClr val="F7713B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               </a:t>
                      </a: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05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Международная заявка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21.05.2018</a:t>
                      </a: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solidFill>
                          <a:srgbClr val="F7713B"/>
                        </a:solidFill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9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711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Международная заявка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от 21.05.2018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+mn-lt"/>
                          <a:ea typeface="Times New Roman"/>
                        </a:rPr>
                        <a:t> </a:t>
                      </a: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effectLst/>
                        <a:latin typeface="+mn-lt"/>
                        <a:ea typeface="Times New Roman"/>
                      </a:endParaRPr>
                    </a:p>
                    <a:p>
                      <a:pPr marL="0" marR="0" indent="0" algn="just" defTabSz="9142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1" i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37773" marR="377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6385656" y="3384036"/>
            <a:ext cx="905547" cy="30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accent1"/>
                </a:solidFill>
                <a:latin typeface="Arial" charset="0"/>
              </a:defRPr>
            </a:lvl5pPr>
            <a:lvl6pPr marL="45711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239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358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477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138" i="1" dirty="0">
                <a:solidFill>
                  <a:schemeClr val="tx1"/>
                </a:solidFill>
                <a:latin typeface="+mn-lt"/>
                <a:ea typeface="Times New Roman"/>
              </a:rPr>
              <a:t> </a:t>
            </a:r>
            <a:r>
              <a:rPr lang="ru-RU" sz="1138" i="1" dirty="0">
                <a:solidFill>
                  <a:schemeClr val="tx1"/>
                </a:solidFill>
                <a:latin typeface="+mn-lt"/>
                <a:ea typeface="Times New Roman"/>
              </a:rPr>
              <a:t>5 </a:t>
            </a:r>
            <a:r>
              <a:rPr lang="en-US" sz="1138" i="1" dirty="0">
                <a:solidFill>
                  <a:schemeClr val="tx1"/>
                </a:solidFill>
                <a:latin typeface="+mn-lt"/>
                <a:ea typeface="Times New Roman"/>
              </a:rPr>
              <a:t>-</a:t>
            </a:r>
            <a:r>
              <a:rPr lang="ru-RU" sz="1138" i="1" dirty="0">
                <a:solidFill>
                  <a:schemeClr val="tx1"/>
                </a:solidFill>
                <a:latin typeface="+mn-lt"/>
                <a:ea typeface="Times New Roman"/>
              </a:rPr>
              <a:t> 50 мол.% </a:t>
            </a:r>
            <a:endParaRPr lang="ru-RU" sz="1138" kern="0" dirty="0">
              <a:solidFill>
                <a:schemeClr val="tx1"/>
              </a:solidFill>
              <a:latin typeface="+mn-lt"/>
              <a:ea typeface="Times New Roman"/>
            </a:endParaRPr>
          </a:p>
        </p:txBody>
      </p:sp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119" y="2731530"/>
            <a:ext cx="3312319" cy="117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697" y="1419957"/>
            <a:ext cx="1665298" cy="56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183" y="1345260"/>
            <a:ext cx="756494" cy="830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379" y="2521701"/>
            <a:ext cx="759088" cy="833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807" y="2622115"/>
            <a:ext cx="1590188" cy="536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693" y="3712752"/>
            <a:ext cx="938152" cy="75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101" y="3757420"/>
            <a:ext cx="861110" cy="497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389" y="5173859"/>
            <a:ext cx="976608" cy="78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669" y="4644358"/>
            <a:ext cx="857368" cy="49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066" y="4697248"/>
            <a:ext cx="741982" cy="72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994523" y="3317018"/>
            <a:ext cx="1503938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742819">
              <a:defRPr/>
            </a:pPr>
            <a:r>
              <a:rPr lang="ru-RU" sz="1138" i="1" dirty="0">
                <a:ea typeface="Times New Roman"/>
              </a:rPr>
              <a:t>0 мол.% </a:t>
            </a:r>
            <a:r>
              <a:rPr lang="en-US" sz="1138" i="1" dirty="0">
                <a:ea typeface="Times New Roman"/>
              </a:rPr>
              <a:t>- </a:t>
            </a:r>
            <a:r>
              <a:rPr lang="ru-RU" sz="1138" i="1" dirty="0">
                <a:ea typeface="Times New Roman"/>
              </a:rPr>
              <a:t>50 мол.%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92114" y="3804546"/>
            <a:ext cx="1915968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819">
              <a:defRPr/>
            </a:pPr>
            <a:r>
              <a:rPr lang="ru-RU" sz="1138" i="1" dirty="0">
                <a:ea typeface="Times New Roman"/>
              </a:rPr>
              <a:t>ММ вершины пика блока </a:t>
            </a:r>
          </a:p>
          <a:p>
            <a:pPr algn="just" defTabSz="742819">
              <a:defRPr/>
            </a:pPr>
            <a:r>
              <a:rPr lang="ru-RU" sz="1138" i="1" dirty="0">
                <a:ea typeface="Times New Roman"/>
              </a:rPr>
              <a:t>несопряженного олефина </a:t>
            </a:r>
          </a:p>
          <a:p>
            <a:pPr algn="just" defTabSz="742819">
              <a:defRPr/>
            </a:pPr>
            <a:r>
              <a:rPr lang="ru-RU" sz="1138" i="1" dirty="0">
                <a:ea typeface="Times New Roman"/>
              </a:rPr>
              <a:t>от 500 до 40 000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932530" y="4726838"/>
            <a:ext cx="1741699" cy="114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742819">
              <a:defRPr/>
            </a:pPr>
            <a:r>
              <a:rPr lang="en-US" sz="1138" i="1" dirty="0">
                <a:ea typeface="Times New Roman"/>
              </a:rPr>
              <a:t>Max </a:t>
            </a:r>
            <a:r>
              <a:rPr lang="ru-RU" sz="1138" i="1" dirty="0">
                <a:ea typeface="Times New Roman"/>
              </a:rPr>
              <a:t>ММ пика цепи, блока несопряженного олефина и/или блока </a:t>
            </a:r>
            <a:r>
              <a:rPr lang="ru-RU" sz="1138" i="1" dirty="0" err="1">
                <a:ea typeface="Times New Roman"/>
              </a:rPr>
              <a:t>винилароматического</a:t>
            </a:r>
            <a:r>
              <a:rPr lang="ru-RU" sz="1138" i="1" dirty="0">
                <a:ea typeface="Times New Roman"/>
              </a:rPr>
              <a:t> соединения - менее 2000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90089" y="2181830"/>
            <a:ext cx="1112805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42819">
              <a:defRPr/>
            </a:pPr>
            <a:r>
              <a:rPr lang="ru-RU" sz="1138" i="1" dirty="0">
                <a:ea typeface="Times New Roman"/>
              </a:rPr>
              <a:t>44 </a:t>
            </a:r>
            <a:r>
              <a:rPr lang="en-US" sz="1138" i="1" dirty="0">
                <a:ea typeface="Times New Roman"/>
              </a:rPr>
              <a:t>- </a:t>
            </a:r>
            <a:r>
              <a:rPr lang="ru-RU" sz="1138" i="1" dirty="0">
                <a:ea typeface="Times New Roman"/>
              </a:rPr>
              <a:t>97 мол.%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3260" y="2173668"/>
            <a:ext cx="1513556" cy="267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42819">
              <a:defRPr/>
            </a:pPr>
            <a:r>
              <a:rPr lang="ru-RU" sz="1138" i="1" dirty="0">
                <a:ea typeface="Times New Roman"/>
              </a:rPr>
              <a:t>3 мол.%  или более</a:t>
            </a:r>
            <a:endParaRPr lang="en-US" sz="1138" i="1" dirty="0">
              <a:ea typeface="Times New Roman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873447" y="787014"/>
            <a:ext cx="3239963" cy="322127"/>
          </a:xfrm>
          <a:prstGeom prst="rect">
            <a:avLst/>
          </a:prstGeom>
        </p:spPr>
        <p:txBody>
          <a:bodyPr vert="horz" lIns="74295" tIns="37148" rIns="74295" bIns="37148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95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Приемы патентования</a:t>
            </a:r>
            <a:endParaRPr lang="ru-RU" sz="1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891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937" y="198669"/>
            <a:ext cx="9729216" cy="896836"/>
          </a:xfrm>
        </p:spPr>
        <p:txBody>
          <a:bodyPr/>
          <a:lstStyle/>
          <a:p>
            <a:r>
              <a:rPr lang="ru-RU" sz="1700" dirty="0"/>
              <a:t>Примеры формул изобретений патентов, которые могут быть </a:t>
            </a:r>
            <a:br>
              <a:rPr lang="ru-RU" sz="1700" dirty="0"/>
            </a:br>
            <a:r>
              <a:rPr lang="ru-RU" sz="1700" dirty="0"/>
              <a:t>препятствием для Клиента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640242"/>
              </p:ext>
            </p:extLst>
          </p:nvPr>
        </p:nvGraphicFramePr>
        <p:xfrm>
          <a:off x="388937" y="912263"/>
          <a:ext cx="9128125" cy="5380927"/>
        </p:xfrm>
        <a:graphic>
          <a:graphicData uri="http://schemas.openxmlformats.org/drawingml/2006/table">
            <a:tbl>
              <a:tblPr firstRow="1" firstCol="1" bandRow="1"/>
              <a:tblGrid>
                <a:gridCol w="4942015">
                  <a:extLst>
                    <a:ext uri="{9D8B030D-6E8A-4147-A177-3AD203B41FA5}">
                      <a16:colId xmlns:a16="http://schemas.microsoft.com/office/drawing/2014/main" val="123800301"/>
                    </a:ext>
                  </a:extLst>
                </a:gridCol>
                <a:gridCol w="4186110">
                  <a:extLst>
                    <a:ext uri="{9D8B030D-6E8A-4147-A177-3AD203B41FA5}">
                      <a16:colId xmlns:a16="http://schemas.microsoft.com/office/drawing/2014/main" val="192248538"/>
                    </a:ext>
                  </a:extLst>
                </a:gridCol>
              </a:tblGrid>
              <a:tr h="1716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 1.  Не можем повлиять на риск Клиента</a:t>
                      </a:r>
                    </a:p>
                  </a:txBody>
                  <a:tcPr marL="65631" marR="6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Пример 2. Должны работать с риском Клиента</a:t>
                      </a:r>
                    </a:p>
                  </a:txBody>
                  <a:tcPr marL="65631" marR="6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2966755"/>
                  </a:ext>
                </a:extLst>
              </a:tr>
              <a:tr h="2586880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luxury vinyl tile formulation comprising: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polyvinyl chloride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homopolymers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copolymers;</a:t>
                      </a: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plasticizer</a:t>
                      </a: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modifier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comprise: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dibenzoate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comprising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diethy!ene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glycol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dibenzoate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dipropylene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glycol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dibenzoate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1 ,2-propylene glycol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dibenzoate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or mixtures thereof,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 alkyl sulfonic phenyl ester,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dibutyl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terephthalate, or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benzyl butyl 1 ,2-cyclohexyldicarboxylate.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optionally, a filler,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wherein </a:t>
                      </a: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modifier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reduces the amount of general-purpose plasticizer needed in the luxury vinyl tile formulation.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luxury vinyl tile formulation comprising: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polyvinyl chloride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homopolymers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or copolymers;</a:t>
                      </a: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plasticizer</a:t>
                      </a: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modifier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optionally, a filler,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solidFill>
                          <a:srgbClr val="22222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wherein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plasticizer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comprising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n-butyl isobutyl terephthalate, di-n-butyl terephthalate and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diisobutyl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terephthalate</a:t>
                      </a: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6700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22222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 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plasticizer</a:t>
                      </a:r>
                      <a:r>
                        <a:rPr lang="en-US" sz="14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has high boiling temperature more than 300 C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631" marR="656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111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722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94486" y="911392"/>
            <a:ext cx="5167060" cy="3140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3217" y="1266270"/>
            <a:ext cx="2776100" cy="2431103"/>
          </a:xfrm>
          <a:prstGeom prst="rect">
            <a:avLst/>
          </a:prstGeom>
        </p:spPr>
      </p:pic>
      <p:pic>
        <p:nvPicPr>
          <p:cNvPr id="6" name="Picture 3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6414135" y="4753927"/>
            <a:ext cx="2742309" cy="1271271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8" name="Прямоугольник 7"/>
          <p:cNvSpPr/>
          <p:nvPr/>
        </p:nvSpPr>
        <p:spPr>
          <a:xfrm>
            <a:off x="294486" y="4854418"/>
            <a:ext cx="4971634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8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ЕА017241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Бескорпусная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групповая упаковка», выдан 30.10.2012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488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ЕА02398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Бескорпусная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групповая упаковка», выдан 30.12.2016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>
              <a:spcBef>
                <a:spcPts val="488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ЕА029138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«Упаковка», выдан 28.02.2018 ; 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88"/>
              </a:spcBef>
            </a:pPr>
            <a:r>
              <a:rPr lang="ru-RU" sz="1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ЕА029841</a:t>
            </a:r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«Способ формирования емкости», выдан 31.05.2018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80751" y="4343855"/>
            <a:ext cx="845103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6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 </a:t>
            </a:r>
            <a:endParaRPr lang="ru-RU" sz="1463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19073" y="4554337"/>
            <a:ext cx="1652312" cy="317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6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INNOVIA FILMS</a:t>
            </a:r>
            <a:endParaRPr lang="ru-RU" sz="14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9730" y="3716119"/>
            <a:ext cx="1093428" cy="77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48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7818" y="553045"/>
            <a:ext cx="5377543" cy="304919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Признаки, в формулах изобретений оспариваемых патентов</a:t>
            </a: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818" y="928463"/>
            <a:ext cx="5957973" cy="524237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62519" y="857964"/>
          <a:ext cx="3422878" cy="598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9485">
                  <a:extLst>
                    <a:ext uri="{9D8B030D-6E8A-4147-A177-3AD203B41FA5}">
                      <a16:colId xmlns:a16="http://schemas.microsoft.com/office/drawing/2014/main" val="3490307957"/>
                    </a:ext>
                  </a:extLst>
                </a:gridCol>
                <a:gridCol w="831396">
                  <a:extLst>
                    <a:ext uri="{9D8B030D-6E8A-4147-A177-3AD203B41FA5}">
                      <a16:colId xmlns:a16="http://schemas.microsoft.com/office/drawing/2014/main" val="3110649382"/>
                    </a:ext>
                  </a:extLst>
                </a:gridCol>
                <a:gridCol w="902154">
                  <a:extLst>
                    <a:ext uri="{9D8B030D-6E8A-4147-A177-3AD203B41FA5}">
                      <a16:colId xmlns:a16="http://schemas.microsoft.com/office/drawing/2014/main" val="703377487"/>
                    </a:ext>
                  </a:extLst>
                </a:gridCol>
                <a:gridCol w="919843">
                  <a:extLst>
                    <a:ext uri="{9D8B030D-6E8A-4147-A177-3AD203B41FA5}">
                      <a16:colId xmlns:a16="http://schemas.microsoft.com/office/drawing/2014/main" val="840684120"/>
                    </a:ext>
                  </a:extLst>
                </a:gridCol>
              </a:tblGrid>
              <a:tr h="8172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EA017241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EA0</a:t>
                      </a: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25398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EA0</a:t>
                      </a: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29841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EA0</a:t>
                      </a: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29138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Беларусь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Казахстан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40509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Австрия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16437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Австралия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575266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Бразилия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Бразилия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588103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Канада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44477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Китай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Китай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Китай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1342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Европа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Европа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Европа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99052"/>
                  </a:ext>
                </a:extLst>
              </a:tr>
              <a:tr h="230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Испания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Испания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Испания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77162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Индия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16568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Япония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14606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Корея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Корея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Корея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658128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Мексика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Мексика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Мексика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67295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Малайзия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Малайзия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Малайзия</a:t>
                      </a: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75843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Филиппины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Филиппины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361125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Польша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Польша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Польша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35920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Португалия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732389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Украина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323564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06072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Ю. Африка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Ю. Африка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Ю. Африка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891331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Королевство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Королевство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853207"/>
                  </a:ext>
                </a:extLst>
              </a:tr>
              <a:tr h="2228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Сингапур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Сингапур</a:t>
                      </a:r>
                    </a:p>
                  </a:txBody>
                  <a:tcPr marL="74295" marR="74295" marT="37148" marB="37148">
                    <a:solidFill>
                      <a:srgbClr val="51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2759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5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39"/>
          <p:cNvSpPr txBox="1"/>
          <p:nvPr/>
        </p:nvSpPr>
        <p:spPr>
          <a:xfrm>
            <a:off x="6668299" y="2265015"/>
            <a:ext cx="1931195" cy="2923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Признаки упаковки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976794" y="2679131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6" name="Прямоугольник 75"/>
          <p:cNvSpPr/>
          <p:nvPr/>
        </p:nvSpPr>
        <p:spPr>
          <a:xfrm>
            <a:off x="976794" y="3836770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2" name="Прямоугольник 81"/>
          <p:cNvSpPr/>
          <p:nvPr/>
        </p:nvSpPr>
        <p:spPr>
          <a:xfrm>
            <a:off x="976794" y="4994409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3006" y="895947"/>
            <a:ext cx="7132664" cy="250068"/>
          </a:xfrm>
          <a:noFill/>
        </p:spPr>
        <p:txBody>
          <a:bodyPr wrap="square" rtlCol="0">
            <a:spAutoFit/>
          </a:bodyPr>
          <a:lstStyle/>
          <a:p>
            <a:pPr defTabSz="742612"/>
            <a:r>
              <a:rPr lang="ru-RU" sz="1625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Патенты на упаковку: 85% признаков пленки и </a:t>
            </a:r>
            <a:r>
              <a:rPr lang="en-US" sz="1625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15% </a:t>
            </a:r>
            <a:r>
              <a:rPr lang="ru-RU" sz="1625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признаков  упаковки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999577" y="2826174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0" name="Прямоугольник 59"/>
          <p:cNvSpPr/>
          <p:nvPr/>
        </p:nvSpPr>
        <p:spPr>
          <a:xfrm>
            <a:off x="999577" y="3983812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2" name="Прямоугольник 61"/>
          <p:cNvSpPr/>
          <p:nvPr/>
        </p:nvSpPr>
        <p:spPr>
          <a:xfrm>
            <a:off x="999577" y="5141451"/>
            <a:ext cx="736480" cy="40915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63" name="Группа 62"/>
          <p:cNvGrpSpPr/>
          <p:nvPr/>
        </p:nvGrpSpPr>
        <p:grpSpPr>
          <a:xfrm>
            <a:off x="1173324" y="2461015"/>
            <a:ext cx="7789388" cy="3137616"/>
            <a:chOff x="326342" y="1137397"/>
            <a:chExt cx="9586939" cy="3861681"/>
          </a:xfrm>
        </p:grpSpPr>
        <p:grpSp>
          <p:nvGrpSpPr>
            <p:cNvPr id="64" name="Группа 63"/>
            <p:cNvGrpSpPr/>
            <p:nvPr/>
          </p:nvGrpSpPr>
          <p:grpSpPr>
            <a:xfrm>
              <a:off x="326342" y="1137397"/>
              <a:ext cx="9586939" cy="3861681"/>
              <a:chOff x="996886" y="730259"/>
              <a:chExt cx="8492806" cy="3408781"/>
            </a:xfrm>
          </p:grpSpPr>
          <p:sp>
            <p:nvSpPr>
              <p:cNvPr id="67" name="Полилиния 66"/>
              <p:cNvSpPr/>
              <p:nvPr/>
            </p:nvSpPr>
            <p:spPr>
              <a:xfrm>
                <a:off x="1729950" y="870656"/>
                <a:ext cx="646512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4694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Для </a:t>
                </a:r>
                <a:r>
                  <a:rPr lang="ru-RU" sz="488" b="1" dirty="0" err="1"/>
                  <a:t>бескорпусной</a:t>
                </a:r>
                <a:r>
                  <a:rPr lang="ru-RU" sz="488" b="1" dirty="0"/>
                  <a:t> упаковки</a:t>
                </a:r>
              </a:p>
            </p:txBody>
          </p:sp>
          <p:sp>
            <p:nvSpPr>
              <p:cNvPr id="74" name="Полилиния 73"/>
              <p:cNvSpPr/>
              <p:nvPr/>
            </p:nvSpPr>
            <p:spPr>
              <a:xfrm>
                <a:off x="1379494" y="1493929"/>
                <a:ext cx="644689" cy="726999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В сваривается с А и В </a:t>
                </a:r>
              </a:p>
            </p:txBody>
          </p:sp>
          <p:sp>
            <p:nvSpPr>
              <p:cNvPr id="79" name="Полилиния 78"/>
              <p:cNvSpPr/>
              <p:nvPr/>
            </p:nvSpPr>
            <p:spPr>
              <a:xfrm>
                <a:off x="2065762" y="1493928"/>
                <a:ext cx="675626" cy="729396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пачки с длиной цепи х, слой В – с</a:t>
                </a:r>
                <a:r>
                  <a:rPr lang="en-US" sz="488" b="1" dirty="0"/>
                  <a:t> </a:t>
                </a:r>
                <a:r>
                  <a:rPr lang="ru-RU" sz="488" b="1" dirty="0"/>
                  <a:t>длиной цепи у,  х не равно у</a:t>
                </a:r>
              </a:p>
            </p:txBody>
          </p:sp>
          <p:sp>
            <p:nvSpPr>
              <p:cNvPr id="84" name="Полилиния 83"/>
              <p:cNvSpPr/>
              <p:nvPr/>
            </p:nvSpPr>
            <p:spPr>
              <a:xfrm>
                <a:off x="1729950" y="2099975"/>
                <a:ext cx="650360" cy="787357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4694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А имеет низкий порог термосваривания.</a:t>
                </a:r>
                <a:r>
                  <a:rPr lang="en-US" sz="488" b="1" dirty="0"/>
                  <a:t>,</a:t>
                </a:r>
                <a:r>
                  <a:rPr lang="ru-RU" sz="488" b="1" dirty="0"/>
                  <a:t> </a:t>
                </a:r>
              </a:p>
            </p:txBody>
          </p:sp>
          <p:sp>
            <p:nvSpPr>
              <p:cNvPr id="85" name="Полилиния 84"/>
              <p:cNvSpPr/>
              <p:nvPr/>
            </p:nvSpPr>
            <p:spPr>
              <a:xfrm>
                <a:off x="1415642" y="2763566"/>
                <a:ext cx="622340" cy="731024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Толщина слоев А и В – 0,05 - 2 мкм  </a:t>
                </a:r>
              </a:p>
            </p:txBody>
          </p:sp>
          <p:sp>
            <p:nvSpPr>
              <p:cNvPr id="87" name="Полилиния 86"/>
              <p:cNvSpPr/>
              <p:nvPr/>
            </p:nvSpPr>
            <p:spPr>
              <a:xfrm>
                <a:off x="2088347" y="2752656"/>
                <a:ext cx="670337" cy="73058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Пленка </a:t>
                </a:r>
                <a:r>
                  <a:rPr lang="ru-RU" sz="488" b="1" dirty="0" err="1"/>
                  <a:t>термоусадочная</a:t>
                </a:r>
                <a:endParaRPr lang="ru-RU" sz="488" b="1" dirty="0"/>
              </a:p>
            </p:txBody>
          </p:sp>
          <p:sp>
            <p:nvSpPr>
              <p:cNvPr id="90" name="Полилиния 89"/>
              <p:cNvSpPr/>
              <p:nvPr/>
            </p:nvSpPr>
            <p:spPr>
              <a:xfrm>
                <a:off x="1775570" y="3376119"/>
                <a:ext cx="630348" cy="721926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fontAlgn="t"/>
                <a:endParaRPr lang="ru-RU" sz="488" b="1" dirty="0">
                  <a:solidFill>
                    <a:schemeClr val="bg1"/>
                  </a:solidFill>
                </a:endParaRPr>
              </a:p>
              <a:p>
                <a:pPr fontAlgn="t"/>
                <a:r>
                  <a:rPr lang="ru-RU" sz="488" b="1" dirty="0">
                    <a:solidFill>
                      <a:schemeClr val="bg1"/>
                    </a:solidFill>
                  </a:rPr>
                  <a:t>Прочность сваривания А с А/В  -400 г/мм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/>
              </a:p>
            </p:txBody>
          </p:sp>
          <p:sp>
            <p:nvSpPr>
              <p:cNvPr id="93" name="Полилиния 92"/>
              <p:cNvSpPr/>
              <p:nvPr/>
            </p:nvSpPr>
            <p:spPr>
              <a:xfrm>
                <a:off x="996886" y="2099975"/>
                <a:ext cx="694760" cy="800750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fontAlgn="t"/>
                <a:r>
                  <a:rPr lang="ru-RU" sz="488" b="1" dirty="0">
                    <a:solidFill>
                      <a:schemeClr val="bg1"/>
                    </a:solidFill>
                  </a:rPr>
                  <a:t>Прочность сваривания А с А/В  -100 г/мм</a:t>
                </a:r>
              </a:p>
            </p:txBody>
          </p:sp>
          <p:sp>
            <p:nvSpPr>
              <p:cNvPr id="95" name="Полилиния 94"/>
              <p:cNvSpPr/>
              <p:nvPr/>
            </p:nvSpPr>
            <p:spPr>
              <a:xfrm>
                <a:off x="4527898" y="3382060"/>
                <a:ext cx="684809" cy="736824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32695" tIns="146510" rIns="132695" bIns="146511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Прочность сваривания 200 г/мм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пр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5 пси, 5 сек и 80 град. и ниже 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</p:txBody>
          </p:sp>
          <p:sp>
            <p:nvSpPr>
              <p:cNvPr id="96" name="Полилиния 95"/>
              <p:cNvSpPr/>
              <p:nvPr/>
            </p:nvSpPr>
            <p:spPr>
              <a:xfrm>
                <a:off x="5263245" y="3376117"/>
                <a:ext cx="601156" cy="734299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3" bIns="106268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В включает - слип – добавку с не менее 0,2 % силикона</a:t>
                </a:r>
              </a:p>
            </p:txBody>
          </p:sp>
          <p:sp>
            <p:nvSpPr>
              <p:cNvPr id="97" name="Полилиния 96"/>
              <p:cNvSpPr/>
              <p:nvPr/>
            </p:nvSpPr>
            <p:spPr>
              <a:xfrm>
                <a:off x="3140483" y="856279"/>
                <a:ext cx="683472" cy="755552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3" numCol="1" spcCol="1270" anchor="ctr" anchorCtr="0">
                <a:noAutofit/>
              </a:bodyPr>
              <a:lstStyle/>
              <a:p>
                <a:pPr algn="ctr" defTabSz="4694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Пленка трехслойная ( слои А, В, С) </a:t>
                </a:r>
              </a:p>
            </p:txBody>
          </p:sp>
          <p:sp>
            <p:nvSpPr>
              <p:cNvPr id="98" name="Полилиния 97"/>
              <p:cNvSpPr/>
              <p:nvPr/>
            </p:nvSpPr>
            <p:spPr>
              <a:xfrm>
                <a:off x="2437088" y="856278"/>
                <a:ext cx="662430" cy="761046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dirty="0">
                    <a:ln w="0"/>
                    <a:solidFill>
                      <a:schemeClr val="bg1"/>
                    </a:solidFill>
                  </a:rPr>
                  <a:t>Полиолефиновая</a:t>
                </a:r>
              </a:p>
            </p:txBody>
          </p:sp>
          <p:sp>
            <p:nvSpPr>
              <p:cNvPr id="99" name="Полилиния 98"/>
              <p:cNvSpPr/>
              <p:nvPr/>
            </p:nvSpPr>
            <p:spPr>
              <a:xfrm>
                <a:off x="2781537" y="1488019"/>
                <a:ext cx="677162" cy="743661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3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Температура термосваривания больше 80 град  </a:t>
                </a:r>
              </a:p>
            </p:txBody>
          </p:sp>
          <p:sp>
            <p:nvSpPr>
              <p:cNvPr id="100" name="Полилиния 99"/>
              <p:cNvSpPr/>
              <p:nvPr/>
            </p:nvSpPr>
            <p:spPr>
              <a:xfrm>
                <a:off x="3493926" y="1507533"/>
                <a:ext cx="646247" cy="713811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Температура термосваривания меньше 80 град  </a:t>
                </a:r>
              </a:p>
            </p:txBody>
          </p:sp>
          <p:sp>
            <p:nvSpPr>
              <p:cNvPr id="101" name="Полилиния 100"/>
              <p:cNvSpPr/>
              <p:nvPr/>
            </p:nvSpPr>
            <p:spPr>
              <a:xfrm>
                <a:off x="3169390" y="2115314"/>
                <a:ext cx="625430" cy="741990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3" numCol="1" spcCol="1270" anchor="ctr" anchorCtr="0">
                <a:noAutofit/>
              </a:bodyPr>
              <a:lstStyle/>
              <a:p>
                <a:pPr algn="ctr" defTabSz="3912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х и у равно 2-4</a:t>
                </a:r>
              </a:p>
            </p:txBody>
          </p:sp>
          <p:sp>
            <p:nvSpPr>
              <p:cNvPr id="102" name="Полилиния 101"/>
              <p:cNvSpPr/>
              <p:nvPr/>
            </p:nvSpPr>
            <p:spPr>
              <a:xfrm>
                <a:off x="2420563" y="2102824"/>
                <a:ext cx="695685" cy="757559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39124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В  имеет низкий порог термосваривания</a:t>
                </a:r>
              </a:p>
            </p:txBody>
          </p:sp>
          <p:sp>
            <p:nvSpPr>
              <p:cNvPr id="103" name="Полилиния 102"/>
              <p:cNvSpPr/>
              <p:nvPr/>
            </p:nvSpPr>
            <p:spPr>
              <a:xfrm>
                <a:off x="2813453" y="2730773"/>
                <a:ext cx="634336" cy="752467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3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Пленка в форме рукава, окружающего упаковку</a:t>
                </a:r>
              </a:p>
            </p:txBody>
          </p:sp>
          <p:sp>
            <p:nvSpPr>
              <p:cNvPr id="108" name="Полилиния 107"/>
              <p:cNvSpPr/>
              <p:nvPr/>
            </p:nvSpPr>
            <p:spPr>
              <a:xfrm>
                <a:off x="3498082" y="2748789"/>
                <a:ext cx="660014" cy="73568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Слои А и В – из одного или разных полимеров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/>
              </a:p>
            </p:txBody>
          </p:sp>
          <p:sp>
            <p:nvSpPr>
              <p:cNvPr id="109" name="Полилиния 108"/>
              <p:cNvSpPr/>
              <p:nvPr/>
            </p:nvSpPr>
            <p:spPr>
              <a:xfrm>
                <a:off x="3134003" y="3361547"/>
                <a:ext cx="667325" cy="75733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3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Прочность сваривания А/А, А/В или В/В выше, чем с пачкой на 150г/25мм 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/>
              </a:p>
            </p:txBody>
          </p:sp>
          <p:sp>
            <p:nvSpPr>
              <p:cNvPr id="110" name="Полилиния 109"/>
              <p:cNvSpPr/>
              <p:nvPr/>
            </p:nvSpPr>
            <p:spPr>
              <a:xfrm>
                <a:off x="2452455" y="3374126"/>
                <a:ext cx="635012" cy="723922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Прочность сваривания А/А, А/В или В/</a:t>
                </a:r>
                <a:r>
                  <a:rPr lang="ru-RU" sz="488" b="1" dirty="0" err="1"/>
                  <a:t>Ввыше</a:t>
                </a:r>
                <a:r>
                  <a:rPr lang="ru-RU" sz="488" b="1" dirty="0"/>
                  <a:t>, чем с пачкой на 50г/25мм 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</p:txBody>
          </p:sp>
          <p:sp>
            <p:nvSpPr>
              <p:cNvPr id="111" name="Полилиния 110"/>
              <p:cNvSpPr/>
              <p:nvPr/>
            </p:nvSpPr>
            <p:spPr>
              <a:xfrm>
                <a:off x="5908696" y="3399325"/>
                <a:ext cx="674682" cy="73971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5988" tIns="139803" rIns="125988" bIns="139804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 err="1"/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/>
                  <a:t>Слой В включает - слип – добавку с менее 0,2 % силикона и </a:t>
                </a:r>
                <a:r>
                  <a:rPr lang="ru-RU" sz="488" b="1" dirty="0" err="1"/>
                  <a:t>несиликона</a:t>
                </a:r>
                <a:r>
                  <a:rPr lang="ru-RU" sz="488" b="1" dirty="0"/>
                  <a:t> – более 1%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/>
              </a:p>
            </p:txBody>
          </p:sp>
          <p:sp>
            <p:nvSpPr>
              <p:cNvPr id="112" name="Полилиния 111"/>
              <p:cNvSpPr/>
              <p:nvPr/>
            </p:nvSpPr>
            <p:spPr>
              <a:xfrm>
                <a:off x="6631952" y="3403383"/>
                <a:ext cx="654112" cy="733272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3" bIns="106268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528" b="1" dirty="0"/>
                  <a:t>Слип – добавка  включает </a:t>
                </a:r>
                <a:r>
                  <a:rPr lang="ru-RU" sz="528" b="1" dirty="0" err="1"/>
                  <a:t>силику</a:t>
                </a:r>
                <a:r>
                  <a:rPr lang="ru-RU" sz="528" b="1" dirty="0"/>
                  <a:t> или силикаты </a:t>
                </a:r>
              </a:p>
            </p:txBody>
          </p:sp>
          <p:sp>
            <p:nvSpPr>
              <p:cNvPr id="113" name="Полилиния 112"/>
              <p:cNvSpPr/>
              <p:nvPr/>
            </p:nvSpPr>
            <p:spPr>
              <a:xfrm>
                <a:off x="4541837" y="883028"/>
                <a:ext cx="646030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4694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ln w="0"/>
                    <a:solidFill>
                      <a:schemeClr val="bg1"/>
                    </a:solidFill>
                  </a:rPr>
                  <a:t>Блеск (45 град. С) не менее 95%</a:t>
                </a:r>
              </a:p>
            </p:txBody>
          </p:sp>
          <p:sp>
            <p:nvSpPr>
              <p:cNvPr id="114" name="Полилиния 113"/>
              <p:cNvSpPr/>
              <p:nvPr/>
            </p:nvSpPr>
            <p:spPr>
              <a:xfrm>
                <a:off x="3870944" y="875280"/>
                <a:ext cx="635558" cy="748867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 w="22225">
                <a:solidFill>
                  <a:schemeClr val="accent3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ln w="0"/>
                    <a:solidFill>
                      <a:schemeClr val="bg1"/>
                    </a:solidFill>
                  </a:rPr>
                  <a:t>Слой А  не сваривается с пачкой</a:t>
                </a:r>
              </a:p>
            </p:txBody>
          </p:sp>
          <p:sp>
            <p:nvSpPr>
              <p:cNvPr id="115" name="Полилиния 114"/>
              <p:cNvSpPr/>
              <p:nvPr/>
            </p:nvSpPr>
            <p:spPr>
              <a:xfrm>
                <a:off x="4179067" y="1507533"/>
                <a:ext cx="678760" cy="73306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Температура термосваривания меньше 200 град  </a:t>
                </a:r>
              </a:p>
              <a:p>
                <a:pPr algn="ctr" defTabSz="46948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6" name="Полилиния 115"/>
              <p:cNvSpPr/>
              <p:nvPr/>
            </p:nvSpPr>
            <p:spPr>
              <a:xfrm>
                <a:off x="4904816" y="1507532"/>
                <a:ext cx="644072" cy="74270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accent3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К трения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окр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. среды – не более 0,5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7" name="Полилиния 116"/>
              <p:cNvSpPr/>
              <p:nvPr/>
            </p:nvSpPr>
            <p:spPr>
              <a:xfrm>
                <a:off x="4541838" y="2129573"/>
                <a:ext cx="646512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Время сваривания -  0,05-2 сек. 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8" name="Полилиния 117"/>
              <p:cNvSpPr/>
              <p:nvPr/>
            </p:nvSpPr>
            <p:spPr>
              <a:xfrm>
                <a:off x="3836504" y="2111717"/>
                <a:ext cx="666932" cy="756212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А и В имеют условие сваривания-повышенные температура и давление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19" name="Полилиния 118"/>
              <p:cNvSpPr/>
              <p:nvPr/>
            </p:nvSpPr>
            <p:spPr>
              <a:xfrm>
                <a:off x="4203418" y="2748789"/>
                <a:ext cx="634477" cy="750981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bg1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2695" tIns="146510" rIns="132695" bIns="146510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Слои А и В – из разных полимеров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dirty="0"/>
              </a:p>
            </p:txBody>
          </p:sp>
          <p:sp>
            <p:nvSpPr>
              <p:cNvPr id="120" name="Полилиния 119"/>
              <p:cNvSpPr/>
              <p:nvPr/>
            </p:nvSpPr>
            <p:spPr>
              <a:xfrm>
                <a:off x="4882053" y="2752846"/>
                <a:ext cx="664736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А и/или В-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терполимер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этилена, пропилена и бутена</a:t>
                </a:r>
              </a:p>
            </p:txBody>
          </p:sp>
          <p:sp>
            <p:nvSpPr>
              <p:cNvPr id="121" name="Полилиния 120"/>
              <p:cNvSpPr/>
              <p:nvPr/>
            </p:nvSpPr>
            <p:spPr>
              <a:xfrm>
                <a:off x="3846650" y="3361549"/>
                <a:ext cx="623467" cy="748867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Прочность сваривания 200 г/мм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пр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5 пси, 5 сек и 90 град. И ниже 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2" name="Полилиния 121"/>
              <p:cNvSpPr/>
              <p:nvPr/>
            </p:nvSpPr>
            <p:spPr>
              <a:xfrm>
                <a:off x="6979105" y="2768064"/>
                <a:ext cx="639868" cy="747424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32695" tIns="146510" rIns="132695" bIns="146511" numCol="1" spcCol="1270" anchor="ctr" anchorCtr="0">
                <a:noAutofit/>
              </a:bodyPr>
              <a:lstStyle/>
              <a:p>
                <a:pPr algn="ctr"/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488" b="1" dirty="0">
                    <a:solidFill>
                      <a:schemeClr val="bg1"/>
                    </a:solidFill>
                  </a:rPr>
                  <a:t>Широко/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узкоугольное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рассеяние не менее 3%</a:t>
                </a:r>
              </a:p>
              <a:p>
                <a:pPr lvl="0" algn="ctr"/>
                <a:endParaRPr lang="ru-RU" sz="616" b="1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23" name="Полилиния 122"/>
              <p:cNvSpPr/>
              <p:nvPr/>
            </p:nvSpPr>
            <p:spPr>
              <a:xfrm>
                <a:off x="5927793" y="883026"/>
                <a:ext cx="704158" cy="743384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34" tIns="136449" rIns="122634" bIns="136449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Т сваривания А/А, А/В или В/В выше, чем с пачкой на 15 град.</a:t>
                </a:r>
              </a:p>
            </p:txBody>
          </p:sp>
          <p:sp>
            <p:nvSpPr>
              <p:cNvPr id="124" name="Полилиния 123"/>
              <p:cNvSpPr/>
              <p:nvPr/>
            </p:nvSpPr>
            <p:spPr>
              <a:xfrm>
                <a:off x="5233079" y="895400"/>
                <a:ext cx="659148" cy="740026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3636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3636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Т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сваривания А/А, А/В или В/В выше, чем с пачкой на 10%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i="1" dirty="0">
                  <a:solidFill>
                    <a:schemeClr val="bg1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endParaRPr>
              </a:p>
            </p:txBody>
          </p:sp>
          <p:sp>
            <p:nvSpPr>
              <p:cNvPr id="125" name="Полилиния 124"/>
              <p:cNvSpPr/>
              <p:nvPr/>
            </p:nvSpPr>
            <p:spPr>
              <a:xfrm>
                <a:off x="5597327" y="1518672"/>
                <a:ext cx="646512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7273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7273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34" tIns="136449" rIns="122634" bIns="136449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К трения 60 град.– не более 0,5</a:t>
                </a:r>
              </a:p>
            </p:txBody>
          </p:sp>
          <p:sp>
            <p:nvSpPr>
              <p:cNvPr id="126" name="Полилиния 125"/>
              <p:cNvSpPr/>
              <p:nvPr/>
            </p:nvSpPr>
            <p:spPr>
              <a:xfrm>
                <a:off x="6301418" y="1531924"/>
                <a:ext cx="646512" cy="70887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10909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10909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К трения 80 град.– не более 0,5</a:t>
                </a:r>
              </a:p>
            </p:txBody>
          </p:sp>
          <p:sp>
            <p:nvSpPr>
              <p:cNvPr id="127" name="Полилиния 126"/>
              <p:cNvSpPr/>
              <p:nvPr/>
            </p:nvSpPr>
            <p:spPr>
              <a:xfrm>
                <a:off x="5942324" y="2125749"/>
                <a:ext cx="657346" cy="759185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14545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14545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34" tIns="136449" rIns="122634" bIns="136449" numCol="1" spcCol="1270" anchor="ctr" anchorCtr="0">
                <a:noAutofit/>
              </a:bodyPr>
              <a:lstStyle/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А и/или В-смесь полиолефиновых сополимеров</a:t>
                </a: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8" name="Полилиния 127"/>
              <p:cNvSpPr/>
              <p:nvPr/>
            </p:nvSpPr>
            <p:spPr>
              <a:xfrm>
                <a:off x="5249547" y="2141945"/>
                <a:ext cx="646512" cy="73429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18182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18182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А и/или В-смесь полипропиленовых сополимеров</a:t>
                </a: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9" name="Полилиния 128"/>
              <p:cNvSpPr/>
              <p:nvPr/>
            </p:nvSpPr>
            <p:spPr>
              <a:xfrm>
                <a:off x="5597328" y="2765218"/>
                <a:ext cx="646510" cy="744854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21818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21818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22634" tIns="136449" rIns="122634" bIns="136449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Мутность пленки менее 5%</a:t>
                </a:r>
              </a:p>
            </p:txBody>
          </p:sp>
          <p:sp>
            <p:nvSpPr>
              <p:cNvPr id="130" name="Полилиния 129"/>
              <p:cNvSpPr/>
              <p:nvPr/>
            </p:nvSpPr>
            <p:spPr>
              <a:xfrm>
                <a:off x="6288134" y="2763565"/>
                <a:ext cx="650893" cy="769538"/>
              </a:xfrm>
              <a:custGeom>
                <a:avLst/>
                <a:gdLst>
                  <a:gd name="connsiteX0" fmla="*/ 0 w 774733"/>
                  <a:gd name="connsiteY0" fmla="*/ 337009 h 674017"/>
                  <a:gd name="connsiteX1" fmla="*/ 168504 w 774733"/>
                  <a:gd name="connsiteY1" fmla="*/ 0 h 674017"/>
                  <a:gd name="connsiteX2" fmla="*/ 606229 w 774733"/>
                  <a:gd name="connsiteY2" fmla="*/ 0 h 674017"/>
                  <a:gd name="connsiteX3" fmla="*/ 774733 w 774733"/>
                  <a:gd name="connsiteY3" fmla="*/ 337009 h 674017"/>
                  <a:gd name="connsiteX4" fmla="*/ 606229 w 774733"/>
                  <a:gd name="connsiteY4" fmla="*/ 674017 h 674017"/>
                  <a:gd name="connsiteX5" fmla="*/ 168504 w 774733"/>
                  <a:gd name="connsiteY5" fmla="*/ 674017 h 674017"/>
                  <a:gd name="connsiteX6" fmla="*/ 0 w 774733"/>
                  <a:gd name="connsiteY6" fmla="*/ 337009 h 674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4733" h="674017">
                    <a:moveTo>
                      <a:pt x="387366" y="0"/>
                    </a:moveTo>
                    <a:lnTo>
                      <a:pt x="774733" y="146598"/>
                    </a:lnTo>
                    <a:lnTo>
                      <a:pt x="774733" y="527419"/>
                    </a:lnTo>
                    <a:lnTo>
                      <a:pt x="387366" y="674017"/>
                    </a:lnTo>
                    <a:lnTo>
                      <a:pt x="0" y="527419"/>
                    </a:lnTo>
                    <a:lnTo>
                      <a:pt x="0" y="146598"/>
                    </a:lnTo>
                    <a:lnTo>
                      <a:pt x="387366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alpha val="90000"/>
                  <a:hueOff val="0"/>
                  <a:satOff val="0"/>
                  <a:lumOff val="0"/>
                  <a:alphaOff val="-25455"/>
                </a:schemeClr>
              </a:fillRef>
              <a:effectRef idx="0">
                <a:schemeClr val="accent5">
                  <a:alpha val="90000"/>
                  <a:hueOff val="0"/>
                  <a:satOff val="0"/>
                  <a:lumOff val="0"/>
                  <a:alphaOff val="-25455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92452" tIns="106267" rIns="92452" bIns="106267" numCol="1" spcCol="1270" anchor="ctr" anchorCtr="0">
                <a:noAutofit/>
              </a:bodyPr>
              <a:lstStyle/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Широкоугольное рассеяние не менее 3%</a:t>
                </a: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1" name="Полилиния 130"/>
              <p:cNvSpPr/>
              <p:nvPr/>
            </p:nvSpPr>
            <p:spPr>
              <a:xfrm>
                <a:off x="7708437" y="941242"/>
                <a:ext cx="702770" cy="697293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1">
                    <a:lumMod val="75000"/>
                  </a:schemeClr>
                </a:fgClr>
                <a:bgClr>
                  <a:schemeClr val="accent5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20" tIns="123872" rIns="110820" bIns="123872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Способ получение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бескорпусной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групповой упаковки</a:t>
                </a:r>
              </a:p>
            </p:txBody>
          </p:sp>
          <p:sp>
            <p:nvSpPr>
              <p:cNvPr id="133" name="Полилиния 132"/>
              <p:cNvSpPr/>
              <p:nvPr/>
            </p:nvSpPr>
            <p:spPr>
              <a:xfrm>
                <a:off x="7384103" y="1531923"/>
                <a:ext cx="670443" cy="732137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1">
                    <a:lumMod val="75000"/>
                  </a:schemeClr>
                </a:fgClr>
                <a:bgClr>
                  <a:schemeClr val="accent5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20" tIns="123872" rIns="110820" bIns="123872" numCol="1" spcCol="1270" anchor="ctr" anchorCtr="0">
                <a:noAutofit/>
              </a:bodyPr>
              <a:lstStyle/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/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Обеспечение пленки для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бескорпусной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групповой упаковки</a:t>
                </a:r>
              </a:p>
              <a:p>
                <a:pPr algn="ctr" defTabSz="140846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4" name="Полилиния 133"/>
              <p:cNvSpPr/>
              <p:nvPr/>
            </p:nvSpPr>
            <p:spPr>
              <a:xfrm>
                <a:off x="8104838" y="1530659"/>
                <a:ext cx="630652" cy="759915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345" tIns="100397" rIns="87345" bIns="100397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 Компоновка обернутых пачек с о слоем А пленки для </a:t>
                </a:r>
                <a:r>
                  <a:rPr lang="ru-RU" sz="488" b="1" dirty="0" err="1">
                    <a:solidFill>
                      <a:schemeClr val="bg1"/>
                    </a:solidFill>
                  </a:rPr>
                  <a:t>бескорпусной</a:t>
                </a:r>
                <a:r>
                  <a:rPr lang="ru-RU" sz="488" b="1" dirty="0">
                    <a:solidFill>
                      <a:schemeClr val="bg1"/>
                    </a:solidFill>
                  </a:rPr>
                  <a:t> упаковки</a:t>
                </a:r>
                <a:endParaRPr lang="ru-RU" sz="616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5" name="Полилиния 134"/>
              <p:cNvSpPr/>
              <p:nvPr/>
            </p:nvSpPr>
            <p:spPr>
              <a:xfrm>
                <a:off x="7733567" y="2150316"/>
                <a:ext cx="670445" cy="750409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1">
                    <a:lumMod val="75000"/>
                  </a:schemeClr>
                </a:fgClr>
                <a:bgClr>
                  <a:schemeClr val="accent5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20" tIns="123872" rIns="110820" bIns="123872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Поперечное сваривание краев рукава без сваривания слоя А с покрытием пачки</a:t>
                </a: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6" name="Полилиния 135"/>
              <p:cNvSpPr/>
              <p:nvPr/>
            </p:nvSpPr>
            <p:spPr>
              <a:xfrm>
                <a:off x="6650033" y="2144550"/>
                <a:ext cx="637220" cy="750948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3"/>
                </a:fgClr>
                <a:bgClr>
                  <a:schemeClr val="tx1">
                    <a:lumMod val="50000"/>
                    <a:lumOff val="50000"/>
                  </a:schemeClr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345" tIns="100397" rIns="87345" bIns="100397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35211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А и/или В- сополимер этилена, пропилена и бутена</a:t>
                </a: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7" name="Полилиния 136"/>
              <p:cNvSpPr/>
              <p:nvPr/>
            </p:nvSpPr>
            <p:spPr>
              <a:xfrm>
                <a:off x="8461496" y="948488"/>
                <a:ext cx="639129" cy="686938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1">
                    <a:lumMod val="75000"/>
                  </a:schemeClr>
                </a:fgClr>
                <a:bgClr>
                  <a:schemeClr val="accent5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10820" tIns="123872" rIns="110820" bIns="123872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ln w="0"/>
                  <a:solidFill>
                    <a:schemeClr val="bg1"/>
                  </a:solidFill>
                </a:endParaRP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ln w="0"/>
                    <a:solidFill>
                      <a:schemeClr val="bg1"/>
                    </a:solidFill>
                  </a:rPr>
                  <a:t>Обеспечение упорядоченных пачек, обернутых в пленку</a:t>
                </a: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616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Полилиния 137"/>
              <p:cNvSpPr/>
              <p:nvPr/>
            </p:nvSpPr>
            <p:spPr>
              <a:xfrm>
                <a:off x="8785779" y="1537827"/>
                <a:ext cx="703913" cy="735729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pattFill prst="pct5">
                <a:fgClr>
                  <a:schemeClr val="accent1">
                    <a:lumMod val="75000"/>
                  </a:schemeClr>
                </a:fgClr>
                <a:bgClr>
                  <a:schemeClr val="accent5"/>
                </a:bgClr>
              </a:patt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345" tIns="100397" rIns="87345" bIns="100397" numCol="1" spcCol="1270" anchor="ctr" anchorCtr="0">
                <a:noAutofit/>
              </a:bodyPr>
              <a:lstStyle/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488" b="1" dirty="0">
                    <a:solidFill>
                      <a:schemeClr val="bg1"/>
                    </a:solidFill>
                  </a:rPr>
                  <a:t>Обертывание пленки вокруг пачек с формированием рукава</a:t>
                </a:r>
              </a:p>
              <a:p>
                <a:pPr algn="ctr" defTabSz="273869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488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Полилиния 131"/>
              <p:cNvSpPr/>
              <p:nvPr/>
            </p:nvSpPr>
            <p:spPr>
              <a:xfrm>
                <a:off x="6718660" y="730259"/>
                <a:ext cx="939486" cy="987782"/>
              </a:xfrm>
              <a:custGeom>
                <a:avLst/>
                <a:gdLst>
                  <a:gd name="connsiteX0" fmla="*/ 0 w 731934"/>
                  <a:gd name="connsiteY0" fmla="*/ 318391 h 636782"/>
                  <a:gd name="connsiteX1" fmla="*/ 159196 w 731934"/>
                  <a:gd name="connsiteY1" fmla="*/ 0 h 636782"/>
                  <a:gd name="connsiteX2" fmla="*/ 572739 w 731934"/>
                  <a:gd name="connsiteY2" fmla="*/ 0 h 636782"/>
                  <a:gd name="connsiteX3" fmla="*/ 731934 w 731934"/>
                  <a:gd name="connsiteY3" fmla="*/ 318391 h 636782"/>
                  <a:gd name="connsiteX4" fmla="*/ 572739 w 731934"/>
                  <a:gd name="connsiteY4" fmla="*/ 636782 h 636782"/>
                  <a:gd name="connsiteX5" fmla="*/ 159196 w 731934"/>
                  <a:gd name="connsiteY5" fmla="*/ 636782 h 636782"/>
                  <a:gd name="connsiteX6" fmla="*/ 0 w 731934"/>
                  <a:gd name="connsiteY6" fmla="*/ 318391 h 636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31934" h="636782">
                    <a:moveTo>
                      <a:pt x="365967" y="0"/>
                    </a:moveTo>
                    <a:lnTo>
                      <a:pt x="731934" y="138500"/>
                    </a:lnTo>
                    <a:lnTo>
                      <a:pt x="731934" y="498282"/>
                    </a:lnTo>
                    <a:lnTo>
                      <a:pt x="365967" y="636782"/>
                    </a:lnTo>
                    <a:lnTo>
                      <a:pt x="0" y="498282"/>
                    </a:lnTo>
                    <a:lnTo>
                      <a:pt x="0" y="138500"/>
                    </a:lnTo>
                    <a:lnTo>
                      <a:pt x="365967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22225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87345" tIns="100397" rIns="87345" bIns="100397" numCol="1" spcCol="1270" anchor="ctr" anchorCtr="0">
                <a:noAutofit/>
              </a:bodyPr>
              <a:lstStyle/>
              <a:p>
                <a:pPr algn="ctr" defTabSz="312992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138" b="1" dirty="0">
                    <a:ln w="0"/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УПАКОВКА</a:t>
                </a:r>
                <a:endParaRPr lang="ru-RU" sz="813" b="1" dirty="0">
                  <a:ln w="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65" name="Полилиния 64"/>
            <p:cNvSpPr/>
            <p:nvPr/>
          </p:nvSpPr>
          <p:spPr>
            <a:xfrm>
              <a:off x="8733057" y="2767055"/>
              <a:ext cx="747958" cy="822665"/>
            </a:xfrm>
            <a:custGeom>
              <a:avLst/>
              <a:gdLst>
                <a:gd name="connsiteX0" fmla="*/ 0 w 731934"/>
                <a:gd name="connsiteY0" fmla="*/ 318391 h 636782"/>
                <a:gd name="connsiteX1" fmla="*/ 159196 w 731934"/>
                <a:gd name="connsiteY1" fmla="*/ 0 h 636782"/>
                <a:gd name="connsiteX2" fmla="*/ 572739 w 731934"/>
                <a:gd name="connsiteY2" fmla="*/ 0 h 636782"/>
                <a:gd name="connsiteX3" fmla="*/ 731934 w 731934"/>
                <a:gd name="connsiteY3" fmla="*/ 318391 h 636782"/>
                <a:gd name="connsiteX4" fmla="*/ 572739 w 731934"/>
                <a:gd name="connsiteY4" fmla="*/ 636782 h 636782"/>
                <a:gd name="connsiteX5" fmla="*/ 159196 w 731934"/>
                <a:gd name="connsiteY5" fmla="*/ 636782 h 636782"/>
                <a:gd name="connsiteX6" fmla="*/ 0 w 731934"/>
                <a:gd name="connsiteY6" fmla="*/ 318391 h 636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1934" h="636782">
                  <a:moveTo>
                    <a:pt x="365967" y="0"/>
                  </a:moveTo>
                  <a:lnTo>
                    <a:pt x="731934" y="138500"/>
                  </a:lnTo>
                  <a:lnTo>
                    <a:pt x="731934" y="498282"/>
                  </a:lnTo>
                  <a:lnTo>
                    <a:pt x="365967" y="636782"/>
                  </a:lnTo>
                  <a:lnTo>
                    <a:pt x="0" y="498282"/>
                  </a:lnTo>
                  <a:lnTo>
                    <a:pt x="0" y="138500"/>
                  </a:lnTo>
                  <a:lnTo>
                    <a:pt x="365967" y="0"/>
                  </a:lnTo>
                  <a:close/>
                </a:path>
              </a:pathLst>
            </a:custGeom>
            <a:pattFill prst="pct5">
              <a:fgClr>
                <a:schemeClr val="accent1">
                  <a:lumMod val="75000"/>
                </a:schemeClr>
              </a:fgClr>
              <a:bgClr>
                <a:schemeClr val="accent5"/>
              </a:bgClr>
            </a:patt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820" tIns="123872" rIns="110820" bIns="123872" numCol="1" spcCol="1270" anchor="ctr" anchorCtr="0">
              <a:noAutofit/>
            </a:bodyPr>
            <a:lstStyle/>
            <a:p>
              <a:pPr algn="ctr" defTabSz="2738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8" b="1" dirty="0">
                  <a:solidFill>
                    <a:schemeClr val="bg1"/>
                  </a:solidFill>
                </a:rPr>
                <a:t>З</a:t>
              </a:r>
            </a:p>
            <a:p>
              <a:pPr algn="ctr" defTabSz="2738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8" b="1" dirty="0">
                <a:solidFill>
                  <a:schemeClr val="bg1"/>
                </a:solidFill>
              </a:endParaRPr>
            </a:p>
            <a:p>
              <a:pPr algn="ctr" defTabSz="2738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488" b="1" dirty="0">
                  <a:solidFill>
                    <a:schemeClr val="bg1"/>
                  </a:solidFill>
                </a:rPr>
                <a:t>Конвертное сваривание краев рукава без сваривания слоя А с покрытием пачки</a:t>
              </a:r>
            </a:p>
            <a:p>
              <a:pPr algn="ctr" defTabSz="273869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88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9" name="TextBox 138"/>
          <p:cNvSpPr txBox="1"/>
          <p:nvPr/>
        </p:nvSpPr>
        <p:spPr>
          <a:xfrm>
            <a:off x="1204617" y="2156733"/>
            <a:ext cx="5463682" cy="39241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Признаки пленки</a:t>
            </a:r>
          </a:p>
        </p:txBody>
      </p:sp>
      <p:sp>
        <p:nvSpPr>
          <p:cNvPr id="142" name="Полилиния 141"/>
          <p:cNvSpPr/>
          <p:nvPr/>
        </p:nvSpPr>
        <p:spPr>
          <a:xfrm>
            <a:off x="220671" y="1781399"/>
            <a:ext cx="1585991" cy="1687883"/>
          </a:xfrm>
          <a:custGeom>
            <a:avLst/>
            <a:gdLst>
              <a:gd name="connsiteX0" fmla="*/ 0 w 774733"/>
              <a:gd name="connsiteY0" fmla="*/ 337009 h 674017"/>
              <a:gd name="connsiteX1" fmla="*/ 168504 w 774733"/>
              <a:gd name="connsiteY1" fmla="*/ 0 h 674017"/>
              <a:gd name="connsiteX2" fmla="*/ 606229 w 774733"/>
              <a:gd name="connsiteY2" fmla="*/ 0 h 674017"/>
              <a:gd name="connsiteX3" fmla="*/ 774733 w 774733"/>
              <a:gd name="connsiteY3" fmla="*/ 337009 h 674017"/>
              <a:gd name="connsiteX4" fmla="*/ 606229 w 774733"/>
              <a:gd name="connsiteY4" fmla="*/ 674017 h 674017"/>
              <a:gd name="connsiteX5" fmla="*/ 168504 w 774733"/>
              <a:gd name="connsiteY5" fmla="*/ 674017 h 674017"/>
              <a:gd name="connsiteX6" fmla="*/ 0 w 774733"/>
              <a:gd name="connsiteY6" fmla="*/ 337009 h 674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4733" h="674017">
                <a:moveTo>
                  <a:pt x="387366" y="0"/>
                </a:moveTo>
                <a:lnTo>
                  <a:pt x="774733" y="146598"/>
                </a:lnTo>
                <a:lnTo>
                  <a:pt x="774733" y="527419"/>
                </a:lnTo>
                <a:lnTo>
                  <a:pt x="387366" y="674017"/>
                </a:lnTo>
                <a:lnTo>
                  <a:pt x="0" y="527419"/>
                </a:lnTo>
                <a:lnTo>
                  <a:pt x="0" y="146598"/>
                </a:lnTo>
                <a:lnTo>
                  <a:pt x="387366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32695" tIns="146510" rIns="132695" bIns="146510" numCol="1" spcCol="1270" anchor="ctr" anchorCtr="0">
            <a:noAutofit/>
          </a:bodyPr>
          <a:lstStyle/>
          <a:p>
            <a:pPr algn="ctr" defTabSz="469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25" b="1" dirty="0">
                <a:ln w="0"/>
                <a:solidFill>
                  <a:schemeClr val="bg1"/>
                </a:solidFill>
              </a:rPr>
              <a:t>ПЛЕНКА</a:t>
            </a:r>
          </a:p>
        </p:txBody>
      </p:sp>
    </p:spTree>
    <p:extLst>
      <p:ext uri="{BB962C8B-B14F-4D97-AF65-F5344CB8AC3E}">
        <p14:creationId xmlns:p14="http://schemas.microsoft.com/office/powerpoint/2010/main" val="3073308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929978" y="644228"/>
          <a:ext cx="1290" cy="1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7" imgH="348" progId="TCLayout.ActiveDocument.1">
                  <p:embed/>
                </p:oleObj>
              </mc:Choice>
              <mc:Fallback>
                <p:oleObj name="think-cell Slide" r:id="rId4" imgW="347" imgH="348" progId="TCLayout.ActiveDocument.1">
                  <p:embed/>
                  <p:pic>
                    <p:nvPicPr>
                      <p:cNvPr id="6" name="Объект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9978" y="644228"/>
                        <a:ext cx="1290" cy="1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567531" y="1674812"/>
            <a:ext cx="8114990" cy="2777101"/>
            <a:chOff x="196041" y="587960"/>
            <a:chExt cx="9254906" cy="2855734"/>
          </a:xfrm>
        </p:grpSpPr>
        <p:grpSp>
          <p:nvGrpSpPr>
            <p:cNvPr id="49" name="Группа 48"/>
            <p:cNvGrpSpPr/>
            <p:nvPr/>
          </p:nvGrpSpPr>
          <p:grpSpPr>
            <a:xfrm>
              <a:off x="196041" y="1570142"/>
              <a:ext cx="1863189" cy="1857561"/>
              <a:chOff x="226161" y="1958558"/>
              <a:chExt cx="1863189" cy="1857561"/>
            </a:xfrm>
          </p:grpSpPr>
          <p:sp>
            <p:nvSpPr>
              <p:cNvPr id="85" name="Скругленный прямоугольник 84"/>
              <p:cNvSpPr/>
              <p:nvPr/>
            </p:nvSpPr>
            <p:spPr bwMode="auto">
              <a:xfrm>
                <a:off x="226161" y="1958558"/>
                <a:ext cx="1863189" cy="775145"/>
              </a:xfrm>
              <a:prstGeom prst="roundRect">
                <a:avLst/>
              </a:prstGeom>
              <a:solidFill>
                <a:srgbClr val="599FA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38" b="1" kern="0" dirty="0">
                    <a:solidFill>
                      <a:schemeClr val="bg1"/>
                    </a:solidFill>
                    <a:latin typeface="Arial" charset="0"/>
                  </a:rPr>
                  <a:t>EA017241</a:t>
                </a:r>
                <a:endParaRPr lang="ru-RU" sz="1138" b="1" kern="0" dirty="0">
                  <a:solidFill>
                    <a:schemeClr val="bg1"/>
                  </a:solidFill>
                  <a:latin typeface="Arial" charset="0"/>
                </a:endParaRPr>
              </a:p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ru-RU" sz="1138" b="1" kern="0" dirty="0">
                    <a:solidFill>
                      <a:schemeClr val="bg1"/>
                    </a:solidFill>
                    <a:latin typeface="Arial"/>
                  </a:rPr>
                  <a:t>04.08.2008</a:t>
                </a:r>
              </a:p>
            </p:txBody>
          </p:sp>
          <p:sp>
            <p:nvSpPr>
              <p:cNvPr id="86" name="Скругленный прямоугольник 85"/>
              <p:cNvSpPr/>
              <p:nvPr/>
            </p:nvSpPr>
            <p:spPr bwMode="auto">
              <a:xfrm>
                <a:off x="388507" y="3238149"/>
                <a:ext cx="301925" cy="577970"/>
              </a:xfrm>
              <a:prstGeom prst="roundRect">
                <a:avLst/>
              </a:prstGeom>
              <a:solidFill>
                <a:srgbClr val="F58A1F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38" b="1" kern="0" dirty="0">
                    <a:solidFill>
                      <a:prstClr val="black"/>
                    </a:solidFill>
                    <a:latin typeface="Arial" charset="0"/>
                  </a:rPr>
                  <a:t>RU</a:t>
                </a:r>
                <a:endParaRPr lang="ru-RU" sz="1138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7" name="Скругленный прямоугольник 86"/>
              <p:cNvSpPr/>
              <p:nvPr/>
            </p:nvSpPr>
            <p:spPr bwMode="auto">
              <a:xfrm>
                <a:off x="1013411" y="3238149"/>
                <a:ext cx="301925" cy="577970"/>
              </a:xfrm>
              <a:prstGeom prst="roundRect">
                <a:avLst/>
              </a:prstGeom>
              <a:solidFill>
                <a:srgbClr val="B2D2D8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38" b="1" kern="0" dirty="0">
                    <a:solidFill>
                      <a:prstClr val="black"/>
                    </a:solidFill>
                    <a:latin typeface="Arial" charset="0"/>
                  </a:rPr>
                  <a:t>BY</a:t>
                </a:r>
                <a:endParaRPr lang="ru-RU" sz="1138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sp>
            <p:nvSpPr>
              <p:cNvPr id="88" name="Скругленный прямоугольник 87"/>
              <p:cNvSpPr/>
              <p:nvPr/>
            </p:nvSpPr>
            <p:spPr bwMode="auto">
              <a:xfrm>
                <a:off x="1612947" y="3238149"/>
                <a:ext cx="301925" cy="577970"/>
              </a:xfrm>
              <a:prstGeom prst="roundRect">
                <a:avLst/>
              </a:prstGeom>
              <a:solidFill>
                <a:srgbClr val="FFC000">
                  <a:lumMod val="20000"/>
                  <a:lumOff val="80000"/>
                </a:srgb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38" b="1" kern="0" dirty="0">
                    <a:solidFill>
                      <a:prstClr val="black"/>
                    </a:solidFill>
                    <a:latin typeface="Arial" charset="0"/>
                  </a:rPr>
                  <a:t>KZ</a:t>
                </a:r>
                <a:endParaRPr lang="ru-RU" sz="1138" b="1" kern="0" dirty="0">
                  <a:solidFill>
                    <a:prstClr val="black"/>
                  </a:solidFill>
                  <a:latin typeface="Arial" charset="0"/>
                </a:endParaRPr>
              </a:p>
            </p:txBody>
          </p:sp>
          <p:cxnSp>
            <p:nvCxnSpPr>
              <p:cNvPr id="89" name="Соединительная линия уступом 88"/>
              <p:cNvCxnSpPr>
                <a:stCxn id="85" idx="2"/>
                <a:endCxn id="86" idx="0"/>
              </p:cNvCxnSpPr>
              <p:nvPr/>
            </p:nvCxnSpPr>
            <p:spPr bwMode="auto">
              <a:xfrm rot="5400000">
                <a:off x="596390" y="2676783"/>
                <a:ext cx="504446" cy="618286"/>
              </a:xfrm>
              <a:prstGeom prst="bentConnector3">
                <a:avLst>
                  <a:gd name="adj1" fmla="val 50000"/>
                </a:avLst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" name="Соединительная линия уступом 89"/>
              <p:cNvCxnSpPr>
                <a:endCxn id="88" idx="0"/>
              </p:cNvCxnSpPr>
              <p:nvPr/>
            </p:nvCxnSpPr>
            <p:spPr bwMode="auto">
              <a:xfrm>
                <a:off x="1178734" y="2985926"/>
                <a:ext cx="585176" cy="252223"/>
              </a:xfrm>
              <a:prstGeom prst="bentConnector2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" name="Прямая со стрелкой 91"/>
              <p:cNvCxnSpPr>
                <a:endCxn id="87" idx="0"/>
              </p:cNvCxnSpPr>
              <p:nvPr/>
            </p:nvCxnSpPr>
            <p:spPr bwMode="auto">
              <a:xfrm>
                <a:off x="1162686" y="2884464"/>
                <a:ext cx="1688" cy="353685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51" name="Группа 50"/>
            <p:cNvGrpSpPr/>
            <p:nvPr/>
          </p:nvGrpSpPr>
          <p:grpSpPr>
            <a:xfrm>
              <a:off x="1164375" y="587960"/>
              <a:ext cx="8286572" cy="2855734"/>
              <a:chOff x="1164375" y="587960"/>
              <a:chExt cx="8286572" cy="2855734"/>
            </a:xfrm>
          </p:grpSpPr>
          <p:sp>
            <p:nvSpPr>
              <p:cNvPr id="53" name="Скругленный прямоугольник 52"/>
              <p:cNvSpPr/>
              <p:nvPr/>
            </p:nvSpPr>
            <p:spPr bwMode="auto">
              <a:xfrm>
                <a:off x="3334809" y="587960"/>
                <a:ext cx="2941607" cy="414068"/>
              </a:xfrm>
              <a:prstGeom prst="roundRect">
                <a:avLst/>
              </a:prstGeom>
              <a:solidFill>
                <a:srgbClr val="599FA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4295" tIns="37148" rIns="74295" bIns="37148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74295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463" b="1" kern="0" dirty="0">
                    <a:solidFill>
                      <a:prstClr val="white"/>
                    </a:solidFill>
                    <a:latin typeface="Arial" charset="0"/>
                  </a:rPr>
                  <a:t>INNOVIA FILMS</a:t>
                </a:r>
                <a:endParaRPr lang="ru-RU" sz="1463" b="1" kern="0" dirty="0">
                  <a:solidFill>
                    <a:prstClr val="white"/>
                  </a:solidFill>
                  <a:latin typeface="Arial" charset="0"/>
                </a:endParaRPr>
              </a:p>
            </p:txBody>
          </p:sp>
          <p:cxnSp>
            <p:nvCxnSpPr>
              <p:cNvPr id="55" name="Соединительная линия уступом 54"/>
              <p:cNvCxnSpPr/>
              <p:nvPr/>
            </p:nvCxnSpPr>
            <p:spPr bwMode="auto">
              <a:xfrm rot="10800000" flipV="1">
                <a:off x="1164375" y="1312217"/>
                <a:ext cx="4108997" cy="257925"/>
              </a:xfrm>
              <a:prstGeom prst="bentConnector2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7" name="Соединительная линия уступом 56"/>
              <p:cNvCxnSpPr/>
              <p:nvPr/>
            </p:nvCxnSpPr>
            <p:spPr bwMode="auto">
              <a:xfrm>
                <a:off x="5286774" y="1307868"/>
                <a:ext cx="3275999" cy="246057"/>
              </a:xfrm>
              <a:prstGeom prst="bentConnector2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8" name="Прямая со стрелкой 57"/>
              <p:cNvCxnSpPr/>
              <p:nvPr/>
            </p:nvCxnSpPr>
            <p:spPr bwMode="auto">
              <a:xfrm>
                <a:off x="3412062" y="1319134"/>
                <a:ext cx="1242" cy="256041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59" name="Прямая со стрелкой 58"/>
              <p:cNvCxnSpPr/>
              <p:nvPr/>
            </p:nvCxnSpPr>
            <p:spPr bwMode="auto">
              <a:xfrm flipH="1">
                <a:off x="5739633" y="1307868"/>
                <a:ext cx="8474" cy="269500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0" name="Прямая со стрелкой 59"/>
              <p:cNvCxnSpPr>
                <a:stCxn id="53" idx="2"/>
              </p:cNvCxnSpPr>
              <p:nvPr/>
            </p:nvCxnSpPr>
            <p:spPr bwMode="auto">
              <a:xfrm>
                <a:off x="4805613" y="1002028"/>
                <a:ext cx="8064" cy="310187"/>
              </a:xfrm>
              <a:prstGeom prst="straightConnector1">
                <a:avLst/>
              </a:prstGeom>
              <a:solidFill>
                <a:srgbClr val="008C95"/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1" name="Группа 60"/>
              <p:cNvGrpSpPr/>
              <p:nvPr/>
            </p:nvGrpSpPr>
            <p:grpSpPr>
              <a:xfrm>
                <a:off x="2448840" y="1570142"/>
                <a:ext cx="1863189" cy="1857561"/>
                <a:chOff x="226161" y="1958558"/>
                <a:chExt cx="1863189" cy="1857561"/>
              </a:xfrm>
            </p:grpSpPr>
            <p:sp>
              <p:nvSpPr>
                <p:cNvPr id="78" name="Скругленный прямоугольник 77"/>
                <p:cNvSpPr/>
                <p:nvPr/>
              </p:nvSpPr>
              <p:spPr bwMode="auto">
                <a:xfrm>
                  <a:off x="226161" y="1958558"/>
                  <a:ext cx="1863189" cy="775145"/>
                </a:xfrm>
                <a:prstGeom prst="roundRect">
                  <a:avLst/>
                </a:prstGeom>
                <a:solidFill>
                  <a:srgbClr val="599FA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schemeClr val="bg1"/>
                      </a:solidFill>
                      <a:latin typeface="Arial" charset="0"/>
                    </a:rPr>
                    <a:t>EA025398</a:t>
                  </a:r>
                  <a:endParaRPr lang="ru-RU" sz="1138" b="1" kern="0" dirty="0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-RU" sz="1138" b="1" kern="0" dirty="0">
                      <a:solidFill>
                        <a:schemeClr val="bg1"/>
                      </a:solidFill>
                      <a:latin typeface="Arial"/>
                    </a:rPr>
                    <a:t>04.08.2008</a:t>
                  </a:r>
                </a:p>
              </p:txBody>
            </p:sp>
            <p:sp>
              <p:nvSpPr>
                <p:cNvPr id="79" name="Скругленный прямоугольник 78"/>
                <p:cNvSpPr/>
                <p:nvPr/>
              </p:nvSpPr>
              <p:spPr bwMode="auto">
                <a:xfrm>
                  <a:off x="388507" y="3238149"/>
                  <a:ext cx="301925" cy="577970"/>
                </a:xfrm>
                <a:prstGeom prst="roundRect">
                  <a:avLst/>
                </a:prstGeom>
                <a:solidFill>
                  <a:srgbClr val="F58A1F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RU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80" name="Скругленный прямоугольник 79"/>
                <p:cNvSpPr/>
                <p:nvPr/>
              </p:nvSpPr>
              <p:spPr bwMode="auto">
                <a:xfrm>
                  <a:off x="1013411" y="3238149"/>
                  <a:ext cx="301925" cy="577970"/>
                </a:xfrm>
                <a:prstGeom prst="roundRect">
                  <a:avLst/>
                </a:prstGeom>
                <a:solidFill>
                  <a:srgbClr val="B2D2D8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BY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81" name="Скругленный прямоугольник 80"/>
                <p:cNvSpPr/>
                <p:nvPr/>
              </p:nvSpPr>
              <p:spPr bwMode="auto">
                <a:xfrm>
                  <a:off x="1612947" y="3238149"/>
                  <a:ext cx="301925" cy="577970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KZ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82" name="Соединительная линия уступом 81"/>
                <p:cNvCxnSpPr>
                  <a:stCxn id="78" idx="2"/>
                  <a:endCxn id="79" idx="0"/>
                </p:cNvCxnSpPr>
                <p:nvPr/>
              </p:nvCxnSpPr>
              <p:spPr bwMode="auto">
                <a:xfrm rot="5400000">
                  <a:off x="596390" y="2676783"/>
                  <a:ext cx="504446" cy="618286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3" name="Соединительная линия уступом 82"/>
                <p:cNvCxnSpPr>
                  <a:endCxn id="81" idx="0"/>
                </p:cNvCxnSpPr>
                <p:nvPr/>
              </p:nvCxnSpPr>
              <p:spPr bwMode="auto">
                <a:xfrm>
                  <a:off x="1178734" y="2985926"/>
                  <a:ext cx="585176" cy="252223"/>
                </a:xfrm>
                <a:prstGeom prst="bentConnector2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84" name="Прямая со стрелкой 83"/>
                <p:cNvCxnSpPr>
                  <a:endCxn id="80" idx="0"/>
                </p:cNvCxnSpPr>
                <p:nvPr/>
              </p:nvCxnSpPr>
              <p:spPr bwMode="auto">
                <a:xfrm>
                  <a:off x="1162686" y="2884464"/>
                  <a:ext cx="1688" cy="353685"/>
                </a:xfrm>
                <a:prstGeom prst="straightConnector1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4813677" y="1586133"/>
                <a:ext cx="1863189" cy="1857561"/>
                <a:chOff x="226161" y="1958558"/>
                <a:chExt cx="1863189" cy="1857561"/>
              </a:xfrm>
            </p:grpSpPr>
            <p:sp>
              <p:nvSpPr>
                <p:cNvPr id="71" name="Скругленный прямоугольник 70"/>
                <p:cNvSpPr/>
                <p:nvPr/>
              </p:nvSpPr>
              <p:spPr bwMode="auto">
                <a:xfrm>
                  <a:off x="226161" y="1958558"/>
                  <a:ext cx="1863189" cy="775145"/>
                </a:xfrm>
                <a:prstGeom prst="roundRect">
                  <a:avLst/>
                </a:prstGeom>
                <a:solidFill>
                  <a:srgbClr val="599FA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schemeClr val="bg1"/>
                      </a:solidFill>
                      <a:latin typeface="Arial" charset="0"/>
                    </a:rPr>
                    <a:t>EA029138</a:t>
                  </a:r>
                  <a:endParaRPr lang="ru-RU" sz="1138" b="1" kern="0" dirty="0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-RU" sz="1138" b="1" kern="0" dirty="0">
                      <a:solidFill>
                        <a:schemeClr val="bg1"/>
                      </a:solidFill>
                      <a:latin typeface="Arial" charset="0"/>
                    </a:rPr>
                    <a:t>01.06.2012</a:t>
                  </a:r>
                  <a:endParaRPr lang="ru-RU" sz="1138" b="1" kern="0" dirty="0">
                    <a:solidFill>
                      <a:schemeClr val="bg1"/>
                    </a:solidFill>
                    <a:latin typeface="Arial"/>
                  </a:endParaRPr>
                </a:p>
              </p:txBody>
            </p:sp>
            <p:sp>
              <p:nvSpPr>
                <p:cNvPr id="72" name="Скругленный прямоугольник 71"/>
                <p:cNvSpPr/>
                <p:nvPr/>
              </p:nvSpPr>
              <p:spPr bwMode="auto">
                <a:xfrm>
                  <a:off x="388507" y="3238149"/>
                  <a:ext cx="301925" cy="577970"/>
                </a:xfrm>
                <a:prstGeom prst="roundRect">
                  <a:avLst/>
                </a:prstGeom>
                <a:solidFill>
                  <a:srgbClr val="F58A1F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RU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3" name="Скругленный прямоугольник 72"/>
                <p:cNvSpPr/>
                <p:nvPr/>
              </p:nvSpPr>
              <p:spPr bwMode="auto">
                <a:xfrm>
                  <a:off x="1013411" y="3238149"/>
                  <a:ext cx="301925" cy="577970"/>
                </a:xfrm>
                <a:prstGeom prst="roundRect">
                  <a:avLst/>
                </a:prstGeom>
                <a:solidFill>
                  <a:srgbClr val="B2D2D8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BY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74" name="Скругленный прямоугольник 73"/>
                <p:cNvSpPr/>
                <p:nvPr/>
              </p:nvSpPr>
              <p:spPr bwMode="auto">
                <a:xfrm>
                  <a:off x="1612947" y="3238149"/>
                  <a:ext cx="301925" cy="577970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KZ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75" name="Соединительная линия уступом 74"/>
                <p:cNvCxnSpPr>
                  <a:stCxn id="71" idx="2"/>
                  <a:endCxn id="72" idx="0"/>
                </p:cNvCxnSpPr>
                <p:nvPr/>
              </p:nvCxnSpPr>
              <p:spPr bwMode="auto">
                <a:xfrm rot="5400000">
                  <a:off x="596390" y="2676783"/>
                  <a:ext cx="504446" cy="618286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6" name="Соединительная линия уступом 75"/>
                <p:cNvCxnSpPr>
                  <a:endCxn id="74" idx="0"/>
                </p:cNvCxnSpPr>
                <p:nvPr/>
              </p:nvCxnSpPr>
              <p:spPr bwMode="auto">
                <a:xfrm>
                  <a:off x="1178734" y="2985926"/>
                  <a:ext cx="585176" cy="252223"/>
                </a:xfrm>
                <a:prstGeom prst="bentConnector2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7" name="Прямая со стрелкой 76"/>
                <p:cNvCxnSpPr>
                  <a:endCxn id="73" idx="0"/>
                </p:cNvCxnSpPr>
                <p:nvPr/>
              </p:nvCxnSpPr>
              <p:spPr bwMode="auto">
                <a:xfrm>
                  <a:off x="1162686" y="2884464"/>
                  <a:ext cx="1688" cy="353685"/>
                </a:xfrm>
                <a:prstGeom prst="straightConnector1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grpSp>
            <p:nvGrpSpPr>
              <p:cNvPr id="63" name="Группа 62"/>
              <p:cNvGrpSpPr/>
              <p:nvPr/>
            </p:nvGrpSpPr>
            <p:grpSpPr>
              <a:xfrm>
                <a:off x="7587758" y="1553925"/>
                <a:ext cx="1863189" cy="1857561"/>
                <a:chOff x="226161" y="1958558"/>
                <a:chExt cx="1863189" cy="1857561"/>
              </a:xfrm>
            </p:grpSpPr>
            <p:sp>
              <p:nvSpPr>
                <p:cNvPr id="64" name="Скругленный прямоугольник 63"/>
                <p:cNvSpPr/>
                <p:nvPr/>
              </p:nvSpPr>
              <p:spPr bwMode="auto">
                <a:xfrm>
                  <a:off x="226161" y="1958558"/>
                  <a:ext cx="1863189" cy="775145"/>
                </a:xfrm>
                <a:prstGeom prst="roundRect">
                  <a:avLst/>
                </a:prstGeom>
                <a:solidFill>
                  <a:srgbClr val="599FA1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schemeClr val="bg1"/>
                      </a:solidFill>
                      <a:latin typeface="Arial" charset="0"/>
                    </a:rPr>
                    <a:t>EA029841</a:t>
                  </a:r>
                  <a:endParaRPr lang="ru-RU" sz="1138" b="1" kern="0" dirty="0">
                    <a:solidFill>
                      <a:schemeClr val="bg1"/>
                    </a:solidFill>
                    <a:latin typeface="Arial" charset="0"/>
                  </a:endParaRPr>
                </a:p>
                <a:p>
                  <a:pPr algn="ctr"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ru-RU" sz="1138" b="1" kern="0" dirty="0">
                      <a:solidFill>
                        <a:schemeClr val="bg1"/>
                      </a:solidFill>
                      <a:latin typeface="Arial"/>
                    </a:rPr>
                    <a:t>03.12.2013</a:t>
                  </a:r>
                </a:p>
              </p:txBody>
            </p:sp>
            <p:sp>
              <p:nvSpPr>
                <p:cNvPr id="65" name="Скругленный прямоугольник 64"/>
                <p:cNvSpPr/>
                <p:nvPr/>
              </p:nvSpPr>
              <p:spPr bwMode="auto">
                <a:xfrm>
                  <a:off x="388507" y="3238149"/>
                  <a:ext cx="301925" cy="577970"/>
                </a:xfrm>
                <a:prstGeom prst="roundRect">
                  <a:avLst/>
                </a:prstGeom>
                <a:solidFill>
                  <a:srgbClr val="F58A1F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RU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6" name="Скругленный прямоугольник 65"/>
                <p:cNvSpPr/>
                <p:nvPr/>
              </p:nvSpPr>
              <p:spPr bwMode="auto">
                <a:xfrm>
                  <a:off x="1013411" y="3238149"/>
                  <a:ext cx="301925" cy="577970"/>
                </a:xfrm>
                <a:prstGeom prst="roundRect">
                  <a:avLst/>
                </a:prstGeom>
                <a:solidFill>
                  <a:srgbClr val="B2D2D8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BY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sp>
              <p:nvSpPr>
                <p:cNvPr id="67" name="Скругленный прямоугольник 66"/>
                <p:cNvSpPr/>
                <p:nvPr/>
              </p:nvSpPr>
              <p:spPr bwMode="auto">
                <a:xfrm>
                  <a:off x="1612947" y="3238149"/>
                  <a:ext cx="301925" cy="577970"/>
                </a:xfrm>
                <a:prstGeom prst="roundRect">
                  <a:avLst/>
                </a:prstGeom>
                <a:solidFill>
                  <a:srgbClr val="FFC000">
                    <a:lumMod val="20000"/>
                    <a:lumOff val="80000"/>
                  </a:srgbClr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74295" tIns="37148" rIns="74295" bIns="37148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74295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138" b="1" kern="0" dirty="0">
                      <a:solidFill>
                        <a:prstClr val="black"/>
                      </a:solidFill>
                      <a:latin typeface="Arial" charset="0"/>
                    </a:rPr>
                    <a:t>KZ</a:t>
                  </a:r>
                  <a:endParaRPr lang="ru-RU" sz="1138" b="1" kern="0" dirty="0">
                    <a:solidFill>
                      <a:prstClr val="black"/>
                    </a:solidFill>
                    <a:latin typeface="Arial" charset="0"/>
                  </a:endParaRPr>
                </a:p>
              </p:txBody>
            </p:sp>
            <p:cxnSp>
              <p:nvCxnSpPr>
                <p:cNvPr id="68" name="Соединительная линия уступом 67"/>
                <p:cNvCxnSpPr>
                  <a:stCxn id="64" idx="2"/>
                  <a:endCxn id="65" idx="0"/>
                </p:cNvCxnSpPr>
                <p:nvPr/>
              </p:nvCxnSpPr>
              <p:spPr bwMode="auto">
                <a:xfrm rot="5400000">
                  <a:off x="596390" y="2676783"/>
                  <a:ext cx="504446" cy="618286"/>
                </a:xfrm>
                <a:prstGeom prst="bentConnector3">
                  <a:avLst>
                    <a:gd name="adj1" fmla="val 50000"/>
                  </a:avLst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9" name="Соединительная линия уступом 68"/>
                <p:cNvCxnSpPr>
                  <a:endCxn id="67" idx="0"/>
                </p:cNvCxnSpPr>
                <p:nvPr/>
              </p:nvCxnSpPr>
              <p:spPr bwMode="auto">
                <a:xfrm>
                  <a:off x="1178734" y="2985926"/>
                  <a:ext cx="585176" cy="252223"/>
                </a:xfrm>
                <a:prstGeom prst="bentConnector2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70" name="Прямая со стрелкой 69"/>
                <p:cNvCxnSpPr>
                  <a:endCxn id="66" idx="0"/>
                </p:cNvCxnSpPr>
                <p:nvPr/>
              </p:nvCxnSpPr>
              <p:spPr bwMode="auto">
                <a:xfrm>
                  <a:off x="1162686" y="2884464"/>
                  <a:ext cx="1688" cy="353685"/>
                </a:xfrm>
                <a:prstGeom prst="straightConnector1">
                  <a:avLst/>
                </a:prstGeom>
                <a:solidFill>
                  <a:srgbClr val="008C95"/>
                </a:solidFill>
                <a:ln w="9525" cap="flat" cmpd="sng" algn="ctr">
                  <a:solidFill>
                    <a:sysClr val="windowText" lastClr="000000"/>
                  </a:solidFill>
                  <a:prstDash val="solid"/>
                  <a:round/>
                  <a:headEnd type="none" w="med" len="med"/>
                  <a:tailEnd type="triangle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cxnSp>
        <p:nvCxnSpPr>
          <p:cNvPr id="93" name="Прямая соединительная линия 92"/>
          <p:cNvCxnSpPr/>
          <p:nvPr/>
        </p:nvCxnSpPr>
        <p:spPr bwMode="auto">
          <a:xfrm flipH="1">
            <a:off x="7770322" y="3925533"/>
            <a:ext cx="340105" cy="561023"/>
          </a:xfrm>
          <a:prstGeom prst="line">
            <a:avLst/>
          </a:prstGeom>
          <a:solidFill>
            <a:srgbClr val="008C95"/>
          </a:solidFill>
          <a:ln w="22225" cap="flat" cmpd="sng" algn="ctr">
            <a:solidFill>
              <a:srgbClr val="C00000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Прямая соединительная линия 93"/>
          <p:cNvCxnSpPr/>
          <p:nvPr/>
        </p:nvCxnSpPr>
        <p:spPr bwMode="auto">
          <a:xfrm>
            <a:off x="7699023" y="3912541"/>
            <a:ext cx="360181" cy="574016"/>
          </a:xfrm>
          <a:prstGeom prst="line">
            <a:avLst/>
          </a:prstGeom>
          <a:solidFill>
            <a:srgbClr val="008C95"/>
          </a:solidFill>
          <a:ln w="22225" cap="flat" cmpd="sng" algn="ctr">
            <a:solidFill>
              <a:srgbClr val="C00000">
                <a:lumMod val="75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TextBox 94"/>
          <p:cNvSpPr txBox="1"/>
          <p:nvPr/>
        </p:nvSpPr>
        <p:spPr>
          <a:xfrm>
            <a:off x="7548368" y="4526325"/>
            <a:ext cx="804152" cy="579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6" b="1" dirty="0">
                <a:solidFill>
                  <a:prstClr val="black"/>
                </a:solidFill>
                <a:latin typeface="Arial"/>
              </a:rPr>
              <a:t>неуплата пошлины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135736" y="890795"/>
            <a:ext cx="7634586" cy="300083"/>
          </a:xfrm>
          <a:prstGeom prst="rect">
            <a:avLst/>
          </a:prstGeom>
          <a:noFill/>
        </p:spPr>
        <p:txBody>
          <a:bodyPr vert="horz" wrap="square" lIns="74295" tIns="37148" rIns="74295" bIns="37148" rtlCol="0" anchor="ctr">
            <a:spAutoFit/>
          </a:bodyPr>
          <a:lstStyle>
            <a:defPPr>
              <a:defRPr lang="ru-RU"/>
            </a:defPPr>
            <a:lvl1pPr defTabSz="913984">
              <a:lnSpc>
                <a:spcPct val="90000"/>
              </a:lnSpc>
              <a:spcBef>
                <a:spcPct val="0"/>
              </a:spcBef>
              <a:buNone/>
              <a:defRPr sz="2000">
                <a:solidFill>
                  <a:prstClr val="black"/>
                </a:solidFill>
                <a:latin typeface="Arial"/>
              </a:defRPr>
            </a:lvl1pPr>
          </a:lstStyle>
          <a:p>
            <a:r>
              <a:rPr lang="ru-RU" sz="1625" dirty="0"/>
              <a:t>11 делопроизводств по оспариванию действия 4 патентов в трех странах</a:t>
            </a:r>
          </a:p>
        </p:txBody>
      </p:sp>
      <p:sp>
        <p:nvSpPr>
          <p:cNvPr id="103" name="Скругленный прямоугольник 102"/>
          <p:cNvSpPr/>
          <p:nvPr/>
        </p:nvSpPr>
        <p:spPr bwMode="auto">
          <a:xfrm>
            <a:off x="2048245" y="5106220"/>
            <a:ext cx="5187073" cy="190102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37148" rIns="74295" bIns="37148" numCol="1" rtlCol="0" anchor="t" anchorCtr="0" compatLnSpc="1">
            <a:prstTxWarp prst="textNoShape">
              <a:avLst/>
            </a:prstTxWarp>
          </a:bodyPr>
          <a:lstStyle/>
          <a:p>
            <a:pPr algn="ctr" defTabSz="7429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38" kern="0" dirty="0">
                <a:solidFill>
                  <a:srgbClr val="C00000">
                    <a:lumMod val="75000"/>
                  </a:srgbClr>
                </a:solidFill>
                <a:latin typeface="Arial"/>
              </a:rPr>
              <a:t>Суммарный срок аннулирования, -  3</a:t>
            </a:r>
            <a:r>
              <a:rPr lang="en-US" sz="1138" kern="0" dirty="0">
                <a:solidFill>
                  <a:srgbClr val="C00000">
                    <a:lumMod val="75000"/>
                  </a:srgbClr>
                </a:solidFill>
                <a:latin typeface="Arial"/>
              </a:rPr>
              <a:t>,5</a:t>
            </a:r>
            <a:r>
              <a:rPr lang="ru-RU" sz="1138" kern="0" dirty="0">
                <a:solidFill>
                  <a:srgbClr val="C00000">
                    <a:lumMod val="75000"/>
                  </a:srgbClr>
                </a:solidFill>
                <a:latin typeface="Arial"/>
              </a:rPr>
              <a:t> года</a:t>
            </a:r>
          </a:p>
          <a:p>
            <a:pPr algn="ctr" defTabSz="74295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138" kern="0" dirty="0">
              <a:solidFill>
                <a:srgbClr val="C00000">
                  <a:lumMod val="75000"/>
                </a:srgb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9635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fyAZ7I0QEislOeJGty_H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qWvzJISQmVghaNqlnAr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jTIugqSyCrbpzOiANfXA"/>
</p:tagLst>
</file>

<file path=ppt/theme/theme1.xml><?xml version="1.0" encoding="utf-8"?>
<a:theme xmlns:a="http://schemas.openxmlformats.org/drawingml/2006/main" name="SIBUR-NEW-А4-IN">
  <a:themeElements>
    <a:clrScheme name="Другая 3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2.xml><?xml version="1.0" encoding="utf-8"?>
<a:theme xmlns:a="http://schemas.openxmlformats.org/drawingml/2006/main" name="Базовые слайды">
  <a:themeElements>
    <a:clrScheme name="СИБУР NEW ОСНОВНЫЕ ЦВЕТА">
      <a:dk1>
        <a:srgbClr val="003D4C"/>
      </a:dk1>
      <a:lt1>
        <a:sysClr val="window" lastClr="FFFFFF"/>
      </a:lt1>
      <a:dk2>
        <a:srgbClr val="003D4C"/>
      </a:dk2>
      <a:lt2>
        <a:srgbClr val="77E2C3"/>
      </a:lt2>
      <a:accent1>
        <a:srgbClr val="008C95"/>
      </a:accent1>
      <a:accent2>
        <a:srgbClr val="003D4C"/>
      </a:accent2>
      <a:accent3>
        <a:srgbClr val="77E2C3"/>
      </a:accent3>
      <a:accent4>
        <a:srgbClr val="BFBFBF"/>
      </a:accent4>
      <a:accent5>
        <a:srgbClr val="000000"/>
      </a:accent5>
      <a:accent6>
        <a:srgbClr val="E04E39"/>
      </a:accent6>
      <a:hlink>
        <a:srgbClr val="008CFA"/>
      </a:hlink>
      <a:folHlink>
        <a:srgbClr val="006EC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72000" bIns="3600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слайд Страт.цель TRL, MRL, PRL" id="{6D38B3E4-2903-45DA-B2B0-76829E23D6E8}" vid="{4EECC808-2A8E-40D0-95D8-9E6B7E99E038}"/>
    </a:ext>
  </a:extLst>
</a:theme>
</file>

<file path=ppt/theme/theme3.xml><?xml version="1.0" encoding="utf-8"?>
<a:theme xmlns:a="http://schemas.openxmlformats.org/drawingml/2006/main" name="blank">
  <a:themeElements>
    <a:clrScheme name="121212">
      <a:dk1>
        <a:sysClr val="windowText" lastClr="000000"/>
      </a:dk1>
      <a:lt1>
        <a:sysClr val="window" lastClr="FFFFFF"/>
      </a:lt1>
      <a:dk2>
        <a:srgbClr val="B2D2D8"/>
      </a:dk2>
      <a:lt2>
        <a:srgbClr val="99CC00"/>
      </a:lt2>
      <a:accent1>
        <a:srgbClr val="008C95"/>
      </a:accent1>
      <a:accent2>
        <a:srgbClr val="FFC000"/>
      </a:accent2>
      <a:accent3>
        <a:srgbClr val="808080"/>
      </a:accent3>
      <a:accent4>
        <a:srgbClr val="F58A1F"/>
      </a:accent4>
      <a:accent5>
        <a:srgbClr val="B2D2D8"/>
      </a:accent5>
      <a:accent6>
        <a:srgbClr val="C00000"/>
      </a:accent6>
      <a:hlink>
        <a:srgbClr val="008C95"/>
      </a:hlink>
      <a:folHlink>
        <a:srgbClr val="00696F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1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2">
        <a:dk1>
          <a:srgbClr val="000000"/>
        </a:dk1>
        <a:lt1>
          <a:srgbClr val="FFFFFF"/>
        </a:lt1>
        <a:dk2>
          <a:srgbClr val="4D4D4D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3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F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4">
        <a:dk1>
          <a:srgbClr val="000000"/>
        </a:dk1>
        <a:lt1>
          <a:srgbClr val="FFFFFF"/>
        </a:lt1>
        <a:dk2>
          <a:srgbClr val="1C1C1C"/>
        </a:dk2>
        <a:lt2>
          <a:srgbClr val="808080"/>
        </a:lt2>
        <a:accent1>
          <a:srgbClr val="00808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E78A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5">
        <a:dk1>
          <a:srgbClr val="000000"/>
        </a:dk1>
        <a:lt1>
          <a:srgbClr val="FFFFFF"/>
        </a:lt1>
        <a:dk2>
          <a:srgbClr val="008080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6">
        <a:dk1>
          <a:srgbClr val="000000"/>
        </a:dk1>
        <a:lt1>
          <a:srgbClr val="FFFFFF"/>
        </a:lt1>
        <a:dk2>
          <a:srgbClr val="080808"/>
        </a:dk2>
        <a:lt2>
          <a:srgbClr val="808080"/>
        </a:lt2>
        <a:accent1>
          <a:srgbClr val="00808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0C0"/>
        </a:accent5>
        <a:accent6>
          <a:srgbClr val="8AB900"/>
        </a:accent6>
        <a:hlink>
          <a:srgbClr val="C0C0C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+" id="{F7BBB245-C9BC-BA43-80AB-C21372824DAE}" vid="{6FBB5A1C-A9B2-3C43-B7D7-CBD79BB86CE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bda88f5-81ee-4ce0-acd0-0fc58edecc95">E76AX7DTSNFM-10-757</_dlc_DocId>
    <_dlc_DocIdUrl xmlns="7bda88f5-81ee-4ce0-acd0-0fc58edecc95">
      <Url>https://sharepoint/portals/template/_layouts/15/DocIdRedir.aspx?ID=E76AX7DTSNFM-10-757</Url>
      <Description>E76AX7DTSNFM-10-757</Description>
    </_dlc_DocIdUrl>
    <_x041e__x043f__x0438__x0441__x0430__x043d__x0438__x0435_ xmlns="9b0c9865-9e5f-4a19-8def-db8deaed8a57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6FAC3A0D30DAA42AF4EBACF79D57079" ma:contentTypeVersion="1" ma:contentTypeDescription="Создание документа." ma:contentTypeScope="" ma:versionID="5b038f186db50e1ddcdbacd989e9fd93">
  <xsd:schema xmlns:xsd="http://www.w3.org/2001/XMLSchema" xmlns:xs="http://www.w3.org/2001/XMLSchema" xmlns:p="http://schemas.microsoft.com/office/2006/metadata/properties" xmlns:ns2="7bda88f5-81ee-4ce0-acd0-0fc58edecc95" xmlns:ns3="9b0c9865-9e5f-4a19-8def-db8deaed8a57" targetNamespace="http://schemas.microsoft.com/office/2006/metadata/properties" ma:root="true" ma:fieldsID="6f43ea1788a8d090c714bc610b22df34" ns2:_="" ns3:_="">
    <xsd:import namespace="7bda88f5-81ee-4ce0-acd0-0fc58edecc95"/>
    <xsd:import namespace="9b0c9865-9e5f-4a19-8def-db8deaed8a5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_x041e__x043f__x0438__x0441__x0430__x043d__x0438__x0435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da88f5-81ee-4ce0-acd0-0fc58edecc9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0c9865-9e5f-4a19-8def-db8deaed8a57" elementFormDefault="qualified">
    <xsd:import namespace="http://schemas.microsoft.com/office/2006/documentManagement/types"/>
    <xsd:import namespace="http://schemas.microsoft.com/office/infopath/2007/PartnerControls"/>
    <xsd:element name="_x041e__x043f__x0438__x0441__x0430__x043d__x0438__x0435_" ma:index="11" nillable="true" ma:displayName="Описание" ma:internalName="_x041e__x043f__x0438__x0441__x0430__x043d__x0438__x043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59AD82-81F3-433F-B4DB-6D3E3D11D3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3EAE0436-9E32-4CA6-9277-3249993CC3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55DF84-B034-4E60-8A9F-FE26D4E6705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9b0c9865-9e5f-4a19-8def-db8deaed8a57"/>
    <ds:schemaRef ds:uri="7bda88f5-81ee-4ce0-acd0-0fc58edecc95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3014D1FA-B97E-4A88-B706-B252474A07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da88f5-81ee-4ce0-acd0-0fc58edecc95"/>
    <ds:schemaRef ds:uri="9b0c9865-9e5f-4a19-8def-db8deaed8a5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SIBUR-NEW-А4-IN</Template>
  <TotalTime>37582</TotalTime>
  <Words>1307</Words>
  <Application>Microsoft Office PowerPoint</Application>
  <PresentationFormat>Лист A4 (210x297 мм)</PresentationFormat>
  <Paragraphs>394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Adobe Hebrew</vt:lpstr>
      <vt:lpstr>Arial</vt:lpstr>
      <vt:lpstr>Calibri</vt:lpstr>
      <vt:lpstr>Courier New</vt:lpstr>
      <vt:lpstr>Times New Roman</vt:lpstr>
      <vt:lpstr>Wingdings</vt:lpstr>
      <vt:lpstr>SIBUR-NEW-А4-IN</vt:lpstr>
      <vt:lpstr>Базовые слайды</vt:lpstr>
      <vt:lpstr>blank</vt:lpstr>
      <vt:lpstr>think-cell Slide</vt:lpstr>
      <vt:lpstr>Слайд think-cell</vt:lpstr>
      <vt:lpstr>Принципы IP-менеджмента проектов R&amp;D  Предварительная оценка патентных рисков</vt:lpstr>
      <vt:lpstr>IP-менеджмент проектов</vt:lpstr>
      <vt:lpstr>Высокоэнергетическая рентгеновская дифракция (прямая защита продукта)</vt:lpstr>
      <vt:lpstr>Презентация PowerPoint</vt:lpstr>
      <vt:lpstr>Примеры формул изобретений патентов, которые могут быть  препятствием для Клиента</vt:lpstr>
      <vt:lpstr>Презентация PowerPoint</vt:lpstr>
      <vt:lpstr>Признаки, в формулах изобретений оспариваемых патентов</vt:lpstr>
      <vt:lpstr>Патенты на упаковку: 85% признаков пленки и 15% признаков  упаковки</vt:lpstr>
      <vt:lpstr>Презентация PowerPoint</vt:lpstr>
      <vt:lpstr>Презентация PowerPoint</vt:lpstr>
      <vt:lpstr>Эффективный IP-менеджмент проектов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Самойленко Наталья Владимировна</dc:creator>
  <cp:lastModifiedBy>Переговорка</cp:lastModifiedBy>
  <cp:revision>1273</cp:revision>
  <dcterms:created xsi:type="dcterms:W3CDTF">2017-07-19T13:48:40Z</dcterms:created>
  <dcterms:modified xsi:type="dcterms:W3CDTF">2022-10-14T18:04:43Z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0x01010016FAC3A0D30DAA42AF4EBACF79D57079</vt:lpwstr>
  </property>
  <property fmtid="{D5CDD505-2E9C-101B-9397-08002B2CF9AE}" pid="3" name="_dlc_DocIdItemGuid">
    <vt:lpwstr>f990cb72-c5c5-48bc-8e57-a45ff5797b61</vt:lpwstr>
  </property>
</Properties>
</file>