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2.xml" ContentType="application/vnd.openxmlformats-officedocument.theme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694" r:id="rId2"/>
    <p:sldMasterId id="2147483697" r:id="rId3"/>
    <p:sldMasterId id="2147483699" r:id="rId4"/>
    <p:sldMasterId id="2147483701" r:id="rId5"/>
    <p:sldMasterId id="2147483704" r:id="rId6"/>
    <p:sldMasterId id="2147483707" r:id="rId7"/>
    <p:sldMasterId id="2147483711" r:id="rId8"/>
    <p:sldMasterId id="2147483714" r:id="rId9"/>
    <p:sldMasterId id="2147483717" r:id="rId10"/>
    <p:sldMasterId id="2147483720" r:id="rId11"/>
    <p:sldMasterId id="2147483723" r:id="rId12"/>
    <p:sldMasterId id="2147483729" r:id="rId13"/>
    <p:sldMasterId id="2147483726" r:id="rId14"/>
    <p:sldMasterId id="2147483731" r:id="rId15"/>
    <p:sldMasterId id="2147483743" r:id="rId16"/>
    <p:sldMasterId id="2147483755" r:id="rId17"/>
    <p:sldMasterId id="2147483767" r:id="rId18"/>
    <p:sldMasterId id="2147483781" r:id="rId19"/>
    <p:sldMasterId id="2147483784" r:id="rId20"/>
    <p:sldMasterId id="2147483803" r:id="rId21"/>
  </p:sldMasterIdLst>
  <p:notesMasterIdLst>
    <p:notesMasterId r:id="rId36"/>
  </p:notesMasterIdLst>
  <p:handoutMasterIdLst>
    <p:handoutMasterId r:id="rId37"/>
  </p:handoutMasterIdLst>
  <p:sldIdLst>
    <p:sldId id="275" r:id="rId22"/>
    <p:sldId id="343" r:id="rId23"/>
    <p:sldId id="386" r:id="rId24"/>
    <p:sldId id="336" r:id="rId25"/>
    <p:sldId id="346" r:id="rId26"/>
    <p:sldId id="342" r:id="rId27"/>
    <p:sldId id="347" r:id="rId28"/>
    <p:sldId id="348" r:id="rId29"/>
    <p:sldId id="351" r:id="rId30"/>
    <p:sldId id="473" r:id="rId31"/>
    <p:sldId id="475" r:id="rId32"/>
    <p:sldId id="420" r:id="rId33"/>
    <p:sldId id="436" r:id="rId34"/>
    <p:sldId id="499" r:id="rId35"/>
  </p:sldIdLst>
  <p:sldSz cx="12192000" cy="6858000"/>
  <p:notesSz cx="6858000" cy="9144000"/>
  <p:embeddedFontLst>
    <p:embeddedFont>
      <p:font typeface="맑은 고딕" panose="020B0503020000020004" pitchFamily="34" charset="-127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ont" panose="020B0604020202020204" charset="0"/>
      <p:bold r:id="rId44"/>
    </p:embeddedFont>
    <p:embeddedFont>
      <p:font typeface="Mont Bold" panose="020B0604020202020204" charset="0"/>
      <p:bold r:id="rId45"/>
    </p:embeddedFont>
    <p:embeddedFont>
      <p:font typeface="Mont Heavy DEMO" panose="020B0604020202020204" charset="0"/>
      <p:bold r:id="rId46"/>
    </p:embeddedFont>
    <p:embeddedFont>
      <p:font typeface="Mont Light" panose="020B0604020202020204" charset="0"/>
      <p:regular r:id="rId47"/>
    </p:embeddedFont>
    <p:embeddedFont>
      <p:font typeface="Segoe UI" panose="020B0502040204020203" pitchFamily="34" charset="0"/>
      <p:regular r:id="rId48"/>
      <p:bold r:id="rId49"/>
      <p:italic r:id="rId50"/>
      <p:boldItalic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0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162"/>
    <a:srgbClr val="5CB8B2"/>
    <a:srgbClr val="E6E6E6"/>
    <a:srgbClr val="FFFFFF"/>
    <a:srgbClr val="B7A99A"/>
    <a:srgbClr val="F4DA40"/>
    <a:srgbClr val="D3D2D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0607" autoAdjust="0"/>
  </p:normalViewPr>
  <p:slideViewPr>
    <p:cSldViewPr snapToGrid="0">
      <p:cViewPr varScale="1">
        <p:scale>
          <a:sx n="45" d="100"/>
          <a:sy n="45" d="100"/>
        </p:scale>
        <p:origin x="62" y="672"/>
      </p:cViewPr>
      <p:guideLst>
        <p:guide orient="horz" pos="2183"/>
        <p:guide pos="3840"/>
        <p:guide pos="325"/>
        <p:guide pos="7333"/>
        <p:guide orient="horz" pos="210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font" Target="fonts/font2.fntdata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0B7799-632F-4381-A6E9-7EA00559A2F9}" type="doc">
      <dgm:prSet loTypeId="urn:microsoft.com/office/officeart/2005/8/layout/radial1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9B536E69-852F-4445-96BB-8F8424B965EF}">
      <dgm:prSet phldrT="[Текст]"/>
      <dgm:spPr/>
      <dgm:t>
        <a:bodyPr/>
        <a:lstStyle/>
        <a:p>
          <a:r>
            <a:rPr lang="ru-RU" dirty="0"/>
            <a:t>Корпорации </a:t>
          </a:r>
        </a:p>
      </dgm:t>
    </dgm:pt>
    <dgm:pt modelId="{7BA33729-4338-4EE3-84BE-EB4DFC1F37E3}" type="parTrans" cxnId="{05DDECD8-C632-4DA3-9AD8-B369A7DE1A07}">
      <dgm:prSet/>
      <dgm:spPr/>
      <dgm:t>
        <a:bodyPr/>
        <a:lstStyle/>
        <a:p>
          <a:endParaRPr lang="ru-RU"/>
        </a:p>
      </dgm:t>
    </dgm:pt>
    <dgm:pt modelId="{1D9DF3F3-6143-4BC3-B6F9-280247A8C94B}" type="sibTrans" cxnId="{05DDECD8-C632-4DA3-9AD8-B369A7DE1A07}">
      <dgm:prSet/>
      <dgm:spPr/>
      <dgm:t>
        <a:bodyPr/>
        <a:lstStyle/>
        <a:p>
          <a:endParaRPr lang="ru-RU"/>
        </a:p>
      </dgm:t>
    </dgm:pt>
    <dgm:pt modelId="{5927F598-FD7E-4AA4-9AF4-EAEC3A9E4C49}">
      <dgm:prSet phldrT="[Текст]" custT="1"/>
      <dgm:spPr/>
      <dgm:t>
        <a:bodyPr/>
        <a:lstStyle/>
        <a:p>
          <a:r>
            <a:rPr lang="ru-RU" sz="1000" dirty="0"/>
            <a:t>Существу-</a:t>
          </a:r>
          <a:r>
            <a:rPr lang="ru-RU" sz="1000" dirty="0" err="1"/>
            <a:t>ющие</a:t>
          </a:r>
          <a:r>
            <a:rPr lang="ru-RU" sz="1000" dirty="0"/>
            <a:t> клиенты</a:t>
          </a:r>
        </a:p>
      </dgm:t>
    </dgm:pt>
    <dgm:pt modelId="{D232ED69-E980-4A31-971D-0FEA5EF58850}" type="parTrans" cxnId="{C689EC50-D4E9-4519-ABE9-EA8628D1845E}">
      <dgm:prSet/>
      <dgm:spPr/>
      <dgm:t>
        <a:bodyPr/>
        <a:lstStyle/>
        <a:p>
          <a:endParaRPr lang="ru-RU"/>
        </a:p>
      </dgm:t>
    </dgm:pt>
    <dgm:pt modelId="{10AA3680-65F1-4913-9FFF-9DEDDEBC8C40}" type="sibTrans" cxnId="{C689EC50-D4E9-4519-ABE9-EA8628D1845E}">
      <dgm:prSet/>
      <dgm:spPr/>
      <dgm:t>
        <a:bodyPr/>
        <a:lstStyle/>
        <a:p>
          <a:endParaRPr lang="ru-RU"/>
        </a:p>
      </dgm:t>
    </dgm:pt>
    <dgm:pt modelId="{469E946E-EB72-485A-B309-EB1C6AEA306C}">
      <dgm:prSet phldrT="[Текст]" custT="1"/>
      <dgm:spPr/>
      <dgm:t>
        <a:bodyPr/>
        <a:lstStyle/>
        <a:p>
          <a:r>
            <a:rPr lang="ru-RU" sz="1000" dirty="0"/>
            <a:t>Новые рынки</a:t>
          </a:r>
        </a:p>
      </dgm:t>
    </dgm:pt>
    <dgm:pt modelId="{083897EE-1690-4E31-B229-D6389D3608DB}" type="parTrans" cxnId="{11F3A02C-2FCE-435A-94B7-5BACCB777078}">
      <dgm:prSet/>
      <dgm:spPr/>
      <dgm:t>
        <a:bodyPr/>
        <a:lstStyle/>
        <a:p>
          <a:endParaRPr lang="ru-RU"/>
        </a:p>
      </dgm:t>
    </dgm:pt>
    <dgm:pt modelId="{F3E686A0-1183-4C76-84DC-27ED17FC1F05}" type="sibTrans" cxnId="{11F3A02C-2FCE-435A-94B7-5BACCB777078}">
      <dgm:prSet/>
      <dgm:spPr/>
      <dgm:t>
        <a:bodyPr/>
        <a:lstStyle/>
        <a:p>
          <a:endParaRPr lang="ru-RU"/>
        </a:p>
      </dgm:t>
    </dgm:pt>
    <dgm:pt modelId="{65A07ABE-8E97-439F-ADD8-0DC016FB47FF}">
      <dgm:prSet phldrT="[Текст]" custT="1"/>
      <dgm:spPr/>
      <dgm:t>
        <a:bodyPr/>
        <a:lstStyle/>
        <a:p>
          <a:r>
            <a:rPr lang="ru-RU" sz="1000" dirty="0"/>
            <a:t>Технологии и </a:t>
          </a:r>
          <a:r>
            <a:rPr lang="ru-RU" sz="1000" dirty="0" err="1"/>
            <a:t>разработ</a:t>
          </a:r>
          <a:r>
            <a:rPr lang="ru-RU" sz="1000" dirty="0"/>
            <a:t>-чики</a:t>
          </a:r>
        </a:p>
      </dgm:t>
    </dgm:pt>
    <dgm:pt modelId="{FF37A867-0238-4F66-956D-880A83439D0B}" type="parTrans" cxnId="{D66260DC-2453-4D25-AA1E-E72B93FC0808}">
      <dgm:prSet/>
      <dgm:spPr/>
      <dgm:t>
        <a:bodyPr/>
        <a:lstStyle/>
        <a:p>
          <a:endParaRPr lang="ru-RU"/>
        </a:p>
      </dgm:t>
    </dgm:pt>
    <dgm:pt modelId="{A058E76F-CEF2-4390-A4DB-00191749336D}" type="sibTrans" cxnId="{D66260DC-2453-4D25-AA1E-E72B93FC0808}">
      <dgm:prSet/>
      <dgm:spPr/>
      <dgm:t>
        <a:bodyPr/>
        <a:lstStyle/>
        <a:p>
          <a:endParaRPr lang="ru-RU"/>
        </a:p>
      </dgm:t>
    </dgm:pt>
    <dgm:pt modelId="{17802D8D-1453-44CB-8496-E779CBE87987}">
      <dgm:prSet phldrT="[Текст]" custT="1"/>
      <dgm:spPr/>
      <dgm:t>
        <a:bodyPr/>
        <a:lstStyle/>
        <a:p>
          <a:r>
            <a:rPr lang="ru-RU" sz="1000" dirty="0"/>
            <a:t>Стратеги-</a:t>
          </a:r>
          <a:r>
            <a:rPr lang="ru-RU" sz="1000" dirty="0" err="1"/>
            <a:t>ческие</a:t>
          </a:r>
          <a:r>
            <a:rPr lang="ru-RU" sz="1000" dirty="0"/>
            <a:t> партнеры</a:t>
          </a:r>
        </a:p>
      </dgm:t>
    </dgm:pt>
    <dgm:pt modelId="{BBED3BB2-9096-4526-B687-6C3A07217F6A}" type="parTrans" cxnId="{2CAB3F41-AD8D-4984-B015-26A16CD34EB6}">
      <dgm:prSet/>
      <dgm:spPr/>
      <dgm:t>
        <a:bodyPr/>
        <a:lstStyle/>
        <a:p>
          <a:endParaRPr lang="ru-RU"/>
        </a:p>
      </dgm:t>
    </dgm:pt>
    <dgm:pt modelId="{5943E71E-C7AA-4B53-852E-9546895B1F41}" type="sibTrans" cxnId="{2CAB3F41-AD8D-4984-B015-26A16CD34EB6}">
      <dgm:prSet/>
      <dgm:spPr/>
      <dgm:t>
        <a:bodyPr/>
        <a:lstStyle/>
        <a:p>
          <a:endParaRPr lang="ru-RU"/>
        </a:p>
      </dgm:t>
    </dgm:pt>
    <dgm:pt modelId="{4AE14688-78A7-4C79-A7D2-68155258DD2A}">
      <dgm:prSet phldrT="[Текст]" custT="1"/>
      <dgm:spPr/>
      <dgm:t>
        <a:bodyPr/>
        <a:lstStyle/>
        <a:p>
          <a:r>
            <a:rPr lang="ru-RU" sz="1000" dirty="0"/>
            <a:t>Ресурсы и </a:t>
          </a:r>
          <a:r>
            <a:rPr lang="ru-RU" sz="1000" dirty="0" err="1"/>
            <a:t>инструмен</a:t>
          </a:r>
          <a:r>
            <a:rPr lang="ru-RU" sz="1000" dirty="0"/>
            <a:t>-ты</a:t>
          </a:r>
        </a:p>
      </dgm:t>
    </dgm:pt>
    <dgm:pt modelId="{3D5704D1-F422-4003-9D26-5685D62417C4}" type="parTrans" cxnId="{165949D7-36A9-4A39-BC1F-D915C7D3142D}">
      <dgm:prSet/>
      <dgm:spPr/>
      <dgm:t>
        <a:bodyPr/>
        <a:lstStyle/>
        <a:p>
          <a:endParaRPr lang="ru-RU"/>
        </a:p>
      </dgm:t>
    </dgm:pt>
    <dgm:pt modelId="{67588BD5-4A62-42B1-BD5F-289A19EC28DC}" type="sibTrans" cxnId="{165949D7-36A9-4A39-BC1F-D915C7D3142D}">
      <dgm:prSet/>
      <dgm:spPr/>
      <dgm:t>
        <a:bodyPr/>
        <a:lstStyle/>
        <a:p>
          <a:endParaRPr lang="ru-RU"/>
        </a:p>
      </dgm:t>
    </dgm:pt>
    <dgm:pt modelId="{1E786FFA-5A7E-4B47-A7E9-8C3AE3CAE587}" type="pres">
      <dgm:prSet presAssocID="{0C0B7799-632F-4381-A6E9-7EA00559A2F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7E0A422-811E-41F8-99F8-09BE0CB05EF6}" type="pres">
      <dgm:prSet presAssocID="{9B536E69-852F-4445-96BB-8F8424B965EF}" presName="centerShape" presStyleLbl="node0" presStyleIdx="0" presStyleCnt="1"/>
      <dgm:spPr/>
    </dgm:pt>
    <dgm:pt modelId="{D2A2EA4A-ECCB-4D94-A5AE-E7D47E199B65}" type="pres">
      <dgm:prSet presAssocID="{D232ED69-E980-4A31-971D-0FEA5EF58850}" presName="Name9" presStyleLbl="parChTrans1D2" presStyleIdx="0" presStyleCnt="5"/>
      <dgm:spPr/>
    </dgm:pt>
    <dgm:pt modelId="{008E28DA-8B18-422A-A9A3-24434FC65A2B}" type="pres">
      <dgm:prSet presAssocID="{D232ED69-E980-4A31-971D-0FEA5EF58850}" presName="connTx" presStyleLbl="parChTrans1D2" presStyleIdx="0" presStyleCnt="5"/>
      <dgm:spPr/>
    </dgm:pt>
    <dgm:pt modelId="{5EC2D035-9011-424E-9034-E8AD068243FB}" type="pres">
      <dgm:prSet presAssocID="{5927F598-FD7E-4AA4-9AF4-EAEC3A9E4C49}" presName="node" presStyleLbl="node1" presStyleIdx="0" presStyleCnt="5">
        <dgm:presLayoutVars>
          <dgm:bulletEnabled val="1"/>
        </dgm:presLayoutVars>
      </dgm:prSet>
      <dgm:spPr/>
    </dgm:pt>
    <dgm:pt modelId="{DBA3F5FF-7C5E-48CC-965E-4D2B8E899E9A}" type="pres">
      <dgm:prSet presAssocID="{083897EE-1690-4E31-B229-D6389D3608DB}" presName="Name9" presStyleLbl="parChTrans1D2" presStyleIdx="1" presStyleCnt="5"/>
      <dgm:spPr/>
    </dgm:pt>
    <dgm:pt modelId="{72404059-57A1-43CA-BF54-2EC8BB4640C8}" type="pres">
      <dgm:prSet presAssocID="{083897EE-1690-4E31-B229-D6389D3608DB}" presName="connTx" presStyleLbl="parChTrans1D2" presStyleIdx="1" presStyleCnt="5"/>
      <dgm:spPr/>
    </dgm:pt>
    <dgm:pt modelId="{6B68F1F1-EE2A-4DC1-BCED-F96227DFE752}" type="pres">
      <dgm:prSet presAssocID="{469E946E-EB72-485A-B309-EB1C6AEA306C}" presName="node" presStyleLbl="node1" presStyleIdx="1" presStyleCnt="5">
        <dgm:presLayoutVars>
          <dgm:bulletEnabled val="1"/>
        </dgm:presLayoutVars>
      </dgm:prSet>
      <dgm:spPr/>
    </dgm:pt>
    <dgm:pt modelId="{DB8B9800-7E84-4FA5-9ECA-0EF1C66A95DE}" type="pres">
      <dgm:prSet presAssocID="{FF37A867-0238-4F66-956D-880A83439D0B}" presName="Name9" presStyleLbl="parChTrans1D2" presStyleIdx="2" presStyleCnt="5"/>
      <dgm:spPr/>
    </dgm:pt>
    <dgm:pt modelId="{EB651AAA-0B4D-4AD3-BE92-EC9817E469F1}" type="pres">
      <dgm:prSet presAssocID="{FF37A867-0238-4F66-956D-880A83439D0B}" presName="connTx" presStyleLbl="parChTrans1D2" presStyleIdx="2" presStyleCnt="5"/>
      <dgm:spPr/>
    </dgm:pt>
    <dgm:pt modelId="{72C66017-F726-4856-9F9D-022F24893B95}" type="pres">
      <dgm:prSet presAssocID="{65A07ABE-8E97-439F-ADD8-0DC016FB47FF}" presName="node" presStyleLbl="node1" presStyleIdx="2" presStyleCnt="5">
        <dgm:presLayoutVars>
          <dgm:bulletEnabled val="1"/>
        </dgm:presLayoutVars>
      </dgm:prSet>
      <dgm:spPr/>
    </dgm:pt>
    <dgm:pt modelId="{00DB4F3A-C5FF-44A6-8EB2-5B93CCEA1996}" type="pres">
      <dgm:prSet presAssocID="{BBED3BB2-9096-4526-B687-6C3A07217F6A}" presName="Name9" presStyleLbl="parChTrans1D2" presStyleIdx="3" presStyleCnt="5"/>
      <dgm:spPr/>
    </dgm:pt>
    <dgm:pt modelId="{50170094-DCB4-45E5-8BBE-D290DD2A8EAE}" type="pres">
      <dgm:prSet presAssocID="{BBED3BB2-9096-4526-B687-6C3A07217F6A}" presName="connTx" presStyleLbl="parChTrans1D2" presStyleIdx="3" presStyleCnt="5"/>
      <dgm:spPr/>
    </dgm:pt>
    <dgm:pt modelId="{A9C6813D-B97A-4771-8308-AEF748CB66A5}" type="pres">
      <dgm:prSet presAssocID="{17802D8D-1453-44CB-8496-E779CBE87987}" presName="node" presStyleLbl="node1" presStyleIdx="3" presStyleCnt="5">
        <dgm:presLayoutVars>
          <dgm:bulletEnabled val="1"/>
        </dgm:presLayoutVars>
      </dgm:prSet>
      <dgm:spPr/>
    </dgm:pt>
    <dgm:pt modelId="{60C59142-5BFC-4B31-9A9A-C0DCAE7E25C9}" type="pres">
      <dgm:prSet presAssocID="{3D5704D1-F422-4003-9D26-5685D62417C4}" presName="Name9" presStyleLbl="parChTrans1D2" presStyleIdx="4" presStyleCnt="5"/>
      <dgm:spPr/>
    </dgm:pt>
    <dgm:pt modelId="{E885DD68-B15C-4A57-8F00-68A8EDA74FA1}" type="pres">
      <dgm:prSet presAssocID="{3D5704D1-F422-4003-9D26-5685D62417C4}" presName="connTx" presStyleLbl="parChTrans1D2" presStyleIdx="4" presStyleCnt="5"/>
      <dgm:spPr/>
    </dgm:pt>
    <dgm:pt modelId="{FEBFF49A-3009-4CFC-9677-4800B3843F98}" type="pres">
      <dgm:prSet presAssocID="{4AE14688-78A7-4C79-A7D2-68155258DD2A}" presName="node" presStyleLbl="node1" presStyleIdx="4" presStyleCnt="5">
        <dgm:presLayoutVars>
          <dgm:bulletEnabled val="1"/>
        </dgm:presLayoutVars>
      </dgm:prSet>
      <dgm:spPr/>
    </dgm:pt>
  </dgm:ptLst>
  <dgm:cxnLst>
    <dgm:cxn modelId="{93CD0324-02E4-4293-AAB9-053DEA8A475E}" type="presOf" srcId="{9B536E69-852F-4445-96BB-8F8424B965EF}" destId="{87E0A422-811E-41F8-99F8-09BE0CB05EF6}" srcOrd="0" destOrd="0" presId="urn:microsoft.com/office/officeart/2005/8/layout/radial1"/>
    <dgm:cxn modelId="{C55D4D2A-9E93-4108-B7A5-11B9A6329C9A}" type="presOf" srcId="{17802D8D-1453-44CB-8496-E779CBE87987}" destId="{A9C6813D-B97A-4771-8308-AEF748CB66A5}" srcOrd="0" destOrd="0" presId="urn:microsoft.com/office/officeart/2005/8/layout/radial1"/>
    <dgm:cxn modelId="{FC5C122C-32E3-41F4-A297-64148A6A2BBC}" type="presOf" srcId="{FF37A867-0238-4F66-956D-880A83439D0B}" destId="{EB651AAA-0B4D-4AD3-BE92-EC9817E469F1}" srcOrd="1" destOrd="0" presId="urn:microsoft.com/office/officeart/2005/8/layout/radial1"/>
    <dgm:cxn modelId="{11F3A02C-2FCE-435A-94B7-5BACCB777078}" srcId="{9B536E69-852F-4445-96BB-8F8424B965EF}" destId="{469E946E-EB72-485A-B309-EB1C6AEA306C}" srcOrd="1" destOrd="0" parTransId="{083897EE-1690-4E31-B229-D6389D3608DB}" sibTransId="{F3E686A0-1183-4C76-84DC-27ED17FC1F05}"/>
    <dgm:cxn modelId="{F36F2B34-1100-4BFE-9B15-29ACC2AEDF67}" type="presOf" srcId="{D232ED69-E980-4A31-971D-0FEA5EF58850}" destId="{008E28DA-8B18-422A-A9A3-24434FC65A2B}" srcOrd="1" destOrd="0" presId="urn:microsoft.com/office/officeart/2005/8/layout/radial1"/>
    <dgm:cxn modelId="{5B26FF5D-2E60-4D66-9A0A-59E95C29A676}" type="presOf" srcId="{FF37A867-0238-4F66-956D-880A83439D0B}" destId="{DB8B9800-7E84-4FA5-9ECA-0EF1C66A95DE}" srcOrd="0" destOrd="0" presId="urn:microsoft.com/office/officeart/2005/8/layout/radial1"/>
    <dgm:cxn modelId="{2CAB3F41-AD8D-4984-B015-26A16CD34EB6}" srcId="{9B536E69-852F-4445-96BB-8F8424B965EF}" destId="{17802D8D-1453-44CB-8496-E779CBE87987}" srcOrd="3" destOrd="0" parTransId="{BBED3BB2-9096-4526-B687-6C3A07217F6A}" sibTransId="{5943E71E-C7AA-4B53-852E-9546895B1F41}"/>
    <dgm:cxn modelId="{64B91566-E419-4CD5-B77E-8835348A3DEC}" type="presOf" srcId="{083897EE-1690-4E31-B229-D6389D3608DB}" destId="{DBA3F5FF-7C5E-48CC-965E-4D2B8E899E9A}" srcOrd="0" destOrd="0" presId="urn:microsoft.com/office/officeart/2005/8/layout/radial1"/>
    <dgm:cxn modelId="{ACC0FA6C-512C-497B-AB8E-9E2CC486A6CD}" type="presOf" srcId="{0C0B7799-632F-4381-A6E9-7EA00559A2F9}" destId="{1E786FFA-5A7E-4B47-A7E9-8C3AE3CAE587}" srcOrd="0" destOrd="0" presId="urn:microsoft.com/office/officeart/2005/8/layout/radial1"/>
    <dgm:cxn modelId="{C689EC50-D4E9-4519-ABE9-EA8628D1845E}" srcId="{9B536E69-852F-4445-96BB-8F8424B965EF}" destId="{5927F598-FD7E-4AA4-9AF4-EAEC3A9E4C49}" srcOrd="0" destOrd="0" parTransId="{D232ED69-E980-4A31-971D-0FEA5EF58850}" sibTransId="{10AA3680-65F1-4913-9FFF-9DEDDEBC8C40}"/>
    <dgm:cxn modelId="{73021153-822A-436E-9076-33C7825320FE}" type="presOf" srcId="{BBED3BB2-9096-4526-B687-6C3A07217F6A}" destId="{50170094-DCB4-45E5-8BBE-D290DD2A8EAE}" srcOrd="1" destOrd="0" presId="urn:microsoft.com/office/officeart/2005/8/layout/radial1"/>
    <dgm:cxn modelId="{BDE54B81-0823-4F26-93B9-BEFA891A3F29}" type="presOf" srcId="{65A07ABE-8E97-439F-ADD8-0DC016FB47FF}" destId="{72C66017-F726-4856-9F9D-022F24893B95}" srcOrd="0" destOrd="0" presId="urn:microsoft.com/office/officeart/2005/8/layout/radial1"/>
    <dgm:cxn modelId="{661E4E86-59ED-43F0-AD04-2815EC33045C}" type="presOf" srcId="{3D5704D1-F422-4003-9D26-5685D62417C4}" destId="{E885DD68-B15C-4A57-8F00-68A8EDA74FA1}" srcOrd="1" destOrd="0" presId="urn:microsoft.com/office/officeart/2005/8/layout/radial1"/>
    <dgm:cxn modelId="{205F6594-76F1-4A86-8343-2B7FBCA4F5E2}" type="presOf" srcId="{BBED3BB2-9096-4526-B687-6C3A07217F6A}" destId="{00DB4F3A-C5FF-44A6-8EB2-5B93CCEA1996}" srcOrd="0" destOrd="0" presId="urn:microsoft.com/office/officeart/2005/8/layout/radial1"/>
    <dgm:cxn modelId="{13AC1AA2-52C0-4D5A-B55C-C2360B502B65}" type="presOf" srcId="{5927F598-FD7E-4AA4-9AF4-EAEC3A9E4C49}" destId="{5EC2D035-9011-424E-9034-E8AD068243FB}" srcOrd="0" destOrd="0" presId="urn:microsoft.com/office/officeart/2005/8/layout/radial1"/>
    <dgm:cxn modelId="{11A9B9AA-169E-4495-A6C8-9AAFB77417E6}" type="presOf" srcId="{469E946E-EB72-485A-B309-EB1C6AEA306C}" destId="{6B68F1F1-EE2A-4DC1-BCED-F96227DFE752}" srcOrd="0" destOrd="0" presId="urn:microsoft.com/office/officeart/2005/8/layout/radial1"/>
    <dgm:cxn modelId="{E0A851AB-68C3-4ACA-BB55-2278C7F9990B}" type="presOf" srcId="{3D5704D1-F422-4003-9D26-5685D62417C4}" destId="{60C59142-5BFC-4B31-9A9A-C0DCAE7E25C9}" srcOrd="0" destOrd="0" presId="urn:microsoft.com/office/officeart/2005/8/layout/radial1"/>
    <dgm:cxn modelId="{04D0A6C1-4EED-4807-B248-F28599052075}" type="presOf" srcId="{4AE14688-78A7-4C79-A7D2-68155258DD2A}" destId="{FEBFF49A-3009-4CFC-9677-4800B3843F98}" srcOrd="0" destOrd="0" presId="urn:microsoft.com/office/officeart/2005/8/layout/radial1"/>
    <dgm:cxn modelId="{165949D7-36A9-4A39-BC1F-D915C7D3142D}" srcId="{9B536E69-852F-4445-96BB-8F8424B965EF}" destId="{4AE14688-78A7-4C79-A7D2-68155258DD2A}" srcOrd="4" destOrd="0" parTransId="{3D5704D1-F422-4003-9D26-5685D62417C4}" sibTransId="{67588BD5-4A62-42B1-BD5F-289A19EC28DC}"/>
    <dgm:cxn modelId="{BE46F8D7-6611-4553-80BE-4205BE016C09}" type="presOf" srcId="{083897EE-1690-4E31-B229-D6389D3608DB}" destId="{72404059-57A1-43CA-BF54-2EC8BB4640C8}" srcOrd="1" destOrd="0" presId="urn:microsoft.com/office/officeart/2005/8/layout/radial1"/>
    <dgm:cxn modelId="{05DDECD8-C632-4DA3-9AD8-B369A7DE1A07}" srcId="{0C0B7799-632F-4381-A6E9-7EA00559A2F9}" destId="{9B536E69-852F-4445-96BB-8F8424B965EF}" srcOrd="0" destOrd="0" parTransId="{7BA33729-4338-4EE3-84BE-EB4DFC1F37E3}" sibTransId="{1D9DF3F3-6143-4BC3-B6F9-280247A8C94B}"/>
    <dgm:cxn modelId="{D66260DC-2453-4D25-AA1E-E72B93FC0808}" srcId="{9B536E69-852F-4445-96BB-8F8424B965EF}" destId="{65A07ABE-8E97-439F-ADD8-0DC016FB47FF}" srcOrd="2" destOrd="0" parTransId="{FF37A867-0238-4F66-956D-880A83439D0B}" sibTransId="{A058E76F-CEF2-4390-A4DB-00191749336D}"/>
    <dgm:cxn modelId="{DFADFAFB-3ACA-4A12-89FC-8D3C6E30E0A8}" type="presOf" srcId="{D232ED69-E980-4A31-971D-0FEA5EF58850}" destId="{D2A2EA4A-ECCB-4D94-A5AE-E7D47E199B65}" srcOrd="0" destOrd="0" presId="urn:microsoft.com/office/officeart/2005/8/layout/radial1"/>
    <dgm:cxn modelId="{65A1FF3A-E947-4848-9B2A-E0ADAFA6DEE6}" type="presParOf" srcId="{1E786FFA-5A7E-4B47-A7E9-8C3AE3CAE587}" destId="{87E0A422-811E-41F8-99F8-09BE0CB05EF6}" srcOrd="0" destOrd="0" presId="urn:microsoft.com/office/officeart/2005/8/layout/radial1"/>
    <dgm:cxn modelId="{2100BD2A-9C4E-4B3E-ADDB-557B5C2CE759}" type="presParOf" srcId="{1E786FFA-5A7E-4B47-A7E9-8C3AE3CAE587}" destId="{D2A2EA4A-ECCB-4D94-A5AE-E7D47E199B65}" srcOrd="1" destOrd="0" presId="urn:microsoft.com/office/officeart/2005/8/layout/radial1"/>
    <dgm:cxn modelId="{C3CDD53F-2A6B-44E7-9133-0AF31697C9CA}" type="presParOf" srcId="{D2A2EA4A-ECCB-4D94-A5AE-E7D47E199B65}" destId="{008E28DA-8B18-422A-A9A3-24434FC65A2B}" srcOrd="0" destOrd="0" presId="urn:microsoft.com/office/officeart/2005/8/layout/radial1"/>
    <dgm:cxn modelId="{9E6B2AEC-A97E-4C42-8D29-2DC4411E4DB0}" type="presParOf" srcId="{1E786FFA-5A7E-4B47-A7E9-8C3AE3CAE587}" destId="{5EC2D035-9011-424E-9034-E8AD068243FB}" srcOrd="2" destOrd="0" presId="urn:microsoft.com/office/officeart/2005/8/layout/radial1"/>
    <dgm:cxn modelId="{74BCAA29-25DC-46AF-A3B1-F606C70899AA}" type="presParOf" srcId="{1E786FFA-5A7E-4B47-A7E9-8C3AE3CAE587}" destId="{DBA3F5FF-7C5E-48CC-965E-4D2B8E899E9A}" srcOrd="3" destOrd="0" presId="urn:microsoft.com/office/officeart/2005/8/layout/radial1"/>
    <dgm:cxn modelId="{AF51010A-008F-453D-81A0-47EE222245AB}" type="presParOf" srcId="{DBA3F5FF-7C5E-48CC-965E-4D2B8E899E9A}" destId="{72404059-57A1-43CA-BF54-2EC8BB4640C8}" srcOrd="0" destOrd="0" presId="urn:microsoft.com/office/officeart/2005/8/layout/radial1"/>
    <dgm:cxn modelId="{8EBC8EEB-CB7D-4552-9449-69B3B1BD5C4E}" type="presParOf" srcId="{1E786FFA-5A7E-4B47-A7E9-8C3AE3CAE587}" destId="{6B68F1F1-EE2A-4DC1-BCED-F96227DFE752}" srcOrd="4" destOrd="0" presId="urn:microsoft.com/office/officeart/2005/8/layout/radial1"/>
    <dgm:cxn modelId="{683A4ACD-21DE-48A2-B6F0-32C8FE6ADAB0}" type="presParOf" srcId="{1E786FFA-5A7E-4B47-A7E9-8C3AE3CAE587}" destId="{DB8B9800-7E84-4FA5-9ECA-0EF1C66A95DE}" srcOrd="5" destOrd="0" presId="urn:microsoft.com/office/officeart/2005/8/layout/radial1"/>
    <dgm:cxn modelId="{AA4B64F7-B306-4ACF-83C7-3551F33DA94E}" type="presParOf" srcId="{DB8B9800-7E84-4FA5-9ECA-0EF1C66A95DE}" destId="{EB651AAA-0B4D-4AD3-BE92-EC9817E469F1}" srcOrd="0" destOrd="0" presId="urn:microsoft.com/office/officeart/2005/8/layout/radial1"/>
    <dgm:cxn modelId="{D13D8D17-B9A1-4314-BACD-64B586FE4C5A}" type="presParOf" srcId="{1E786FFA-5A7E-4B47-A7E9-8C3AE3CAE587}" destId="{72C66017-F726-4856-9F9D-022F24893B95}" srcOrd="6" destOrd="0" presId="urn:microsoft.com/office/officeart/2005/8/layout/radial1"/>
    <dgm:cxn modelId="{F188C7F1-0C8A-4868-9FDF-51D5751AAD16}" type="presParOf" srcId="{1E786FFA-5A7E-4B47-A7E9-8C3AE3CAE587}" destId="{00DB4F3A-C5FF-44A6-8EB2-5B93CCEA1996}" srcOrd="7" destOrd="0" presId="urn:microsoft.com/office/officeart/2005/8/layout/radial1"/>
    <dgm:cxn modelId="{27819216-DC43-4AA8-B80C-91578F1B2FC4}" type="presParOf" srcId="{00DB4F3A-C5FF-44A6-8EB2-5B93CCEA1996}" destId="{50170094-DCB4-45E5-8BBE-D290DD2A8EAE}" srcOrd="0" destOrd="0" presId="urn:microsoft.com/office/officeart/2005/8/layout/radial1"/>
    <dgm:cxn modelId="{68D96EB3-B43D-4098-B4BA-DEA5AEC71CB2}" type="presParOf" srcId="{1E786FFA-5A7E-4B47-A7E9-8C3AE3CAE587}" destId="{A9C6813D-B97A-4771-8308-AEF748CB66A5}" srcOrd="8" destOrd="0" presId="urn:microsoft.com/office/officeart/2005/8/layout/radial1"/>
    <dgm:cxn modelId="{ECF78DCE-8601-4371-9C8B-AA20D9044E1B}" type="presParOf" srcId="{1E786FFA-5A7E-4B47-A7E9-8C3AE3CAE587}" destId="{60C59142-5BFC-4B31-9A9A-C0DCAE7E25C9}" srcOrd="9" destOrd="0" presId="urn:microsoft.com/office/officeart/2005/8/layout/radial1"/>
    <dgm:cxn modelId="{A22AB417-BACE-423F-AAA1-2B312AAFF0E4}" type="presParOf" srcId="{60C59142-5BFC-4B31-9A9A-C0DCAE7E25C9}" destId="{E885DD68-B15C-4A57-8F00-68A8EDA74FA1}" srcOrd="0" destOrd="0" presId="urn:microsoft.com/office/officeart/2005/8/layout/radial1"/>
    <dgm:cxn modelId="{9FB0D229-AFD7-4A53-B844-68BF0CB61AFA}" type="presParOf" srcId="{1E786FFA-5A7E-4B47-A7E9-8C3AE3CAE587}" destId="{FEBFF49A-3009-4CFC-9677-4800B3843F9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0A422-811E-41F8-99F8-09BE0CB05EF6}">
      <dsp:nvSpPr>
        <dsp:cNvPr id="0" name=""/>
        <dsp:cNvSpPr/>
      </dsp:nvSpPr>
      <dsp:spPr>
        <a:xfrm>
          <a:off x="2403818" y="1559560"/>
          <a:ext cx="1197876" cy="1197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Корпорации </a:t>
          </a:r>
        </a:p>
      </dsp:txBody>
      <dsp:txXfrm>
        <a:off x="2579243" y="1734985"/>
        <a:ext cx="847026" cy="847026"/>
      </dsp:txXfrm>
    </dsp:sp>
    <dsp:sp modelId="{D2A2EA4A-ECCB-4D94-A5AE-E7D47E199B65}">
      <dsp:nvSpPr>
        <dsp:cNvPr id="0" name=""/>
        <dsp:cNvSpPr/>
      </dsp:nvSpPr>
      <dsp:spPr>
        <a:xfrm rot="16200000">
          <a:off x="2822964" y="1361817"/>
          <a:ext cx="359584" cy="35903"/>
        </a:xfrm>
        <a:custGeom>
          <a:avLst/>
          <a:gdLst/>
          <a:ahLst/>
          <a:cxnLst/>
          <a:rect l="0" t="0" r="0" b="0"/>
          <a:pathLst>
            <a:path>
              <a:moveTo>
                <a:pt x="0" y="17951"/>
              </a:moveTo>
              <a:lnTo>
                <a:pt x="359584" y="179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93766" y="1370779"/>
        <a:ext cx="17979" cy="17979"/>
      </dsp:txXfrm>
    </dsp:sp>
    <dsp:sp modelId="{5EC2D035-9011-424E-9034-E8AD068243FB}">
      <dsp:nvSpPr>
        <dsp:cNvPr id="0" name=""/>
        <dsp:cNvSpPr/>
      </dsp:nvSpPr>
      <dsp:spPr>
        <a:xfrm>
          <a:off x="2403818" y="2099"/>
          <a:ext cx="1197876" cy="1197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Существу-</a:t>
          </a:r>
          <a:r>
            <a:rPr lang="ru-RU" sz="1000" kern="1200" dirty="0" err="1"/>
            <a:t>ющие</a:t>
          </a:r>
          <a:r>
            <a:rPr lang="ru-RU" sz="1000" kern="1200" dirty="0"/>
            <a:t> клиенты</a:t>
          </a:r>
        </a:p>
      </dsp:txBody>
      <dsp:txXfrm>
        <a:off x="2579243" y="177524"/>
        <a:ext cx="847026" cy="847026"/>
      </dsp:txXfrm>
    </dsp:sp>
    <dsp:sp modelId="{DBA3F5FF-7C5E-48CC-965E-4D2B8E899E9A}">
      <dsp:nvSpPr>
        <dsp:cNvPr id="0" name=""/>
        <dsp:cNvSpPr/>
      </dsp:nvSpPr>
      <dsp:spPr>
        <a:xfrm rot="20520000">
          <a:off x="3563581" y="1899906"/>
          <a:ext cx="359584" cy="35903"/>
        </a:xfrm>
        <a:custGeom>
          <a:avLst/>
          <a:gdLst/>
          <a:ahLst/>
          <a:cxnLst/>
          <a:rect l="0" t="0" r="0" b="0"/>
          <a:pathLst>
            <a:path>
              <a:moveTo>
                <a:pt x="0" y="17951"/>
              </a:moveTo>
              <a:lnTo>
                <a:pt x="359584" y="179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734383" y="1908868"/>
        <a:ext cx="17979" cy="17979"/>
      </dsp:txXfrm>
    </dsp:sp>
    <dsp:sp modelId="{6B68F1F1-EE2A-4DC1-BCED-F96227DFE752}">
      <dsp:nvSpPr>
        <dsp:cNvPr id="0" name=""/>
        <dsp:cNvSpPr/>
      </dsp:nvSpPr>
      <dsp:spPr>
        <a:xfrm>
          <a:off x="3885051" y="1078278"/>
          <a:ext cx="1197876" cy="1197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Новые рынки</a:t>
          </a:r>
        </a:p>
      </dsp:txBody>
      <dsp:txXfrm>
        <a:off x="4060476" y="1253703"/>
        <a:ext cx="847026" cy="847026"/>
      </dsp:txXfrm>
    </dsp:sp>
    <dsp:sp modelId="{DB8B9800-7E84-4FA5-9ECA-0EF1C66A95DE}">
      <dsp:nvSpPr>
        <dsp:cNvPr id="0" name=""/>
        <dsp:cNvSpPr/>
      </dsp:nvSpPr>
      <dsp:spPr>
        <a:xfrm rot="3240000">
          <a:off x="3280690" y="2770553"/>
          <a:ext cx="359584" cy="35903"/>
        </a:xfrm>
        <a:custGeom>
          <a:avLst/>
          <a:gdLst/>
          <a:ahLst/>
          <a:cxnLst/>
          <a:rect l="0" t="0" r="0" b="0"/>
          <a:pathLst>
            <a:path>
              <a:moveTo>
                <a:pt x="0" y="17951"/>
              </a:moveTo>
              <a:lnTo>
                <a:pt x="359584" y="179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51493" y="2779516"/>
        <a:ext cx="17979" cy="17979"/>
      </dsp:txXfrm>
    </dsp:sp>
    <dsp:sp modelId="{72C66017-F726-4856-9F9D-022F24893B95}">
      <dsp:nvSpPr>
        <dsp:cNvPr id="0" name=""/>
        <dsp:cNvSpPr/>
      </dsp:nvSpPr>
      <dsp:spPr>
        <a:xfrm>
          <a:off x="3319270" y="2819573"/>
          <a:ext cx="1197876" cy="1197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Технологии и </a:t>
          </a:r>
          <a:r>
            <a:rPr lang="ru-RU" sz="1000" kern="1200" dirty="0" err="1"/>
            <a:t>разработ</a:t>
          </a:r>
          <a:r>
            <a:rPr lang="ru-RU" sz="1000" kern="1200" dirty="0"/>
            <a:t>-чики</a:t>
          </a:r>
        </a:p>
      </dsp:txBody>
      <dsp:txXfrm>
        <a:off x="3494695" y="2994998"/>
        <a:ext cx="847026" cy="847026"/>
      </dsp:txXfrm>
    </dsp:sp>
    <dsp:sp modelId="{00DB4F3A-C5FF-44A6-8EB2-5B93CCEA1996}">
      <dsp:nvSpPr>
        <dsp:cNvPr id="0" name=""/>
        <dsp:cNvSpPr/>
      </dsp:nvSpPr>
      <dsp:spPr>
        <a:xfrm rot="7560000">
          <a:off x="2365237" y="2770553"/>
          <a:ext cx="359584" cy="35903"/>
        </a:xfrm>
        <a:custGeom>
          <a:avLst/>
          <a:gdLst/>
          <a:ahLst/>
          <a:cxnLst/>
          <a:rect l="0" t="0" r="0" b="0"/>
          <a:pathLst>
            <a:path>
              <a:moveTo>
                <a:pt x="0" y="17951"/>
              </a:moveTo>
              <a:lnTo>
                <a:pt x="359584" y="179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536040" y="2779516"/>
        <a:ext cx="17979" cy="17979"/>
      </dsp:txXfrm>
    </dsp:sp>
    <dsp:sp modelId="{A9C6813D-B97A-4771-8308-AEF748CB66A5}">
      <dsp:nvSpPr>
        <dsp:cNvPr id="0" name=""/>
        <dsp:cNvSpPr/>
      </dsp:nvSpPr>
      <dsp:spPr>
        <a:xfrm>
          <a:off x="1488365" y="2819573"/>
          <a:ext cx="1197876" cy="1197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Стратеги-</a:t>
          </a:r>
          <a:r>
            <a:rPr lang="ru-RU" sz="1000" kern="1200" dirty="0" err="1"/>
            <a:t>ческие</a:t>
          </a:r>
          <a:r>
            <a:rPr lang="ru-RU" sz="1000" kern="1200" dirty="0"/>
            <a:t> партнеры</a:t>
          </a:r>
        </a:p>
      </dsp:txBody>
      <dsp:txXfrm>
        <a:off x="1663790" y="2994998"/>
        <a:ext cx="847026" cy="847026"/>
      </dsp:txXfrm>
    </dsp:sp>
    <dsp:sp modelId="{60C59142-5BFC-4B31-9A9A-C0DCAE7E25C9}">
      <dsp:nvSpPr>
        <dsp:cNvPr id="0" name=""/>
        <dsp:cNvSpPr/>
      </dsp:nvSpPr>
      <dsp:spPr>
        <a:xfrm rot="11880000">
          <a:off x="2082347" y="1899906"/>
          <a:ext cx="359584" cy="35903"/>
        </a:xfrm>
        <a:custGeom>
          <a:avLst/>
          <a:gdLst/>
          <a:ahLst/>
          <a:cxnLst/>
          <a:rect l="0" t="0" r="0" b="0"/>
          <a:pathLst>
            <a:path>
              <a:moveTo>
                <a:pt x="0" y="17951"/>
              </a:moveTo>
              <a:lnTo>
                <a:pt x="359584" y="1795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253150" y="1908868"/>
        <a:ext cx="17979" cy="17979"/>
      </dsp:txXfrm>
    </dsp:sp>
    <dsp:sp modelId="{FEBFF49A-3009-4CFC-9677-4800B3843F98}">
      <dsp:nvSpPr>
        <dsp:cNvPr id="0" name=""/>
        <dsp:cNvSpPr/>
      </dsp:nvSpPr>
      <dsp:spPr>
        <a:xfrm>
          <a:off x="922584" y="1078278"/>
          <a:ext cx="1197876" cy="119787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Ресурсы и </a:t>
          </a:r>
          <a:r>
            <a:rPr lang="ru-RU" sz="1000" kern="1200" dirty="0" err="1"/>
            <a:t>инструмен</a:t>
          </a:r>
          <a:r>
            <a:rPr lang="ru-RU" sz="1000" kern="1200" dirty="0"/>
            <a:t>-ты</a:t>
          </a:r>
        </a:p>
      </dsp:txBody>
      <dsp:txXfrm>
        <a:off x="1098009" y="1253703"/>
        <a:ext cx="847026" cy="847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C5481-E233-40B8-8B44-5CCC885CC34A}" type="datetimeFigureOut">
              <a:rPr lang="ru-RU" smtClean="0"/>
              <a:t>08.12.2022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85523-8585-4B4E-8B8C-DE9B75444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084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2:06.248"/>
    </inkml:context>
    <inkml:brush xml:id="br0">
      <inkml:brushProperty name="width" value="0.46667" units="cm"/>
      <inkml:brushProperty name="height" value="0.9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0,'97'0'109,"135"0"-93,40 0-16,-1 0 15,-135 0-15,58 0 16,77 0-16,-96 0 16,19 0-1,-59 0-15,-96 0 16,58 0-16,-39 0 15,-38 0-15,19 0 16,-20 0-16,0 0 16,1 0-16,-1 0 15,20 0-15,0 0 16,-20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2:12.447"/>
    </inkml:context>
    <inkml:brush xml:id="br0">
      <inkml:brushProperty name="width" value="0.46667" units="cm"/>
      <inkml:brushProperty name="height" value="0.9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39 0,'97'0'203,"39"-20"-187,58 20 0,-20 0-16,-77 0 0,78 0 15,-59 0 1,-19 0-16,-39 0 15,0 0-15,-19 0 16,-20 0-16,1 0 297,19 0-297,38 0 16,-57 0 140,-1 0-125,0 0 0,20 0-31,-19 0 16,-1 0-16,0 0 16,20 0-1,-20 0 79,1 0 281,-1-19-359,1 19-1,-1 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2:15.640"/>
    </inkml:context>
    <inkml:brush xml:id="br0">
      <inkml:brushProperty name="width" value="0.46667" units="cm"/>
      <inkml:brushProperty name="height" value="0.9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0,'97'20'156,"97"-20"-140,77 0-16,-38 0 16,-20 0-16,-19 0 15,-19 0-15,-59 0 16,-19 0-16,-58 0 15,0 0-15,19 0 94,-19 0-94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2:53.333"/>
    </inkml:context>
    <inkml:brush xml:id="br0">
      <inkml:brushProperty name="width" value="0.46667" units="cm"/>
      <inkml:brushProperty name="height" value="0.9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0 0,'19'0'125,"59"20"-125,77-20 16,19 0-16,1 0 15,-59 19-15,20 20 16,58-39-16,-39 58 15,-58-58-15,0 0 16,-39 19-16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2:55.589"/>
    </inkml:context>
    <inkml:brush xml:id="br0">
      <inkml:brushProperty name="width" value="0.46667" units="cm"/>
      <inkml:brushProperty name="height" value="0.9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0,'116'0'141,"20"0"-141,58 20 15,0 39-15,-78-1 16,291-58-16,-96 40 16,-117-1-16,77-39 15,-174 0-15,19 0 16,-77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2:59.548"/>
    </inkml:context>
    <inkml:brush xml:id="br0">
      <inkml:brushProperty name="width" value="0.46667" units="cm"/>
      <inkml:brushProperty name="height" value="0.9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63 0,'78'0'250,"57"0"-234,-18 0-16,-20 0 15,116 0-15,-155 0 16,155-39-16,-96 39 16,-59 0-16,19 0 15,-57 0-15,-1 0 250,20-19-234,38 19-16,-38 0 16,-19 0-16,57 0 15,-19 0-15,-19 0 16,-20 0-16,1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3:29.465"/>
    </inkml:context>
    <inkml:brush xml:id="br0">
      <inkml:brushProperty name="width" value="0.46667" units="cm"/>
      <inkml:brushProperty name="height" value="0.9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0,'20'0'141,"193"0"-125,58 0-16,-38 20 15,-97-20-15,135 0 16,1 0-16,57 38 15,-115-38-15,-20 0 16,-117 0-16,-19 0 16,0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0-04-20T20:34:01.413"/>
    </inkml:context>
    <inkml:brush xml:id="br0">
      <inkml:brushProperty name="width" value="0.46667" units="cm"/>
      <inkml:brushProperty name="height" value="0.9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44 0,'97'-39'78,"117"39"-78,-59 0 16,58 0-16,-19 0 15,-58 0-15,-59 0 16,1 0-16,-40 0 15,1 0 1,0 0-16,19 0 125,0 0-109,20 0-16,-39 0 15,19 39-15,-39-39 16,20 0-16,0 19 16,-20-19 46,1 0-62,18 20 16,-18-20-16,38 0 15,-39 0 1,20 0-16,-20 0 16,1 0-16,-1 0 0,1 0 15,-1 0 79,0 0-16,1 0-62,57 0-16,-38 0 15,39 0-15,-59 0 16,0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7E43A-0CBB-4ECF-9484-EE0FFF23A148}" type="datetimeFigureOut">
              <a:rPr lang="ru-RU" smtClean="0"/>
              <a:pPr/>
              <a:t>08.12.2022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67A89-42A7-4D85-9BAB-B9A77A82B0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75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2F765-31A5-4EB2-9125-2A5B147599F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5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4.sv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sv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0.xml"/><Relationship Id="rId5" Type="http://schemas.openxmlformats.org/officeDocument/2006/relationships/hyperlink" Target="http://www.rusnatt.ru/" TargetMode="External"/><Relationship Id="rId4" Type="http://schemas.openxmlformats.org/officeDocument/2006/relationships/image" Target="../media/image11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natt.ru/" TargetMode="External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29771" y="260784"/>
            <a:ext cx="1264355" cy="40541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F2260B-3D43-F744-83BB-B35E5A1A8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908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591784"/>
            <a:ext cx="6625348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3DC0B0-AA1F-B557-E5D6-651B6280A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74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414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26E4877-3766-8344-B0F1-CFFE27C0CBBC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539708" y="458096"/>
            <a:ext cx="6503494" cy="2791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chemeClr val="bg1"/>
                </a:solidFill>
                <a:latin typeface="Mont Heavy DEMO" panose="00000A00000000000000" pitchFamily="50" charset="0"/>
                <a:cs typeface="Mont Heavy DEMO" panose="00000A00000000000000" pitchFamily="50" charset="0"/>
              </a:defRPr>
            </a:lvl1pPr>
          </a:lstStyle>
          <a:p>
            <a:r>
              <a:rPr lang="ru-RU" sz="2880" dirty="0">
                <a:latin typeface="Mont Heavy DEMO" panose="00000A00000000000000" pitchFamily="50" charset="0"/>
              </a:rPr>
              <a:t>НАЗВАНИЕ ПРЕЗЕНТАЦИИ, НАПРИМЕР, УПРАВЛЕНИЕ ПЕРСОНАЛОМ:</a:t>
            </a:r>
            <a:br>
              <a:rPr lang="ru-RU" sz="2880" dirty="0">
                <a:latin typeface="Mont Heavy DEMO" panose="00000A00000000000000" pitchFamily="50" charset="0"/>
              </a:rPr>
            </a:br>
            <a:r>
              <a:rPr lang="ru-RU" sz="2880" dirty="0">
                <a:latin typeface="Mont Heavy DEMO" panose="00000A00000000000000" pitchFamily="50" charset="0"/>
              </a:rPr>
              <a:t>ЛИДЕРСТВО, КОМАНДА, РУКОВОДСТВО </a:t>
            </a:r>
            <a:r>
              <a:rPr lang="ru-RU" sz="2880" dirty="0">
                <a:solidFill>
                  <a:srgbClr val="003162"/>
                </a:solidFill>
                <a:latin typeface="Mont Heavy DEMO" panose="00000A00000000000000" pitchFamily="50" charset="0"/>
              </a:rPr>
              <a:t>ЛЮДЬМИ</a:t>
            </a:r>
            <a:endParaRPr lang="en-US" sz="2880" dirty="0">
              <a:solidFill>
                <a:srgbClr val="003162"/>
              </a:solidFill>
              <a:latin typeface="Mont Heavy DEMO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28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26E4877-3766-8344-B0F1-CFFE27C0CBBC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550863" y="389516"/>
            <a:ext cx="6503494" cy="27915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rgbClr val="003162"/>
                </a:solidFill>
                <a:latin typeface="Mont Heavy DEMO" panose="00000A00000000000000" pitchFamily="50" charset="0"/>
                <a:cs typeface="Mont Heavy DEMO" panose="00000A00000000000000" pitchFamily="50" charset="0"/>
              </a:defRPr>
            </a:lvl1pPr>
          </a:lstStyle>
          <a:p>
            <a:r>
              <a:rPr lang="ru-RU" sz="2880" dirty="0">
                <a:latin typeface="Mont Heavy DEMO" panose="00000A00000000000000" pitchFamily="50" charset="0"/>
              </a:rPr>
              <a:t>НАЗВАНИЕ ПРЕЗЕНТАЦИИ, НАПРИМЕР, УПРАВЛЕНИЕ ПЕРСОНАЛОМ:</a:t>
            </a:r>
            <a:br>
              <a:rPr lang="ru-RU" sz="2880" dirty="0">
                <a:latin typeface="Mont Heavy DEMO" panose="00000A00000000000000" pitchFamily="50" charset="0"/>
              </a:rPr>
            </a:br>
            <a:r>
              <a:rPr lang="ru-RU" sz="2880" dirty="0">
                <a:latin typeface="Mont Heavy DEMO" panose="00000A00000000000000" pitchFamily="50" charset="0"/>
              </a:rPr>
              <a:t>ЛИДЕРСТВО, КОМАНДА, РУКОВОДСТВО </a:t>
            </a:r>
            <a:r>
              <a:rPr lang="ru-RU" sz="2880" dirty="0">
                <a:solidFill>
                  <a:srgbClr val="003162"/>
                </a:solidFill>
                <a:latin typeface="Mont Heavy DEMO" panose="00000A00000000000000" pitchFamily="50" charset="0"/>
              </a:rPr>
              <a:t>ЛЮДЬМИ</a:t>
            </a:r>
            <a:endParaRPr lang="en-US" sz="2880" dirty="0">
              <a:solidFill>
                <a:srgbClr val="003162"/>
              </a:solidFill>
              <a:latin typeface="Mont Heavy DEMO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30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47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CA32A5-F441-FBCD-1532-B80097169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0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386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6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51421F-F4FA-FF90-1F2F-E3611724B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009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21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71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29771" y="260784"/>
            <a:ext cx="1264355" cy="40541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F2260B-3D43-F744-83BB-B35E5A1A8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633625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361DD8-CF98-E324-579A-1B9BD749AA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5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033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60194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BC8884-114D-5A7A-30D1-B04ACCEF9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2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120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0C3BBA-4C44-76A7-6C4A-7488BCB1B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98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78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E017C9-0AC3-FD54-F063-334F3A0DE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1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71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6DCDD8-AA5F-D3F6-A79F-AFD679B92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47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05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altLang="ko-KR"/>
              <a:t>Образец текста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29771" y="260784"/>
            <a:ext cx="1264355" cy="40541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F2260B-3D43-F744-83BB-B35E5A1A8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039583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017C8-F5A6-800E-0F43-681976EAA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4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F8EDE8-9BEB-2FDE-3089-7295FA923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96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203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19124" y="353098"/>
            <a:ext cx="10418221" cy="754939"/>
          </a:xfrm>
          <a:prstGeom prst="rect">
            <a:avLst/>
          </a:prstGeom>
        </p:spPr>
        <p:txBody>
          <a:bodyPr/>
          <a:lstStyle>
            <a:lvl1pPr>
              <a:defRPr lang="ru-RU" sz="3000" b="1" i="0" kern="1200" baseline="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Название подраздела 1.1 (при наличии подразделов)</a:t>
            </a:r>
          </a:p>
        </p:txBody>
      </p:sp>
      <p:sp>
        <p:nvSpPr>
          <p:cNvPr id="19" name="Объект 18"/>
          <p:cNvSpPr>
            <a:spLocks noGrp="1"/>
          </p:cNvSpPr>
          <p:nvPr>
            <p:ph sz="quarter" idx="10" hasCustomPrompt="1"/>
          </p:nvPr>
        </p:nvSpPr>
        <p:spPr>
          <a:xfrm>
            <a:off x="4550485" y="1323023"/>
            <a:ext cx="7186220" cy="4733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>
                <a:solidFill>
                  <a:srgbClr val="003162"/>
                </a:solidFill>
              </a:defRPr>
            </a:lvl1pPr>
          </a:lstStyle>
          <a:p>
            <a:pPr lvl="0"/>
            <a:r>
              <a:rPr lang="ru-RU" dirty="0"/>
              <a:t>Поезд «Сапсан» или «</a:t>
            </a:r>
            <a:r>
              <a:rPr lang="ru-RU" dirty="0" err="1"/>
              <a:t>Velaro</a:t>
            </a:r>
            <a:r>
              <a:rPr lang="ru-RU" dirty="0"/>
              <a:t> </a:t>
            </a:r>
            <a:r>
              <a:rPr lang="ru-RU" dirty="0" err="1"/>
              <a:t>Rus</a:t>
            </a:r>
            <a:r>
              <a:rPr lang="ru-RU" dirty="0"/>
              <a:t>» — разработка немецкого машиностроительного концерна «Siemens».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«Сапсан», построенный для ОАО «РЖД», способен развивать скорость до 350 км./ч., однако на российских железных дорогах его скорость ограничена до 250 км./ч. Несмотря на это, поезд преодолевает расстояние между Москвой и Санкт-Петербургом за рекордное время – 3 часа 45 минут!</a:t>
            </a:r>
          </a:p>
          <a:p>
            <a:pPr lvl="0"/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1946" y="5002694"/>
            <a:ext cx="4002629" cy="1043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44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 Light" panose="00000500000000000000" pitchFamily="50" charset="0"/>
                <a:ea typeface="+mn-ea"/>
                <a:cs typeface="+mn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600" dirty="0">
                <a:latin typeface="Verdana" pitchFamily="34" charset="0"/>
              </a:rPr>
              <a:t>Сапсан </a:t>
            </a:r>
            <a:r>
              <a:rPr lang="en-US" sz="600" dirty="0">
                <a:latin typeface="Verdana" pitchFamily="34" charset="0"/>
              </a:rPr>
              <a:t>–</a:t>
            </a:r>
            <a:r>
              <a:rPr lang="ru-RU" sz="600" dirty="0">
                <a:latin typeface="Verdana" pitchFamily="34" charset="0"/>
              </a:rPr>
              <a:t> это самая быстрая птица в мире —      по оценкам специалистов, в нападении она способна развивать скорость свыше 322 км/ч.</a:t>
            </a:r>
            <a:endParaRPr lang="ru-RU" sz="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19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BF232-E004-24E9-7387-DE1A4317E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629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81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101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2466E5-C2DA-1248-93EB-E9373543C3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602" y="591784"/>
            <a:ext cx="5618069" cy="430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1.1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D7610B-C9DD-3040-ADFF-C351FA9D8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601" y="1129666"/>
            <a:ext cx="7351247" cy="9358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100"/>
              </a:lnSpc>
              <a:buNone/>
              <a:defRPr sz="54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Наша миссия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53FF13-1923-A14B-AB33-F6D7B27FC2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601" y="2173157"/>
            <a:ext cx="8665633" cy="167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2160" b="1" i="0">
                <a:latin typeface="Mont Bold" panose="000009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Мы гордимся тем, что вносим вклад в развитие </a:t>
            </a:r>
          </a:p>
          <a:p>
            <a:pPr lvl="0"/>
            <a:r>
              <a:rPr lang="ru-RU" dirty="0"/>
              <a:t>транспортно-логистического бизнеса России, </a:t>
            </a:r>
          </a:p>
          <a:p>
            <a:pPr lvl="0"/>
            <a:r>
              <a:rPr lang="ru-RU" dirty="0"/>
              <a:t>помогаем людям всесторонне развиваться, </a:t>
            </a:r>
          </a:p>
          <a:p>
            <a:pPr lvl="0"/>
            <a:r>
              <a:rPr lang="ru-RU" dirty="0"/>
              <a:t>открывать для себя новое, находить свой путь </a:t>
            </a:r>
          </a:p>
          <a:p>
            <a:pPr lvl="0"/>
            <a:r>
              <a:rPr lang="ru-RU" dirty="0"/>
              <a:t>и достигать поставленных целей!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D59A7E-2899-1C4C-9A7D-01496ACFE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6854" y="4163266"/>
            <a:ext cx="8665633" cy="1678025"/>
          </a:xfrm>
          <a:prstGeom prst="rect">
            <a:avLst/>
          </a:prstGeom>
        </p:spPr>
        <p:txBody>
          <a:bodyPr/>
          <a:lstStyle>
            <a:lvl1pPr marL="205740" indent="-205740">
              <a:lnSpc>
                <a:spcPts val="234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440" b="1" i="0">
                <a:latin typeface="Mont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Открытость и готовность к изменениям</a:t>
            </a:r>
          </a:p>
          <a:p>
            <a:pPr lvl="0"/>
            <a:r>
              <a:rPr lang="ru-RU" dirty="0"/>
              <a:t>Нам доверяют обучение профессионалов </a:t>
            </a:r>
          </a:p>
          <a:p>
            <a:pPr lvl="0"/>
            <a:r>
              <a:rPr lang="ru-RU" dirty="0"/>
              <a:t>Развитие лидеров нового поколения</a:t>
            </a:r>
          </a:p>
          <a:p>
            <a:pPr lvl="0"/>
            <a:r>
              <a:rPr lang="ru-RU" dirty="0"/>
              <a:t>Использование современных инструментов оценки персонала </a:t>
            </a:r>
          </a:p>
          <a:p>
            <a:pPr lvl="0"/>
            <a:r>
              <a:rPr lang="ru-RU" dirty="0"/>
              <a:t>Создание эффективного бизнес-пространства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FEAEF9-C9FD-AF48-B80C-465046D0D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4425" y="674389"/>
            <a:ext cx="3166534" cy="43053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60" b="1" i="0">
                <a:solidFill>
                  <a:srgbClr val="939598"/>
                </a:solidFill>
                <a:latin typeface="Mont Bold" panose="00000900000000000000" pitchFamily="50" charset="0"/>
              </a:defRPr>
            </a:lvl1pPr>
          </a:lstStyle>
          <a:p>
            <a:pPr lvl="0"/>
            <a:r>
              <a:rPr lang="ru-RU" dirty="0"/>
              <a:t>ОБ УНИВЕРСИТЕТЕ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63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19124" y="363258"/>
            <a:ext cx="10418221" cy="754939"/>
          </a:xfrm>
          <a:prstGeom prst="rect">
            <a:avLst/>
          </a:prstGeom>
        </p:spPr>
        <p:txBody>
          <a:bodyPr/>
          <a:lstStyle>
            <a:lvl1pPr>
              <a:defRPr lang="ru-RU" sz="2880" b="1" i="0" kern="120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11" hasCustomPrompt="1"/>
          </p:nvPr>
        </p:nvSpPr>
        <p:spPr>
          <a:xfrm>
            <a:off x="932699" y="1955887"/>
            <a:ext cx="175342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>
                <a:solidFill>
                  <a:srgbClr val="003162"/>
                </a:solidFill>
              </a:defRPr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1</a:t>
            </a:r>
          </a:p>
          <a:p>
            <a:pPr lvl="0"/>
            <a:endParaRPr lang="ru-RU" dirty="0"/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13" hasCustomPrompt="1"/>
          </p:nvPr>
        </p:nvSpPr>
        <p:spPr>
          <a:xfrm>
            <a:off x="4466823" y="1954541"/>
            <a:ext cx="218246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3</a:t>
            </a:r>
          </a:p>
        </p:txBody>
      </p:sp>
      <p:sp>
        <p:nvSpPr>
          <p:cNvPr id="45" name="Текст 44"/>
          <p:cNvSpPr>
            <a:spLocks noGrp="1"/>
          </p:cNvSpPr>
          <p:nvPr>
            <p:ph type="body" sz="quarter" idx="14" hasCustomPrompt="1"/>
          </p:nvPr>
        </p:nvSpPr>
        <p:spPr>
          <a:xfrm>
            <a:off x="8049043" y="1955011"/>
            <a:ext cx="2167854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5</a:t>
            </a:r>
          </a:p>
        </p:txBody>
      </p:sp>
      <p:sp>
        <p:nvSpPr>
          <p:cNvPr id="47" name="Текст 46"/>
          <p:cNvSpPr>
            <a:spLocks noGrp="1"/>
          </p:cNvSpPr>
          <p:nvPr>
            <p:ph type="body" sz="quarter" idx="15" hasCustomPrompt="1"/>
          </p:nvPr>
        </p:nvSpPr>
        <p:spPr>
          <a:xfrm>
            <a:off x="3239588" y="4994910"/>
            <a:ext cx="2185852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2</a:t>
            </a:r>
          </a:p>
        </p:txBody>
      </p:sp>
      <p:sp>
        <p:nvSpPr>
          <p:cNvPr id="49" name="Текст 48"/>
          <p:cNvSpPr>
            <a:spLocks noGrp="1"/>
          </p:cNvSpPr>
          <p:nvPr>
            <p:ph type="body" sz="quarter" idx="16" hasCustomPrompt="1"/>
          </p:nvPr>
        </p:nvSpPr>
        <p:spPr>
          <a:xfrm>
            <a:off x="7700094" y="4988516"/>
            <a:ext cx="2187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4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60105" y="1955887"/>
            <a:ext cx="35511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1</a:t>
            </a:r>
          </a:p>
          <a:p>
            <a:pPr lvl="0"/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8" hasCustomPrompt="1"/>
          </p:nvPr>
        </p:nvSpPr>
        <p:spPr>
          <a:xfrm>
            <a:off x="4024390" y="1944209"/>
            <a:ext cx="429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3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9" hasCustomPrompt="1"/>
          </p:nvPr>
        </p:nvSpPr>
        <p:spPr>
          <a:xfrm>
            <a:off x="7634507" y="1955722"/>
            <a:ext cx="405765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5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20" hasCustomPrompt="1"/>
          </p:nvPr>
        </p:nvSpPr>
        <p:spPr>
          <a:xfrm>
            <a:off x="2825792" y="4993720"/>
            <a:ext cx="41379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2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1" hasCustomPrompt="1"/>
          </p:nvPr>
        </p:nvSpPr>
        <p:spPr>
          <a:xfrm>
            <a:off x="7223180" y="4988516"/>
            <a:ext cx="435181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86013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591784"/>
            <a:ext cx="6625348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РАЗДЕЛА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471377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3851621-31DB-4FD1-936E-C610EF92EA3D}" type="datetimeFigureOut">
              <a:rPr lang="ru-RU" smtClean="0">
                <a:solidFill>
                  <a:prstClr val="black"/>
                </a:solidFill>
              </a:rPr>
              <a:pPr defTabSz="457200"/>
              <a:t>08.12.2022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10972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74490" y="274638"/>
            <a:ext cx="1207909" cy="405412"/>
          </a:xfrm>
          <a:prstGeom prst="rect">
            <a:avLst/>
          </a:prstGeom>
        </p:spPr>
        <p:txBody>
          <a:bodyPr/>
          <a:lstStyle/>
          <a:p>
            <a:pPr defTabSz="457200"/>
            <a:fld id="{B45469A0-E805-44F8-B793-A14A0E565B05}" type="slidenum">
              <a:rPr lang="ru-RU" smtClean="0">
                <a:solidFill>
                  <a:prstClr val="black"/>
                </a:solidFill>
              </a:rPr>
              <a:pPr defTabSz="45720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65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19124" y="353098"/>
            <a:ext cx="10418221" cy="754939"/>
          </a:xfrm>
          <a:prstGeom prst="rect">
            <a:avLst/>
          </a:prstGeom>
        </p:spPr>
        <p:txBody>
          <a:bodyPr/>
          <a:lstStyle>
            <a:lvl1pPr>
              <a:defRPr lang="ru-RU" sz="3000" b="1" i="0" kern="1200" baseline="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Название подраздела 1.1 (при наличии подразделов)</a:t>
            </a:r>
          </a:p>
        </p:txBody>
      </p:sp>
      <p:sp>
        <p:nvSpPr>
          <p:cNvPr id="19" name="Объект 18"/>
          <p:cNvSpPr>
            <a:spLocks noGrp="1"/>
          </p:cNvSpPr>
          <p:nvPr>
            <p:ph sz="quarter" idx="10" hasCustomPrompt="1"/>
          </p:nvPr>
        </p:nvSpPr>
        <p:spPr>
          <a:xfrm>
            <a:off x="4550485" y="1323023"/>
            <a:ext cx="7186220" cy="4733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>
                <a:solidFill>
                  <a:srgbClr val="003162"/>
                </a:solidFill>
              </a:defRPr>
            </a:lvl1pPr>
          </a:lstStyle>
          <a:p>
            <a:pPr lvl="0"/>
            <a:r>
              <a:rPr lang="ru-RU" dirty="0"/>
              <a:t>Поезд «Сапсан» или «</a:t>
            </a:r>
            <a:r>
              <a:rPr lang="ru-RU" dirty="0" err="1"/>
              <a:t>Velaro</a:t>
            </a:r>
            <a:r>
              <a:rPr lang="ru-RU" dirty="0"/>
              <a:t> </a:t>
            </a:r>
            <a:r>
              <a:rPr lang="ru-RU" dirty="0" err="1"/>
              <a:t>Rus</a:t>
            </a:r>
            <a:r>
              <a:rPr lang="ru-RU" dirty="0"/>
              <a:t>» — разработка немецкого машиностроительного концерна «Siemens».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«Сапсан», построенный для ОАО «РЖД», способен развивать скорость до 350 км./ч., однако на российских железных дорогах его скорость ограничена до 250 км./ч. Несмотря на это, поезд преодолевает расстояние между Москвой и Санкт-Петербургом за рекордное время – 3 часа 45 минут!</a:t>
            </a:r>
          </a:p>
          <a:p>
            <a:pPr lvl="0"/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1946" y="5002694"/>
            <a:ext cx="4002629" cy="1043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44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 Light" panose="00000500000000000000" pitchFamily="50" charset="0"/>
                <a:ea typeface="+mn-ea"/>
                <a:cs typeface="+mn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600" dirty="0">
                <a:latin typeface="Verdana" pitchFamily="34" charset="0"/>
              </a:rPr>
              <a:t>Сапсан </a:t>
            </a:r>
            <a:r>
              <a:rPr lang="en-US" sz="600" dirty="0">
                <a:latin typeface="Verdana" pitchFamily="34" charset="0"/>
              </a:rPr>
              <a:t>–</a:t>
            </a:r>
            <a:r>
              <a:rPr lang="ru-RU" sz="600" dirty="0">
                <a:latin typeface="Verdana" pitchFamily="34" charset="0"/>
              </a:rPr>
              <a:t> это самая быстрая птица в мире —      по оценкам специалистов, в нападении она способна развивать скорость свыше 322 км/ч.</a:t>
            </a:r>
            <a:endParaRPr lang="ru-RU" sz="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23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222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9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79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2466E5-C2DA-1248-93EB-E9373543C3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602" y="591784"/>
            <a:ext cx="5618069" cy="430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1.1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D7610B-C9DD-3040-ADFF-C351FA9D8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601" y="1129666"/>
            <a:ext cx="7351247" cy="9358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100"/>
              </a:lnSpc>
              <a:buNone/>
              <a:defRPr sz="54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Наша миссия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53FF13-1923-A14B-AB33-F6D7B27FC2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601" y="2173157"/>
            <a:ext cx="8665633" cy="167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2160" b="1" i="0">
                <a:latin typeface="Mont Bold" panose="000009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Мы гордимся тем, что вносим вклад в развитие </a:t>
            </a:r>
          </a:p>
          <a:p>
            <a:pPr lvl="0"/>
            <a:r>
              <a:rPr lang="ru-RU" dirty="0"/>
              <a:t>транспортно-логистического бизнеса России, </a:t>
            </a:r>
          </a:p>
          <a:p>
            <a:pPr lvl="0"/>
            <a:r>
              <a:rPr lang="ru-RU" dirty="0"/>
              <a:t>помогаем людям всесторонне развиваться, </a:t>
            </a:r>
          </a:p>
          <a:p>
            <a:pPr lvl="0"/>
            <a:r>
              <a:rPr lang="ru-RU" dirty="0"/>
              <a:t>открывать для себя новое, находить свой путь </a:t>
            </a:r>
          </a:p>
          <a:p>
            <a:pPr lvl="0"/>
            <a:r>
              <a:rPr lang="ru-RU" dirty="0"/>
              <a:t>и достигать поставленных целей!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D59A7E-2899-1C4C-9A7D-01496ACFE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6854" y="4163266"/>
            <a:ext cx="8665633" cy="1678025"/>
          </a:xfrm>
          <a:prstGeom prst="rect">
            <a:avLst/>
          </a:prstGeom>
        </p:spPr>
        <p:txBody>
          <a:bodyPr/>
          <a:lstStyle>
            <a:lvl1pPr marL="205740" indent="-205740">
              <a:lnSpc>
                <a:spcPts val="234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440" b="1" i="0">
                <a:latin typeface="Mont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Открытость и готовность к изменениям</a:t>
            </a:r>
          </a:p>
          <a:p>
            <a:pPr lvl="0"/>
            <a:r>
              <a:rPr lang="ru-RU" dirty="0"/>
              <a:t>Нам доверяют обучение профессионалов </a:t>
            </a:r>
          </a:p>
          <a:p>
            <a:pPr lvl="0"/>
            <a:r>
              <a:rPr lang="ru-RU" dirty="0"/>
              <a:t>Развитие лидеров нового поколения</a:t>
            </a:r>
          </a:p>
          <a:p>
            <a:pPr lvl="0"/>
            <a:r>
              <a:rPr lang="ru-RU" dirty="0"/>
              <a:t>Использование современных инструментов оценки персонала </a:t>
            </a:r>
          </a:p>
          <a:p>
            <a:pPr lvl="0"/>
            <a:r>
              <a:rPr lang="ru-RU" dirty="0"/>
              <a:t>Создание эффективного бизнес-пространства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FEAEF9-C9FD-AF48-B80C-465046D0D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4425" y="674389"/>
            <a:ext cx="3166534" cy="43053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60" b="1" i="0">
                <a:solidFill>
                  <a:srgbClr val="939598"/>
                </a:solidFill>
                <a:latin typeface="Mont Bold" panose="00000900000000000000" pitchFamily="50" charset="0"/>
              </a:defRPr>
            </a:lvl1pPr>
          </a:lstStyle>
          <a:p>
            <a:pPr lvl="0"/>
            <a:r>
              <a:rPr lang="ru-RU" dirty="0"/>
              <a:t>ОБ УНИВЕРСИТЕТЕ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92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1946" y="353098"/>
            <a:ext cx="10715400" cy="754939"/>
          </a:xfrm>
          <a:prstGeom prst="rect">
            <a:avLst/>
          </a:prstGeom>
        </p:spPr>
        <p:txBody>
          <a:bodyPr/>
          <a:lstStyle>
            <a:lvl1pPr>
              <a:defRPr lang="ru-RU" sz="2880" b="1" i="0" kern="120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11" hasCustomPrompt="1"/>
          </p:nvPr>
        </p:nvSpPr>
        <p:spPr>
          <a:xfrm>
            <a:off x="932699" y="1955887"/>
            <a:ext cx="175342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>
                <a:solidFill>
                  <a:srgbClr val="003162"/>
                </a:solidFill>
              </a:defRPr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1</a:t>
            </a:r>
          </a:p>
          <a:p>
            <a:pPr lvl="0"/>
            <a:endParaRPr lang="ru-RU" dirty="0"/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13" hasCustomPrompt="1"/>
          </p:nvPr>
        </p:nvSpPr>
        <p:spPr>
          <a:xfrm>
            <a:off x="4466823" y="1954541"/>
            <a:ext cx="218246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3</a:t>
            </a:r>
          </a:p>
        </p:txBody>
      </p:sp>
      <p:sp>
        <p:nvSpPr>
          <p:cNvPr id="45" name="Текст 44"/>
          <p:cNvSpPr>
            <a:spLocks noGrp="1"/>
          </p:cNvSpPr>
          <p:nvPr>
            <p:ph type="body" sz="quarter" idx="14" hasCustomPrompt="1"/>
          </p:nvPr>
        </p:nvSpPr>
        <p:spPr>
          <a:xfrm>
            <a:off x="8049043" y="1955011"/>
            <a:ext cx="2167854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5</a:t>
            </a:r>
          </a:p>
        </p:txBody>
      </p:sp>
      <p:sp>
        <p:nvSpPr>
          <p:cNvPr id="47" name="Текст 46"/>
          <p:cNvSpPr>
            <a:spLocks noGrp="1"/>
          </p:cNvSpPr>
          <p:nvPr>
            <p:ph type="body" sz="quarter" idx="15" hasCustomPrompt="1"/>
          </p:nvPr>
        </p:nvSpPr>
        <p:spPr>
          <a:xfrm>
            <a:off x="3239588" y="4994910"/>
            <a:ext cx="2185852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2</a:t>
            </a:r>
          </a:p>
        </p:txBody>
      </p:sp>
      <p:sp>
        <p:nvSpPr>
          <p:cNvPr id="49" name="Текст 48"/>
          <p:cNvSpPr>
            <a:spLocks noGrp="1"/>
          </p:cNvSpPr>
          <p:nvPr>
            <p:ph type="body" sz="quarter" idx="16" hasCustomPrompt="1"/>
          </p:nvPr>
        </p:nvSpPr>
        <p:spPr>
          <a:xfrm>
            <a:off x="7700094" y="4988516"/>
            <a:ext cx="2187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4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60105" y="1955887"/>
            <a:ext cx="35511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1</a:t>
            </a:r>
          </a:p>
          <a:p>
            <a:pPr lvl="0"/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8" hasCustomPrompt="1"/>
          </p:nvPr>
        </p:nvSpPr>
        <p:spPr>
          <a:xfrm>
            <a:off x="4024390" y="1944209"/>
            <a:ext cx="429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3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9" hasCustomPrompt="1"/>
          </p:nvPr>
        </p:nvSpPr>
        <p:spPr>
          <a:xfrm>
            <a:off x="7634507" y="1955722"/>
            <a:ext cx="405765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5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20" hasCustomPrompt="1"/>
          </p:nvPr>
        </p:nvSpPr>
        <p:spPr>
          <a:xfrm>
            <a:off x="2825792" y="4993720"/>
            <a:ext cx="41379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2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1" hasCustomPrompt="1"/>
          </p:nvPr>
        </p:nvSpPr>
        <p:spPr>
          <a:xfrm>
            <a:off x="7223180" y="4988516"/>
            <a:ext cx="435181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478176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РАЗДЕЛА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69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19124" y="353098"/>
            <a:ext cx="10418221" cy="754939"/>
          </a:xfrm>
          <a:prstGeom prst="rect">
            <a:avLst/>
          </a:prstGeom>
        </p:spPr>
        <p:txBody>
          <a:bodyPr/>
          <a:lstStyle>
            <a:lvl1pPr>
              <a:defRPr lang="ru-RU" sz="3000" b="1" i="0" kern="1200" baseline="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Название подраздела 1.1 (при наличии подразделов)</a:t>
            </a:r>
          </a:p>
        </p:txBody>
      </p:sp>
      <p:sp>
        <p:nvSpPr>
          <p:cNvPr id="19" name="Объект 18"/>
          <p:cNvSpPr>
            <a:spLocks noGrp="1"/>
          </p:cNvSpPr>
          <p:nvPr>
            <p:ph sz="quarter" idx="10" hasCustomPrompt="1"/>
          </p:nvPr>
        </p:nvSpPr>
        <p:spPr>
          <a:xfrm>
            <a:off x="4550485" y="1323023"/>
            <a:ext cx="7186220" cy="4733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>
                <a:solidFill>
                  <a:srgbClr val="003162"/>
                </a:solidFill>
              </a:defRPr>
            </a:lvl1pPr>
          </a:lstStyle>
          <a:p>
            <a:pPr lvl="0"/>
            <a:r>
              <a:rPr lang="ru-RU" dirty="0"/>
              <a:t>Поезд «Сапсан» или «</a:t>
            </a:r>
            <a:r>
              <a:rPr lang="ru-RU" dirty="0" err="1"/>
              <a:t>Velaro</a:t>
            </a:r>
            <a:r>
              <a:rPr lang="ru-RU" dirty="0"/>
              <a:t> </a:t>
            </a:r>
            <a:r>
              <a:rPr lang="ru-RU" dirty="0" err="1"/>
              <a:t>Rus</a:t>
            </a:r>
            <a:r>
              <a:rPr lang="ru-RU" dirty="0"/>
              <a:t>» — разработка немецкого машиностроительного концерна «Siemens».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«Сапсан», построенный для ОАО «РЖД», способен развивать скорость до 350 км./ч., однако на российских железных дорогах его скорость ограничена до 250 км./ч. Несмотря на это, поезд преодолевает расстояние между Москвой и Санкт-Петербургом за рекордное время – 3 часа 45 минут!</a:t>
            </a:r>
          </a:p>
          <a:p>
            <a:pPr lvl="0"/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1946" y="5002694"/>
            <a:ext cx="4002629" cy="1043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44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 Light" panose="00000500000000000000" pitchFamily="50" charset="0"/>
                <a:ea typeface="+mn-ea"/>
                <a:cs typeface="+mn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600" dirty="0">
                <a:latin typeface="Verdana" pitchFamily="34" charset="0"/>
              </a:rPr>
              <a:t>Сапсан </a:t>
            </a:r>
            <a:r>
              <a:rPr lang="en-US" sz="600" dirty="0">
                <a:latin typeface="Verdana" pitchFamily="34" charset="0"/>
              </a:rPr>
              <a:t>–</a:t>
            </a:r>
            <a:r>
              <a:rPr lang="ru-RU" sz="600" dirty="0">
                <a:latin typeface="Verdana" pitchFamily="34" charset="0"/>
              </a:rPr>
              <a:t> это самая быстрая птица в мире —      по оценкам специалистов, в нападении она способна развивать скорость свыше 322 км/ч.</a:t>
            </a:r>
            <a:endParaRPr lang="ru-RU" sz="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67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408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083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29771" y="260784"/>
            <a:ext cx="1264355" cy="40541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F2260B-3D43-F744-83BB-B35E5A1A8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419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012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2466E5-C2DA-1248-93EB-E9373543C3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602" y="591784"/>
            <a:ext cx="5618069" cy="430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1.1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D7610B-C9DD-3040-ADFF-C351FA9D8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601" y="1129666"/>
            <a:ext cx="7351247" cy="9358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100"/>
              </a:lnSpc>
              <a:buNone/>
              <a:defRPr sz="54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Наша миссия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53FF13-1923-A14B-AB33-F6D7B27FC2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601" y="2173157"/>
            <a:ext cx="8665633" cy="167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2160" b="1" i="0">
                <a:latin typeface="Mont Bold" panose="000009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Мы гордимся тем, что вносим вклад в развитие </a:t>
            </a:r>
          </a:p>
          <a:p>
            <a:pPr lvl="0"/>
            <a:r>
              <a:rPr lang="ru-RU" dirty="0"/>
              <a:t>транспортно-логистического бизнеса России, </a:t>
            </a:r>
          </a:p>
          <a:p>
            <a:pPr lvl="0"/>
            <a:r>
              <a:rPr lang="ru-RU" dirty="0"/>
              <a:t>помогаем людям всесторонне развиваться, </a:t>
            </a:r>
          </a:p>
          <a:p>
            <a:pPr lvl="0"/>
            <a:r>
              <a:rPr lang="ru-RU" dirty="0"/>
              <a:t>открывать для себя новое, находить свой путь </a:t>
            </a:r>
          </a:p>
          <a:p>
            <a:pPr lvl="0"/>
            <a:r>
              <a:rPr lang="ru-RU" dirty="0"/>
              <a:t>и достигать поставленных целей!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D59A7E-2899-1C4C-9A7D-01496ACFE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6854" y="4163266"/>
            <a:ext cx="8665633" cy="1678025"/>
          </a:xfrm>
          <a:prstGeom prst="rect">
            <a:avLst/>
          </a:prstGeom>
        </p:spPr>
        <p:txBody>
          <a:bodyPr/>
          <a:lstStyle>
            <a:lvl1pPr marL="205740" indent="-205740">
              <a:lnSpc>
                <a:spcPts val="234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440" b="1" i="0">
                <a:latin typeface="Mont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Открытость и готовность к изменениям</a:t>
            </a:r>
          </a:p>
          <a:p>
            <a:pPr lvl="0"/>
            <a:r>
              <a:rPr lang="ru-RU" dirty="0"/>
              <a:t>Нам доверяют обучение профессионалов </a:t>
            </a:r>
          </a:p>
          <a:p>
            <a:pPr lvl="0"/>
            <a:r>
              <a:rPr lang="ru-RU" dirty="0"/>
              <a:t>Развитие лидеров нового поколения</a:t>
            </a:r>
          </a:p>
          <a:p>
            <a:pPr lvl="0"/>
            <a:r>
              <a:rPr lang="ru-RU" dirty="0"/>
              <a:t>Использование современных инструментов оценки персонала </a:t>
            </a:r>
          </a:p>
          <a:p>
            <a:pPr lvl="0"/>
            <a:r>
              <a:rPr lang="ru-RU" dirty="0"/>
              <a:t>Создание эффективного бизнес-пространства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FEAEF9-C9FD-AF48-B80C-465046D0D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4425" y="674389"/>
            <a:ext cx="3166534" cy="43053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60" b="1" i="0">
                <a:solidFill>
                  <a:srgbClr val="939598"/>
                </a:solidFill>
                <a:latin typeface="Mont Bold" panose="00000900000000000000" pitchFamily="50" charset="0"/>
              </a:defRPr>
            </a:lvl1pPr>
          </a:lstStyle>
          <a:p>
            <a:pPr lvl="0"/>
            <a:r>
              <a:rPr lang="ru-RU" dirty="0"/>
              <a:t>ОБ УНИВЕРСИТЕТЕ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263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1946" y="353098"/>
            <a:ext cx="10715400" cy="754939"/>
          </a:xfrm>
          <a:prstGeom prst="rect">
            <a:avLst/>
          </a:prstGeom>
        </p:spPr>
        <p:txBody>
          <a:bodyPr/>
          <a:lstStyle>
            <a:lvl1pPr>
              <a:defRPr lang="ru-RU" sz="2880" b="1" i="0" kern="120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11" hasCustomPrompt="1"/>
          </p:nvPr>
        </p:nvSpPr>
        <p:spPr>
          <a:xfrm>
            <a:off x="932699" y="1955887"/>
            <a:ext cx="175342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>
                <a:solidFill>
                  <a:srgbClr val="003162"/>
                </a:solidFill>
              </a:defRPr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1</a:t>
            </a:r>
          </a:p>
          <a:p>
            <a:pPr lvl="0"/>
            <a:endParaRPr lang="ru-RU" dirty="0"/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13" hasCustomPrompt="1"/>
          </p:nvPr>
        </p:nvSpPr>
        <p:spPr>
          <a:xfrm>
            <a:off x="4466823" y="1954541"/>
            <a:ext cx="218246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3</a:t>
            </a:r>
          </a:p>
        </p:txBody>
      </p:sp>
      <p:sp>
        <p:nvSpPr>
          <p:cNvPr id="45" name="Текст 44"/>
          <p:cNvSpPr>
            <a:spLocks noGrp="1"/>
          </p:cNvSpPr>
          <p:nvPr>
            <p:ph type="body" sz="quarter" idx="14" hasCustomPrompt="1"/>
          </p:nvPr>
        </p:nvSpPr>
        <p:spPr>
          <a:xfrm>
            <a:off x="8049043" y="1955011"/>
            <a:ext cx="2167854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5</a:t>
            </a:r>
          </a:p>
        </p:txBody>
      </p:sp>
      <p:sp>
        <p:nvSpPr>
          <p:cNvPr id="47" name="Текст 46"/>
          <p:cNvSpPr>
            <a:spLocks noGrp="1"/>
          </p:cNvSpPr>
          <p:nvPr>
            <p:ph type="body" sz="quarter" idx="15" hasCustomPrompt="1"/>
          </p:nvPr>
        </p:nvSpPr>
        <p:spPr>
          <a:xfrm>
            <a:off x="3239588" y="4994910"/>
            <a:ext cx="2185852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2</a:t>
            </a:r>
          </a:p>
        </p:txBody>
      </p:sp>
      <p:sp>
        <p:nvSpPr>
          <p:cNvPr id="49" name="Текст 48"/>
          <p:cNvSpPr>
            <a:spLocks noGrp="1"/>
          </p:cNvSpPr>
          <p:nvPr>
            <p:ph type="body" sz="quarter" idx="16" hasCustomPrompt="1"/>
          </p:nvPr>
        </p:nvSpPr>
        <p:spPr>
          <a:xfrm>
            <a:off x="7700094" y="4988516"/>
            <a:ext cx="2187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4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60105" y="1955887"/>
            <a:ext cx="35511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1</a:t>
            </a:r>
          </a:p>
          <a:p>
            <a:pPr lvl="0"/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8" hasCustomPrompt="1"/>
          </p:nvPr>
        </p:nvSpPr>
        <p:spPr>
          <a:xfrm>
            <a:off x="4024390" y="1944209"/>
            <a:ext cx="429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3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9" hasCustomPrompt="1"/>
          </p:nvPr>
        </p:nvSpPr>
        <p:spPr>
          <a:xfrm>
            <a:off x="7634507" y="1955722"/>
            <a:ext cx="405765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5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20" hasCustomPrompt="1"/>
          </p:nvPr>
        </p:nvSpPr>
        <p:spPr>
          <a:xfrm>
            <a:off x="2825792" y="4993720"/>
            <a:ext cx="41379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2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1" hasCustomPrompt="1"/>
          </p:nvPr>
        </p:nvSpPr>
        <p:spPr>
          <a:xfrm>
            <a:off x="7223180" y="4988516"/>
            <a:ext cx="435181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366340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172" y="591784"/>
            <a:ext cx="6845039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РАЗДЕЛА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10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1946" y="353098"/>
            <a:ext cx="10715400" cy="754939"/>
          </a:xfrm>
          <a:prstGeom prst="rect">
            <a:avLst/>
          </a:prstGeom>
        </p:spPr>
        <p:txBody>
          <a:bodyPr/>
          <a:lstStyle>
            <a:lvl1pPr>
              <a:defRPr lang="ru-RU" sz="3000" b="1" i="0" kern="1200" baseline="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Название подраздела 1.1 (при наличии подразделов)</a:t>
            </a:r>
          </a:p>
        </p:txBody>
      </p:sp>
      <p:sp>
        <p:nvSpPr>
          <p:cNvPr id="19" name="Объект 18"/>
          <p:cNvSpPr>
            <a:spLocks noGrp="1"/>
          </p:cNvSpPr>
          <p:nvPr>
            <p:ph sz="quarter" idx="10" hasCustomPrompt="1"/>
          </p:nvPr>
        </p:nvSpPr>
        <p:spPr>
          <a:xfrm>
            <a:off x="4550485" y="1323023"/>
            <a:ext cx="7186220" cy="47339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800">
                <a:solidFill>
                  <a:srgbClr val="003162"/>
                </a:solidFill>
              </a:defRPr>
            </a:lvl1pPr>
          </a:lstStyle>
          <a:p>
            <a:pPr lvl="0"/>
            <a:r>
              <a:rPr lang="ru-RU" dirty="0"/>
              <a:t>Поезд «Сапсан» или «</a:t>
            </a:r>
            <a:r>
              <a:rPr lang="ru-RU" dirty="0" err="1"/>
              <a:t>Velaro</a:t>
            </a:r>
            <a:r>
              <a:rPr lang="ru-RU" dirty="0"/>
              <a:t> </a:t>
            </a:r>
            <a:r>
              <a:rPr lang="ru-RU" dirty="0" err="1"/>
              <a:t>Rus</a:t>
            </a:r>
            <a:r>
              <a:rPr lang="ru-RU" dirty="0"/>
              <a:t>» — разработка немецкого машиностроительного концерна «Siemens».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«Сапсан», построенный для ОАО «РЖД», способен развивать скорость до 350 км./ч., однако на российских железных дорогах его скорость ограничена до 250 км./ч. Несмотря на это, поезд преодолевает расстояние между Москвой и Санкт-Петербургом за рекордное время – 3 часа 45 минут!</a:t>
            </a:r>
          </a:p>
          <a:p>
            <a:pPr lvl="0"/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1" hasCustomPrompt="1"/>
          </p:nvPr>
        </p:nvSpPr>
        <p:spPr>
          <a:xfrm>
            <a:off x="321946" y="5002694"/>
            <a:ext cx="4002629" cy="1043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44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ont Light" panose="00000500000000000000" pitchFamily="50" charset="0"/>
                <a:ea typeface="+mn-ea"/>
                <a:cs typeface="+mn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600" dirty="0">
                <a:latin typeface="Verdana" pitchFamily="34" charset="0"/>
              </a:rPr>
              <a:t>Сапсан </a:t>
            </a:r>
            <a:r>
              <a:rPr lang="en-US" sz="600" dirty="0">
                <a:latin typeface="Verdana" pitchFamily="34" charset="0"/>
              </a:rPr>
              <a:t>–</a:t>
            </a:r>
            <a:r>
              <a:rPr lang="ru-RU" sz="600" dirty="0">
                <a:latin typeface="Verdana" pitchFamily="34" charset="0"/>
              </a:rPr>
              <a:t> это самая быстрая птица в мире —      по оценкам специалистов, в нападении она способна развивать скорость свыше 322 км/ч.</a:t>
            </a:r>
            <a:endParaRPr lang="ru-RU" sz="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1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155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828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106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2466E5-C2DA-1248-93EB-E9373543C3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602" y="591784"/>
            <a:ext cx="5618069" cy="430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1.1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D7610B-C9DD-3040-ADFF-C351FA9D8D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601" y="1129666"/>
            <a:ext cx="7351247" cy="9358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100"/>
              </a:lnSpc>
              <a:buNone/>
              <a:defRPr sz="5400" b="1" i="0">
                <a:solidFill>
                  <a:srgbClr val="003162"/>
                </a:solidFill>
                <a:latin typeface="Mont Heavy DEMO" pitchFamily="2" charset="0"/>
              </a:defRPr>
            </a:lvl1pPr>
          </a:lstStyle>
          <a:p>
            <a:pPr lvl="0"/>
            <a:r>
              <a:rPr lang="ru-RU" dirty="0"/>
              <a:t>Наша миссия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53FF13-1923-A14B-AB33-F6D7B27FC2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601" y="2173157"/>
            <a:ext cx="8665633" cy="16780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2160" b="1" i="0">
                <a:latin typeface="Mont Bold" panose="00000900000000000000" pitchFamily="50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Мы гордимся тем, что вносим вклад в развитие </a:t>
            </a:r>
          </a:p>
          <a:p>
            <a:pPr lvl="0"/>
            <a:r>
              <a:rPr lang="ru-RU" dirty="0"/>
              <a:t>транспортно-логистического бизнеса России, </a:t>
            </a:r>
          </a:p>
          <a:p>
            <a:pPr lvl="0"/>
            <a:r>
              <a:rPr lang="ru-RU" dirty="0"/>
              <a:t>помогаем людям всесторонне развиваться, </a:t>
            </a:r>
          </a:p>
          <a:p>
            <a:pPr lvl="0"/>
            <a:r>
              <a:rPr lang="ru-RU" dirty="0"/>
              <a:t>открывать для себя новое, находить свой путь </a:t>
            </a:r>
          </a:p>
          <a:p>
            <a:pPr lvl="0"/>
            <a:r>
              <a:rPr lang="ru-RU" dirty="0"/>
              <a:t>и достигать поставленных целей!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AD59A7E-2899-1C4C-9A7D-01496ACFE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46854" y="4163266"/>
            <a:ext cx="8665633" cy="1678025"/>
          </a:xfrm>
          <a:prstGeom prst="rect">
            <a:avLst/>
          </a:prstGeom>
        </p:spPr>
        <p:txBody>
          <a:bodyPr/>
          <a:lstStyle>
            <a:lvl1pPr marL="205740" indent="-205740">
              <a:lnSpc>
                <a:spcPts val="2340"/>
              </a:lnSpc>
              <a:spcBef>
                <a:spcPts val="0"/>
              </a:spcBef>
              <a:buSzPct val="80000"/>
              <a:buFontTx/>
              <a:buBlip>
                <a:blip r:embed="rId2"/>
              </a:buBlip>
              <a:defRPr sz="1440" b="1" i="0">
                <a:latin typeface="Mont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Открытость и готовность к изменениям</a:t>
            </a:r>
          </a:p>
          <a:p>
            <a:pPr lvl="0"/>
            <a:r>
              <a:rPr lang="ru-RU" dirty="0"/>
              <a:t>Нам доверяют обучение профессионалов </a:t>
            </a:r>
          </a:p>
          <a:p>
            <a:pPr lvl="0"/>
            <a:r>
              <a:rPr lang="ru-RU" dirty="0"/>
              <a:t>Развитие лидеров нового поколения</a:t>
            </a:r>
          </a:p>
          <a:p>
            <a:pPr lvl="0"/>
            <a:r>
              <a:rPr lang="ru-RU" dirty="0"/>
              <a:t>Использование современных инструментов оценки персонала </a:t>
            </a:r>
          </a:p>
          <a:p>
            <a:pPr lvl="0"/>
            <a:r>
              <a:rPr lang="ru-RU" dirty="0"/>
              <a:t>Создание эффективного бизнес-пространства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FEAEF9-C9FD-AF48-B80C-465046D0D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4425" y="674389"/>
            <a:ext cx="3166534" cy="43053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60" b="1" i="0">
                <a:solidFill>
                  <a:srgbClr val="939598"/>
                </a:solidFill>
                <a:latin typeface="Mont Bold" panose="00000900000000000000" pitchFamily="50" charset="0"/>
              </a:defRPr>
            </a:lvl1pPr>
          </a:lstStyle>
          <a:p>
            <a:pPr lvl="0"/>
            <a:r>
              <a:rPr lang="ru-RU" dirty="0"/>
              <a:t>ОБ УНИВЕРСИТЕТЕ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78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1946" y="353098"/>
            <a:ext cx="10715400" cy="754939"/>
          </a:xfrm>
          <a:prstGeom prst="rect">
            <a:avLst/>
          </a:prstGeom>
        </p:spPr>
        <p:txBody>
          <a:bodyPr/>
          <a:lstStyle>
            <a:lvl1pPr>
              <a:defRPr lang="ru-RU" sz="2880" b="1" i="0" kern="1200" dirty="0">
                <a:solidFill>
                  <a:srgbClr val="003162"/>
                </a:solidFill>
                <a:latin typeface="Mont Bold" panose="00000900000000000000" pitchFamily="50" charset="0"/>
                <a:ea typeface="+mn-ea"/>
                <a:cs typeface="Mont Bold" panose="00000900000000000000" pitchFamily="50" charset="0"/>
              </a:defRPr>
            </a:lvl1pPr>
          </a:lstStyle>
          <a:p>
            <a:r>
              <a:rPr lang="ru-RU" dirty="0"/>
              <a:t>Содержание</a:t>
            </a:r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11" hasCustomPrompt="1"/>
          </p:nvPr>
        </p:nvSpPr>
        <p:spPr>
          <a:xfrm>
            <a:off x="932699" y="1955887"/>
            <a:ext cx="175342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>
                <a:solidFill>
                  <a:srgbClr val="003162"/>
                </a:solidFill>
              </a:defRPr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1</a:t>
            </a:r>
          </a:p>
          <a:p>
            <a:pPr lvl="0"/>
            <a:endParaRPr lang="ru-RU" dirty="0"/>
          </a:p>
        </p:txBody>
      </p:sp>
      <p:sp>
        <p:nvSpPr>
          <p:cNvPr id="43" name="Текст 42"/>
          <p:cNvSpPr>
            <a:spLocks noGrp="1"/>
          </p:cNvSpPr>
          <p:nvPr>
            <p:ph type="body" sz="quarter" idx="13" hasCustomPrompt="1"/>
          </p:nvPr>
        </p:nvSpPr>
        <p:spPr>
          <a:xfrm>
            <a:off x="4466823" y="1954541"/>
            <a:ext cx="2182468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3</a:t>
            </a:r>
          </a:p>
        </p:txBody>
      </p:sp>
      <p:sp>
        <p:nvSpPr>
          <p:cNvPr id="45" name="Текст 44"/>
          <p:cNvSpPr>
            <a:spLocks noGrp="1"/>
          </p:cNvSpPr>
          <p:nvPr>
            <p:ph type="body" sz="quarter" idx="14" hasCustomPrompt="1"/>
          </p:nvPr>
        </p:nvSpPr>
        <p:spPr>
          <a:xfrm>
            <a:off x="8049043" y="1955011"/>
            <a:ext cx="2167854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5</a:t>
            </a:r>
          </a:p>
        </p:txBody>
      </p:sp>
      <p:sp>
        <p:nvSpPr>
          <p:cNvPr id="47" name="Текст 46"/>
          <p:cNvSpPr>
            <a:spLocks noGrp="1"/>
          </p:cNvSpPr>
          <p:nvPr>
            <p:ph type="body" sz="quarter" idx="15" hasCustomPrompt="1"/>
          </p:nvPr>
        </p:nvSpPr>
        <p:spPr>
          <a:xfrm>
            <a:off x="3239588" y="4994910"/>
            <a:ext cx="2185852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2</a:t>
            </a:r>
          </a:p>
        </p:txBody>
      </p:sp>
      <p:sp>
        <p:nvSpPr>
          <p:cNvPr id="49" name="Текст 48"/>
          <p:cNvSpPr>
            <a:spLocks noGrp="1"/>
          </p:cNvSpPr>
          <p:nvPr>
            <p:ph type="body" sz="quarter" idx="16" hasCustomPrompt="1"/>
          </p:nvPr>
        </p:nvSpPr>
        <p:spPr>
          <a:xfrm>
            <a:off x="7700094" y="4988516"/>
            <a:ext cx="2187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80" baseline="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3162"/>
                </a:solidFill>
              </a:rPr>
              <a:t>Название раздела 4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560105" y="1955887"/>
            <a:ext cx="35511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1</a:t>
            </a:r>
          </a:p>
          <a:p>
            <a:pPr lvl="0"/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8" hasCustomPrompt="1"/>
          </p:nvPr>
        </p:nvSpPr>
        <p:spPr>
          <a:xfrm>
            <a:off x="4024390" y="1944209"/>
            <a:ext cx="429619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3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9" hasCustomPrompt="1"/>
          </p:nvPr>
        </p:nvSpPr>
        <p:spPr>
          <a:xfrm>
            <a:off x="7634507" y="1955722"/>
            <a:ext cx="405765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5</a:t>
            </a: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20" hasCustomPrompt="1"/>
          </p:nvPr>
        </p:nvSpPr>
        <p:spPr>
          <a:xfrm>
            <a:off x="2825792" y="4993720"/>
            <a:ext cx="413797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2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1" hasCustomPrompt="1"/>
          </p:nvPr>
        </p:nvSpPr>
        <p:spPr>
          <a:xfrm>
            <a:off x="7223180" y="4988516"/>
            <a:ext cx="435181" cy="548640"/>
          </a:xfrm>
          <a:prstGeom prst="rect">
            <a:avLst/>
          </a:prstGeom>
        </p:spPr>
        <p:txBody>
          <a:bodyPr/>
          <a:lstStyle>
            <a:lvl1pPr marL="0" marR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20"/>
            </a:lvl1pPr>
          </a:lstStyle>
          <a:p>
            <a:pPr marL="0" marR="0" lvl="0" indent="0" algn="l" defTabSz="609594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320" b="1" dirty="0">
                <a:solidFill>
                  <a:srgbClr val="00316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2800631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5823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A325F5-1EA4-4263-BD41-DA3ECCDF9D59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4E80B9-1AA0-4D53-A826-C74C83BF507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009603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172" y="591784"/>
            <a:ext cx="6845039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РАЗДЕЛА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0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33F4E-8DA1-7249-BC24-FAC35477A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591784"/>
            <a:ext cx="6557086" cy="5190882"/>
          </a:xfrm>
          <a:prstGeom prst="rect">
            <a:avLst/>
          </a:prstGeom>
        </p:spPr>
        <p:txBody>
          <a:bodyPr/>
          <a:lstStyle>
            <a:lvl1pPr marL="0" marR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80" b="1" i="0">
                <a:solidFill>
                  <a:srgbClr val="003162"/>
                </a:solidFill>
                <a:latin typeface="Mont Bold" panose="00000900000000000000" pitchFamily="50" charset="0"/>
                <a:cs typeface="Mont Bold" panose="00000900000000000000" pitchFamily="50" charset="0"/>
              </a:defRPr>
            </a:lvl1pPr>
          </a:lstStyle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1. Название раздела 1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9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0">
          <p15:clr>
            <a:srgbClr val="FBAE40"/>
          </p15:clr>
        </p15:guide>
        <p15:guide id="2" pos="39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5033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_без_фото_RUS">
    <p:bg>
      <p:bgPr>
        <a:gradFill>
          <a:gsLst>
            <a:gs pos="0">
              <a:srgbClr val="8ACAEA"/>
            </a:gs>
            <a:gs pos="58000">
              <a:srgbClr val="3185B9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5571856-3A3F-4011-A20D-C366168EA23C}"/>
              </a:ext>
            </a:extLst>
          </p:cNvPr>
          <p:cNvCxnSpPr>
            <a:cxnSpLocks/>
          </p:cNvCxnSpPr>
          <p:nvPr/>
        </p:nvCxnSpPr>
        <p:spPr>
          <a:xfrm>
            <a:off x="2393931" y="5400384"/>
            <a:ext cx="9036000" cy="0"/>
          </a:xfrm>
          <a:prstGeom prst="line">
            <a:avLst/>
          </a:prstGeom>
          <a:ln w="9525">
            <a:solidFill>
              <a:srgbClr val="1F5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0FE38F8-12C5-4F95-8674-72F1BE3329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361" y="4361044"/>
            <a:ext cx="1472248" cy="1729549"/>
          </a:xfrm>
          <a:prstGeom prst="rect">
            <a:avLst/>
          </a:prstGeom>
        </p:spPr>
      </p:pic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9B01F806-E107-40EB-9BD6-7F9226A5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931" y="4015210"/>
            <a:ext cx="9033708" cy="123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2" name="Текст 41">
            <a:extLst>
              <a:ext uri="{FF2B5EF4-FFF2-40B4-BE49-F238E27FC236}">
                <a16:creationId xmlns:a16="http://schemas.microsoft.com/office/drawing/2014/main" id="{170497C1-4578-4A48-A95C-5709AB270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1947" y="549194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700" kern="1200" dirty="0" smtClean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Имя Спикера</a:t>
            </a:r>
          </a:p>
        </p:txBody>
      </p:sp>
      <p:sp>
        <p:nvSpPr>
          <p:cNvPr id="45" name="Текст 41">
            <a:extLst>
              <a:ext uri="{FF2B5EF4-FFF2-40B4-BE49-F238E27FC236}">
                <a16:creationId xmlns:a16="http://schemas.microsoft.com/office/drawing/2014/main" id="{71E83E54-CF34-47DD-8703-A3ED11879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1947" y="592012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42C8F5-ECD9-4765-9D70-9B571204D0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" y="20103"/>
            <a:ext cx="12176105" cy="46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5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ложка_без_фото_ENG">
    <p:bg>
      <p:bgPr>
        <a:gradFill>
          <a:gsLst>
            <a:gs pos="0">
              <a:srgbClr val="8ACAEA"/>
            </a:gs>
            <a:gs pos="58000">
              <a:srgbClr val="3185B9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5571856-3A3F-4011-A20D-C366168EA23C}"/>
              </a:ext>
            </a:extLst>
          </p:cNvPr>
          <p:cNvCxnSpPr>
            <a:cxnSpLocks/>
          </p:cNvCxnSpPr>
          <p:nvPr/>
        </p:nvCxnSpPr>
        <p:spPr>
          <a:xfrm>
            <a:off x="2393931" y="5400384"/>
            <a:ext cx="9036000" cy="0"/>
          </a:xfrm>
          <a:prstGeom prst="line">
            <a:avLst/>
          </a:prstGeom>
          <a:ln w="9525">
            <a:solidFill>
              <a:srgbClr val="1F59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9B01F806-E107-40EB-9BD6-7F9226A5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931" y="4015210"/>
            <a:ext cx="9033708" cy="123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2" name="Текст 41">
            <a:extLst>
              <a:ext uri="{FF2B5EF4-FFF2-40B4-BE49-F238E27FC236}">
                <a16:creationId xmlns:a16="http://schemas.microsoft.com/office/drawing/2014/main" id="{170497C1-4578-4A48-A95C-5709AB270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1947" y="549194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700" kern="1200" dirty="0" smtClean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Имя Спикера</a:t>
            </a:r>
          </a:p>
        </p:txBody>
      </p:sp>
      <p:sp>
        <p:nvSpPr>
          <p:cNvPr id="45" name="Текст 41">
            <a:extLst>
              <a:ext uri="{FF2B5EF4-FFF2-40B4-BE49-F238E27FC236}">
                <a16:creationId xmlns:a16="http://schemas.microsoft.com/office/drawing/2014/main" id="{71E83E54-CF34-47DD-8703-A3ED11879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1947" y="592012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42C8F5-ECD9-4765-9D70-9B571204D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" y="20103"/>
            <a:ext cx="12176105" cy="468374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7FDAE1-CF8D-47EA-B2CF-048A9D874D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036" y="4367360"/>
            <a:ext cx="1472248" cy="17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82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ложкаФото1_RUS">
    <p:bg>
      <p:bgPr>
        <a:solidFill>
          <a:srgbClr val="409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DA10CC-0CB7-4EE0-BB0A-21E52EBD9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39000"/>
                    </a14:imgEffect>
                    <a14:imgEffect>
                      <a14:brightnessContrast bright="1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80" b="7535"/>
          <a:stretch/>
        </p:blipFill>
        <p:spPr>
          <a:xfrm flipH="1">
            <a:off x="-13922" y="116375"/>
            <a:ext cx="12205922" cy="3789959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4533F12-6317-448B-A050-F96B1463A6AB}"/>
              </a:ext>
            </a:extLst>
          </p:cNvPr>
          <p:cNvCxnSpPr>
            <a:cxnSpLocks/>
          </p:cNvCxnSpPr>
          <p:nvPr/>
        </p:nvCxnSpPr>
        <p:spPr>
          <a:xfrm>
            <a:off x="2393931" y="5400384"/>
            <a:ext cx="903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25E3B16-64ED-44E0-B13F-1C9FDB101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3931" y="4097798"/>
            <a:ext cx="9033708" cy="123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9" name="Текст 41">
            <a:extLst>
              <a:ext uri="{FF2B5EF4-FFF2-40B4-BE49-F238E27FC236}">
                <a16:creationId xmlns:a16="http://schemas.microsoft.com/office/drawing/2014/main" id="{D4ACE49F-6377-4D09-887D-C2030C596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1947" y="549194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700" kern="1200" dirty="0" smtClean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Имя Спикера</a:t>
            </a:r>
          </a:p>
        </p:txBody>
      </p:sp>
      <p:sp>
        <p:nvSpPr>
          <p:cNvPr id="21" name="Текст 41">
            <a:extLst>
              <a:ext uri="{FF2B5EF4-FFF2-40B4-BE49-F238E27FC236}">
                <a16:creationId xmlns:a16="http://schemas.microsoft.com/office/drawing/2014/main" id="{7AA52F83-A220-47C3-96AE-E95E35A8EB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1947" y="592012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5FF08-3EA9-49CF-87DD-52F52A0A93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32" y="0"/>
            <a:ext cx="12315532" cy="390633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4494B6-1DB6-4A08-99AF-4377943AB2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4361" y="4361044"/>
            <a:ext cx="1472248" cy="17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27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3" orient="horz" pos="254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ложкаФото1_ENG">
    <p:bg>
      <p:bgPr>
        <a:solidFill>
          <a:srgbClr val="409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DA10CC-0CB7-4EE0-BB0A-21E52EBD9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39000"/>
                    </a14:imgEffect>
                    <a14:imgEffect>
                      <a14:brightnessContrast bright="1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80" b="7535"/>
          <a:stretch/>
        </p:blipFill>
        <p:spPr>
          <a:xfrm flipH="1">
            <a:off x="-13922" y="116375"/>
            <a:ext cx="12205922" cy="37899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30FF37-EB31-41CA-BC45-24B8D35D4C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036" y="4367360"/>
            <a:ext cx="1472248" cy="1729569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4533F12-6317-448B-A050-F96B1463A6AB}"/>
              </a:ext>
            </a:extLst>
          </p:cNvPr>
          <p:cNvCxnSpPr>
            <a:cxnSpLocks/>
          </p:cNvCxnSpPr>
          <p:nvPr/>
        </p:nvCxnSpPr>
        <p:spPr>
          <a:xfrm>
            <a:off x="2393931" y="5400384"/>
            <a:ext cx="903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025E3B16-64ED-44E0-B13F-1C9FDB101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3931" y="4097798"/>
            <a:ext cx="9033708" cy="123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TITEL OF PRESENTATION</a:t>
            </a:r>
            <a:endParaRPr lang="ru-RU" dirty="0"/>
          </a:p>
        </p:txBody>
      </p:sp>
      <p:sp>
        <p:nvSpPr>
          <p:cNvPr id="19" name="Текст 41">
            <a:extLst>
              <a:ext uri="{FF2B5EF4-FFF2-40B4-BE49-F238E27FC236}">
                <a16:creationId xmlns:a16="http://schemas.microsoft.com/office/drawing/2014/main" id="{D4ACE49F-6377-4D09-887D-C2030C596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1947" y="549194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700" kern="1200" dirty="0" smtClean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Имя Спикера</a:t>
            </a:r>
          </a:p>
        </p:txBody>
      </p:sp>
      <p:sp>
        <p:nvSpPr>
          <p:cNvPr id="21" name="Текст 41">
            <a:extLst>
              <a:ext uri="{FF2B5EF4-FFF2-40B4-BE49-F238E27FC236}">
                <a16:creationId xmlns:a16="http://schemas.microsoft.com/office/drawing/2014/main" id="{7AA52F83-A220-47C3-96AE-E95E35A8EB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1947" y="592012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5FF08-3EA9-49CF-87DD-52F52A0A93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32" y="0"/>
            <a:ext cx="12315532" cy="39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8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3" orient="horz" pos="254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ОбложкаФото2_RUS">
    <p:bg>
      <p:bgPr>
        <a:solidFill>
          <a:srgbClr val="DF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4533F12-6317-448B-A050-F96B1463A6AB}"/>
              </a:ext>
            </a:extLst>
          </p:cNvPr>
          <p:cNvCxnSpPr>
            <a:cxnSpLocks/>
          </p:cNvCxnSpPr>
          <p:nvPr/>
        </p:nvCxnSpPr>
        <p:spPr>
          <a:xfrm>
            <a:off x="2393931" y="5400384"/>
            <a:ext cx="903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903EF04-CD90-474C-B3AC-1571C942F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3931" y="4097798"/>
            <a:ext cx="9033708" cy="123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8" name="Текст 41">
            <a:extLst>
              <a:ext uri="{FF2B5EF4-FFF2-40B4-BE49-F238E27FC236}">
                <a16:creationId xmlns:a16="http://schemas.microsoft.com/office/drawing/2014/main" id="{ADA112E8-B783-4FD1-AE03-4953EB736B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1947" y="549194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700" kern="1200" dirty="0" smtClean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Имя Спикера</a:t>
            </a:r>
          </a:p>
        </p:txBody>
      </p:sp>
      <p:sp>
        <p:nvSpPr>
          <p:cNvPr id="19" name="Текст 41">
            <a:extLst>
              <a:ext uri="{FF2B5EF4-FFF2-40B4-BE49-F238E27FC236}">
                <a16:creationId xmlns:a16="http://schemas.microsoft.com/office/drawing/2014/main" id="{D9D5139C-FC67-486A-A61D-568E3E9B0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1947" y="592012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CF7645-FAEB-48DA-B90D-3E58DCE85B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220985"/>
            <a:ext cx="12178078" cy="38374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4B5B78-DE3A-43E7-AB65-D23B66977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955"/>
          <a:stretch/>
        </p:blipFill>
        <p:spPr>
          <a:xfrm>
            <a:off x="-16627" y="220984"/>
            <a:ext cx="12220139" cy="36970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BEABA6-893E-4384-B22A-322F4E8A60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32" y="0"/>
            <a:ext cx="12333342" cy="3918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E790E-1D81-4C0F-8467-9B1988C5AE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4361" y="4361044"/>
            <a:ext cx="1472248" cy="17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75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ОбложкаФото2_RUS">
    <p:bg>
      <p:bgPr>
        <a:solidFill>
          <a:srgbClr val="409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4533F12-6317-448B-A050-F96B1463A6AB}"/>
              </a:ext>
            </a:extLst>
          </p:cNvPr>
          <p:cNvCxnSpPr>
            <a:cxnSpLocks/>
          </p:cNvCxnSpPr>
          <p:nvPr/>
        </p:nvCxnSpPr>
        <p:spPr>
          <a:xfrm>
            <a:off x="2393931" y="5400384"/>
            <a:ext cx="903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903EF04-CD90-474C-B3AC-1571C942F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3931" y="4097798"/>
            <a:ext cx="9033708" cy="123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8" name="Текст 41">
            <a:extLst>
              <a:ext uri="{FF2B5EF4-FFF2-40B4-BE49-F238E27FC236}">
                <a16:creationId xmlns:a16="http://schemas.microsoft.com/office/drawing/2014/main" id="{ADA112E8-B783-4FD1-AE03-4953EB736B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1947" y="549194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700" kern="1200" dirty="0" smtClean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Имя Спикера</a:t>
            </a:r>
          </a:p>
        </p:txBody>
      </p:sp>
      <p:sp>
        <p:nvSpPr>
          <p:cNvPr id="19" name="Текст 41">
            <a:extLst>
              <a:ext uri="{FF2B5EF4-FFF2-40B4-BE49-F238E27FC236}">
                <a16:creationId xmlns:a16="http://schemas.microsoft.com/office/drawing/2014/main" id="{D9D5139C-FC67-486A-A61D-568E3E9B0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1947" y="592012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4B5B78-DE3A-43E7-AB65-D23B669778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955"/>
          <a:stretch/>
        </p:blipFill>
        <p:spPr>
          <a:xfrm>
            <a:off x="-16627" y="220984"/>
            <a:ext cx="12220139" cy="36970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BEABA6-893E-4384-B22A-322F4E8A60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32" y="0"/>
            <a:ext cx="12333342" cy="39180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3E790E-1D81-4C0F-8467-9B1988C5AE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4361" y="4361044"/>
            <a:ext cx="1472248" cy="17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6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Фото2_ENG">
    <p:bg>
      <p:bgPr>
        <a:solidFill>
          <a:srgbClr val="DF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30FF37-EB31-41CA-BC45-24B8D35D4C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7036" y="4367360"/>
            <a:ext cx="1472248" cy="1729569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4533F12-6317-448B-A050-F96B1463A6AB}"/>
              </a:ext>
            </a:extLst>
          </p:cNvPr>
          <p:cNvCxnSpPr>
            <a:cxnSpLocks/>
          </p:cNvCxnSpPr>
          <p:nvPr/>
        </p:nvCxnSpPr>
        <p:spPr>
          <a:xfrm>
            <a:off x="2393931" y="5400384"/>
            <a:ext cx="9036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903EF04-CD90-474C-B3AC-1571C942F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3931" y="4097798"/>
            <a:ext cx="9033708" cy="123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TITEL OF PRESENTATION</a:t>
            </a:r>
            <a:endParaRPr lang="ru-RU" dirty="0"/>
          </a:p>
        </p:txBody>
      </p:sp>
      <p:sp>
        <p:nvSpPr>
          <p:cNvPr id="18" name="Текст 41">
            <a:extLst>
              <a:ext uri="{FF2B5EF4-FFF2-40B4-BE49-F238E27FC236}">
                <a16:creationId xmlns:a16="http://schemas.microsoft.com/office/drawing/2014/main" id="{ADA112E8-B783-4FD1-AE03-4953EB736B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1947" y="549194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700" kern="1200" dirty="0" smtClean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Имя Спикера</a:t>
            </a:r>
          </a:p>
        </p:txBody>
      </p:sp>
      <p:sp>
        <p:nvSpPr>
          <p:cNvPr id="19" name="Текст 41">
            <a:extLst>
              <a:ext uri="{FF2B5EF4-FFF2-40B4-BE49-F238E27FC236}">
                <a16:creationId xmlns:a16="http://schemas.microsoft.com/office/drawing/2014/main" id="{D9D5139C-FC67-486A-A61D-568E3E9B0F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1947" y="5920122"/>
            <a:ext cx="5504450" cy="407414"/>
          </a:xfrm>
        </p:spPr>
        <p:txBody>
          <a:bodyPr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CF7645-FAEB-48DA-B90D-3E58DCE85B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0" y="220985"/>
            <a:ext cx="12178078" cy="38374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4B5B78-DE3A-43E7-AB65-D23B669778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955"/>
          <a:stretch/>
        </p:blipFill>
        <p:spPr>
          <a:xfrm>
            <a:off x="-16627" y="220984"/>
            <a:ext cx="12220139" cy="36970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BEABA6-893E-4384-B22A-322F4E8A60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32" y="0"/>
            <a:ext cx="12333342" cy="39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4" descr="IIDF-Kursy-Fon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3"/>
          <p:cNvSpPr txBox="1">
            <a:spLocks/>
          </p:cNvSpPr>
          <p:nvPr/>
        </p:nvSpPr>
        <p:spPr>
          <a:xfrm>
            <a:off x="11438205" y="6354885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9E014B-297B-4575-BDFD-607BFF17BAB8}" type="slidenum">
              <a:rPr lang="ru-RU" sz="1000" smtClean="0">
                <a:solidFill>
                  <a:schemeClr val="bg1"/>
                </a:solidFill>
              </a:rPr>
              <a:pPr/>
              <a:t>‹#›</a:t>
            </a:fld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29771" y="260784"/>
            <a:ext cx="1264355" cy="40541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F2260B-3D43-F744-83BB-B35E5A1A8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15894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екстовый слайд_RUS"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B756D3-F027-4873-B4A6-10EC9518DC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06" y="4177145"/>
            <a:ext cx="6530706" cy="2680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4FADB9-E031-41E9-BE52-4AD54BC3EC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48" y="5428230"/>
            <a:ext cx="1083202" cy="126951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95A857-BEDD-4B71-9BC2-7637F713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833" y="625039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519701F-51F7-428B-AA3A-0B5D731C6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76463B9-8069-453B-83B9-E7BE689E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94" y="371102"/>
            <a:ext cx="10895106" cy="1021416"/>
          </a:xfrm>
        </p:spPr>
        <p:txBody>
          <a:bodyPr anchor="t" anchorCtr="0"/>
          <a:lstStyle>
            <a:lvl1pPr>
              <a:defRPr sz="3000">
                <a:solidFill>
                  <a:srgbClr val="DF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DEA2143-F504-4901-957B-6DC1D3BBC3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5693" y="1995956"/>
            <a:ext cx="5166177" cy="2744694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20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7B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Национальная ассоциация трансфера технологий создана в мае 2017 года негосударственным институтом развития «</a:t>
            </a:r>
            <a:r>
              <a:rPr lang="ru-RU" dirty="0" err="1"/>
              <a:t>Иннопрактика</a:t>
            </a:r>
            <a:r>
              <a:rPr lang="ru-RU" dirty="0"/>
              <a:t>» и Федеральной службой по интеллектуальной собственности (Роспатент) с целью содействия реализации Стратегии научно-технологического развития РФ. Ассоциация представляет собой многофункциональную коммуникативную площадку, осуществляющую образовательную, просветительскую и консультационную деятельность в области трансфера технологий.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994182C-542C-4FBB-8AB1-A06C6565B2D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5694" y="1545016"/>
            <a:ext cx="10895106" cy="330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600" b="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2FD41D1-4FC7-4DBD-BA65-D7121E3E91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18014" y="1995956"/>
            <a:ext cx="5462785" cy="27446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20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r>
              <a:rPr lang="ru-RU" dirty="0"/>
              <a:t>Миссия НАТТ – объединение участников процесса трансфера технологий для налаживания взаимовыгодного сотрудничества и повышения их профессионального уровня. Ключевым преимуществом НАТТ является коллективный поиск решений по усовершенствованию процесса трансфера технологий всеми заинтересованными участниками.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7345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!"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76463B9-8069-453B-83B9-E7BE689E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94" y="371102"/>
            <a:ext cx="10895106" cy="1021416"/>
          </a:xfrm>
        </p:spPr>
        <p:txBody>
          <a:bodyPr anchor="t" anchorCtr="0"/>
          <a:lstStyle>
            <a:lvl1pPr>
              <a:defRPr sz="3000">
                <a:solidFill>
                  <a:srgbClr val="DF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DEA2143-F504-4901-957B-6DC1D3BBC3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5693" y="1995956"/>
            <a:ext cx="5166177" cy="2744694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20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7B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Национальная ассоциация трансфера технологий создана в мае 2017 года негосударственным институтом развития «</a:t>
            </a:r>
            <a:r>
              <a:rPr lang="ru-RU" dirty="0" err="1"/>
              <a:t>Иннопрактика</a:t>
            </a:r>
            <a:r>
              <a:rPr lang="ru-RU" dirty="0"/>
              <a:t>» и Федеральной службой по интеллектуальной собственности (Роспатент) с целью содействия реализации Стратегии научно-технологического развития РФ. Ассоциация представляет собой многофункциональную коммуникативную площадку, осуществляющую образовательную, просветительскую и консультационную деятельность в области трансфера технологий.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994182C-542C-4FBB-8AB1-A06C6565B2D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5694" y="1545016"/>
            <a:ext cx="10895106" cy="330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600" b="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2FD41D1-4FC7-4DBD-BA65-D7121E3E91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18014" y="1995956"/>
            <a:ext cx="5462785" cy="27446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20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r>
              <a:rPr lang="ru-RU" dirty="0"/>
              <a:t>Миссия НАТТ – объединение участников процесса трансфера технологий для налаживания взаимовыгодного сотрудничества и повышения их профессионального уровня. Ключевым преимуществом НАТТ является коллективный поиск решений по усовершенствованию процесса трансфера технологий всеми заинтересованными участниками. 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738618-ACD9-435B-B1B3-1E0CC7214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16" y="4475747"/>
            <a:ext cx="5803296" cy="2382253"/>
          </a:xfrm>
          <a:prstGeom prst="rect">
            <a:avLst/>
          </a:prstGeom>
        </p:spPr>
      </p:pic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292E30BE-E368-4D18-89AA-E3F50269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833" y="625039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519701F-51F7-428B-AA3A-0B5D731C629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9886B4-7EAA-483B-AF4F-F9F9CE665A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38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овый слайд_ENG"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B756D3-F027-4873-B4A6-10EC9518DC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06" y="4177145"/>
            <a:ext cx="6530706" cy="268085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95A857-BEDD-4B71-9BC2-7637F713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833" y="625039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519701F-51F7-428B-AA3A-0B5D731C6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76463B9-8069-453B-83B9-E7BE689ED4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694" y="371102"/>
            <a:ext cx="10895106" cy="1021416"/>
          </a:xfrm>
        </p:spPr>
        <p:txBody>
          <a:bodyPr anchor="t" anchorCtr="0"/>
          <a:lstStyle>
            <a:lvl1pPr>
              <a:defRPr sz="3000">
                <a:solidFill>
                  <a:srgbClr val="DF2626"/>
                </a:solidFill>
              </a:defRPr>
            </a:lvl1pPr>
          </a:lstStyle>
          <a:p>
            <a:r>
              <a:rPr lang="en-US" dirty="0"/>
              <a:t>Russian National Association </a:t>
            </a:r>
            <a:br>
              <a:rPr lang="en-US" dirty="0"/>
            </a:br>
            <a:r>
              <a:rPr lang="en-US" dirty="0"/>
              <a:t>of Technology Transfer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DEA2143-F504-4901-957B-6DC1D3BBC3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5693" y="1995956"/>
            <a:ext cx="5166177" cy="2744694"/>
          </a:xfrm>
        </p:spPr>
        <p:txBody>
          <a:bodyPr>
            <a:noAutofit/>
          </a:bodyPr>
          <a:lstStyle>
            <a:lvl1pPr marL="0" indent="0" algn="just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20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877B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Национальная ассоциация трансфера технологий создана в мае 2017 года негосударственным институтом развития «</a:t>
            </a:r>
            <a:r>
              <a:rPr lang="ru-RU" dirty="0" err="1"/>
              <a:t>Иннопрактика</a:t>
            </a:r>
            <a:r>
              <a:rPr lang="ru-RU" dirty="0"/>
              <a:t>» и Федеральной службой по интеллектуальной собственности (Роспатент) с целью содействия реализации Стратегии научно-технологического развития РФ. Ассоциация представляет собой многофункциональную коммуникативную площадку, осуществляющую образовательную, просветительскую и консультационную деятельность в области трансфера технологий.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F994182C-542C-4FBB-8AB1-A06C6565B2D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5694" y="1545016"/>
            <a:ext cx="10895106" cy="3302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600" b="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r>
              <a:rPr lang="en-US" dirty="0"/>
              <a:t>Russian National Association of Technology Transfer</a:t>
            </a:r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2FD41D1-4FC7-4DBD-BA65-D7121E3E91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18014" y="1995956"/>
            <a:ext cx="5462785" cy="27446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200" baseline="0"/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r>
              <a:rPr lang="ru-RU" dirty="0"/>
              <a:t>Миссия НАТТ – объединение участников процесса трансфера технологий для налаживания взаимовыгодного сотрудничества и повышения их профессионального уровня. Ключевым преимуществом НАТТ является коллективный поиск решений по усовершенствованию процесса трансфера технологий всеми заинтересованными участниками.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61E1C-E3E4-4DE9-99BD-E803D02BC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88" y="5408174"/>
            <a:ext cx="1146582" cy="13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41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писки"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4FADB9-E031-41E9-BE52-4AD54BC3EC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48" y="5428230"/>
            <a:ext cx="1083202" cy="126951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76463B9-8069-453B-83B9-E7BE689E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94" y="371102"/>
            <a:ext cx="10895106" cy="1021416"/>
          </a:xfrm>
        </p:spPr>
        <p:txBody>
          <a:bodyPr anchor="t" anchorCtr="0"/>
          <a:lstStyle>
            <a:lvl1pPr>
              <a:defRPr sz="3000">
                <a:solidFill>
                  <a:srgbClr val="DF2626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C37EF7-1054-4B25-9F8C-C46998F4F5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06" y="4177145"/>
            <a:ext cx="6530706" cy="2680855"/>
          </a:xfrm>
          <a:prstGeom prst="rect">
            <a:avLst/>
          </a:prstGeom>
        </p:spPr>
      </p:pic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C70517FC-5879-49D8-89E3-B772905F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833" y="625039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519701F-51F7-428B-AA3A-0B5D731C629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777F61B3-504B-4B89-AF7F-54AEDC1FACF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5694" y="1476192"/>
            <a:ext cx="4353433" cy="330295"/>
          </a:xfrm>
          <a:solidFill>
            <a:srgbClr val="4096CD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1500"/>
              </a:spcBef>
              <a:buClr>
                <a:srgbClr val="2877B2"/>
              </a:buClr>
              <a:buFont typeface="Wingdings" panose="05000000000000000000" pitchFamily="2" charset="2"/>
              <a:buNone/>
              <a:defRPr sz="1600" b="0" baseline="0">
                <a:solidFill>
                  <a:schemeClr val="bg1"/>
                </a:solidFill>
              </a:defRPr>
            </a:lvl1pPr>
            <a:lvl2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2pPr>
            <a:lvl3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3pPr>
            <a:lvl4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4pPr>
            <a:lvl5pPr>
              <a:buClr>
                <a:srgbClr val="2877B2"/>
              </a:buClr>
              <a:buFont typeface="Wingdings" panose="05000000000000000000" pitchFamily="2" charset="2"/>
              <a:buNone/>
              <a:defRPr sz="1400"/>
            </a:lvl5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3EEEA015-2DAC-40D3-B706-C5C6E7115F4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6612" y="1937700"/>
            <a:ext cx="4335929" cy="1014676"/>
          </a:xfrm>
        </p:spPr>
        <p:txBody>
          <a:bodyPr>
            <a:noAutofit/>
          </a:bodyPr>
          <a:lstStyle>
            <a:lvl1pPr marL="179388" indent="-179388">
              <a:buClr>
                <a:srgbClr val="256DA3"/>
              </a:buClr>
              <a:buFont typeface="Wingdings" panose="05000000000000000000" pitchFamily="2" charset="2"/>
              <a:buChar char="§"/>
              <a:defRPr lang="ru-RU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9388">
              <a:buClr>
                <a:srgbClr val="256DA3"/>
              </a:buClr>
              <a:buFont typeface="Wingdings" panose="05000000000000000000" pitchFamily="2" charset="2"/>
              <a:buChar char="§"/>
              <a:def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9388">
              <a:buClr>
                <a:srgbClr val="256DA3"/>
              </a:buClr>
              <a:buFont typeface="Wingdings" panose="05000000000000000000" pitchFamily="2" charset="2"/>
              <a:buChar char="§"/>
              <a:def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9388">
              <a:buClr>
                <a:srgbClr val="256DA3"/>
              </a:buClr>
              <a:buFont typeface="Wingdings" panose="05000000000000000000" pitchFamily="2" charset="2"/>
              <a:buChar char="§"/>
              <a:def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8163" indent="-179388">
              <a:buClr>
                <a:srgbClr val="256DA3"/>
              </a:buClr>
              <a:buFont typeface="Wingdings" panose="05000000000000000000" pitchFamily="2" charset="2"/>
              <a:buChar char="§"/>
              <a:defRPr lang="ru-RU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Пункт списка</a:t>
            </a:r>
          </a:p>
          <a:p>
            <a:pPr lvl="1"/>
            <a:r>
              <a:rPr lang="ru-RU" dirty="0"/>
              <a:t>Пункт списка</a:t>
            </a:r>
          </a:p>
          <a:p>
            <a:pPr lvl="2"/>
            <a:r>
              <a:rPr lang="ru-RU" dirty="0"/>
              <a:t>Пункт списка</a:t>
            </a:r>
          </a:p>
        </p:txBody>
      </p:sp>
    </p:spTree>
    <p:extLst>
      <p:ext uri="{BB962C8B-B14F-4D97-AF65-F5344CB8AC3E}">
        <p14:creationId xmlns:p14="http://schemas.microsoft.com/office/powerpoint/2010/main" val="2518439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овый слайд_ENG"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B756D3-F027-4873-B4A6-10EC9518DC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306" y="4177145"/>
            <a:ext cx="6530706" cy="268085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95A857-BEDD-4B71-9BC2-7637F713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833" y="625039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519701F-51F7-428B-AA3A-0B5D731C629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61E1C-E3E4-4DE9-99BD-E803D02BC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88" y="5408174"/>
            <a:ext cx="1146582" cy="13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384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дуцированный-колонтитул"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B756D3-F027-4873-B4A6-10EC9518DC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16" y="4475747"/>
            <a:ext cx="5803296" cy="238225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95A857-BEDD-4B71-9BC2-7637F713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833" y="625039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519701F-51F7-428B-AA3A-0B5D731C629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9CD96D-EAD6-4EDA-BCD2-BE93D3FC76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201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_редуцированный-колонтитул">
    <p:bg>
      <p:bgPr>
        <a:gradFill>
          <a:gsLst>
            <a:gs pos="0">
              <a:schemeClr val="bg1"/>
            </a:gs>
            <a:gs pos="100000">
              <a:srgbClr val="EAEAEA"/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B756D3-F027-4873-B4A6-10EC9518DC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716" y="4475747"/>
            <a:ext cx="5803296" cy="238225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95A857-BEDD-4B71-9BC2-7637F7135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833" y="6250397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519701F-51F7-428B-AA3A-0B5D731C629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42B0C7-A0CB-4935-9491-26CB60B90A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58" y="5846096"/>
            <a:ext cx="940094" cy="8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294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">
    <p:bg>
      <p:bgPr>
        <a:solidFill>
          <a:srgbClr val="409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9FC3F-0163-400C-9C9E-8D4FC20E1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0" y="0"/>
            <a:ext cx="12224875" cy="685763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0FE38F8-12C5-4F95-8674-72F1BE3329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648" y="4574876"/>
            <a:ext cx="1412353" cy="1659186"/>
          </a:xfrm>
          <a:prstGeom prst="rect">
            <a:avLst/>
          </a:prstGeom>
        </p:spPr>
      </p:pic>
      <p:sp>
        <p:nvSpPr>
          <p:cNvPr id="45" name="Текст 41">
            <a:extLst>
              <a:ext uri="{FF2B5EF4-FFF2-40B4-BE49-F238E27FC236}">
                <a16:creationId xmlns:a16="http://schemas.microsoft.com/office/drawing/2014/main" id="{71E83E54-CF34-47DD-8703-A3ED11879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56983" y="6021557"/>
            <a:ext cx="2133601" cy="250217"/>
          </a:xfrm>
        </p:spPr>
        <p:txBody>
          <a:bodyPr lIns="0" tIns="0" rIns="0" bIns="0"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D86F9-8FEE-4807-BFB0-00B89A54A590}"/>
              </a:ext>
            </a:extLst>
          </p:cNvPr>
          <p:cNvSpPr txBox="1"/>
          <p:nvPr/>
        </p:nvSpPr>
        <p:spPr>
          <a:xfrm>
            <a:off x="2058802" y="5443070"/>
            <a:ext cx="2022082" cy="35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200"/>
              </a:lnSpc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www.rusnatt.ru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08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_ENG">
    <p:bg>
      <p:bgPr>
        <a:solidFill>
          <a:srgbClr val="409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A9FC3F-0163-400C-9C9E-8D4FC20E1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0" y="0"/>
            <a:ext cx="12224875" cy="6857634"/>
          </a:xfrm>
          <a:prstGeom prst="rect">
            <a:avLst/>
          </a:prstGeom>
        </p:spPr>
      </p:pic>
      <p:sp>
        <p:nvSpPr>
          <p:cNvPr id="45" name="Текст 41">
            <a:extLst>
              <a:ext uri="{FF2B5EF4-FFF2-40B4-BE49-F238E27FC236}">
                <a16:creationId xmlns:a16="http://schemas.microsoft.com/office/drawing/2014/main" id="{71E83E54-CF34-47DD-8703-A3ED11879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56983" y="6021557"/>
            <a:ext cx="2133601" cy="250217"/>
          </a:xfrm>
        </p:spPr>
        <p:txBody>
          <a:bodyPr lIns="0" tIns="0" rIns="0" bIns="0"/>
          <a:lstStyle>
            <a:lvl1pPr algn="r">
              <a:buFontTx/>
              <a:buNone/>
              <a:defRPr lang="ru-RU" sz="1100" kern="1200" dirty="0" smtClean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algn="r">
              <a:lnSpc>
                <a:spcPts val="2200"/>
              </a:lnSpc>
            </a:pPr>
            <a:r>
              <a:rPr lang="en-US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Moscow</a:t>
            </a:r>
            <a:r>
              <a:rPr lang="ru-RU" dirty="0">
                <a:solidFill>
                  <a:srgbClr val="D9DBD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D86F9-8FEE-4807-BFB0-00B89A54A590}"/>
              </a:ext>
            </a:extLst>
          </p:cNvPr>
          <p:cNvSpPr txBox="1"/>
          <p:nvPr/>
        </p:nvSpPr>
        <p:spPr>
          <a:xfrm>
            <a:off x="2058802" y="5443070"/>
            <a:ext cx="2022082" cy="35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200"/>
              </a:lnSpc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www.rusnatt.ru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F75C1B-1D83-45FF-9503-AF3806F01F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313" y="4574876"/>
            <a:ext cx="1444438" cy="169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38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8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РСПК_внутренняя пол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3025518" y="1293311"/>
            <a:ext cx="9027583" cy="1160523"/>
          </a:xfrm>
        </p:spPr>
        <p:txBody>
          <a:bodyPr anchor="t"/>
          <a:lstStyle>
            <a:lvl1pPr algn="l">
              <a:defRPr sz="3000" b="1" cap="none">
                <a:solidFill>
                  <a:srgbClr val="A2BC0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idx="1"/>
          </p:nvPr>
        </p:nvSpPr>
        <p:spPr>
          <a:xfrm>
            <a:off x="3025518" y="2582623"/>
            <a:ext cx="9027583" cy="153796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rgbClr val="4D632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5" name="Номер слайда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>
                <a:solidFill>
                  <a:srgbClr val="A2BC0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3537E8-7E35-4F14-AF26-137213A02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3995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474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/>
          <a:srcRect l="1197" t="2139" r="1733" b="3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8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78369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презентации</a:t>
            </a:r>
          </a:p>
        </p:txBody>
      </p:sp>
      <p:sp>
        <p:nvSpPr>
          <p:cNvPr id="88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58131" y="4945063"/>
            <a:ext cx="9075737" cy="45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ru-RU" sz="2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lang="ru-RU" sz="2000" dirty="0" smtClean="0"/>
            </a:lvl2pPr>
            <a:lvl3pPr>
              <a:defRPr lang="ru-RU" sz="1800" dirty="0" smtClean="0"/>
            </a:lvl3pPr>
            <a:lvl4pPr>
              <a:defRPr lang="ru-RU" sz="1600" dirty="0" smtClean="0"/>
            </a:lvl4pPr>
            <a:lvl5pPr>
              <a:defRPr lang="ru-RU" sz="1600" dirty="0"/>
            </a:lvl5pPr>
          </a:lstStyle>
          <a:p>
            <a:pPr marL="228600" lvl="0" indent="-228600" algn="ctr"/>
            <a:r>
              <a:rPr lang="ru-RU" dirty="0"/>
              <a:t>Спикер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603F81E8-2F3D-85DE-36B6-E18A510735B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1091972" y="5538445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9520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0A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62F41-BDAA-4855-99FE-F036F20C4570}" type="datetime1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1AB7-AADD-4E45-9396-E28A777DA3A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78369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презентации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58131" y="4945063"/>
            <a:ext cx="9075737" cy="45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ru-RU" sz="2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lang="ru-RU" sz="2000" dirty="0" smtClean="0"/>
            </a:lvl2pPr>
            <a:lvl3pPr>
              <a:defRPr lang="ru-RU" sz="1800" dirty="0" smtClean="0"/>
            </a:lvl3pPr>
            <a:lvl4pPr>
              <a:defRPr lang="ru-RU" sz="1600" dirty="0" smtClean="0"/>
            </a:lvl4pPr>
            <a:lvl5pPr>
              <a:defRPr lang="ru-RU" sz="1600" dirty="0"/>
            </a:lvl5pPr>
          </a:lstStyle>
          <a:p>
            <a:pPr marL="228600" lvl="0" indent="-228600" algn="ctr"/>
            <a:r>
              <a:rPr lang="ru-RU" dirty="0"/>
              <a:t>Спикер</a:t>
            </a:r>
          </a:p>
        </p:txBody>
      </p:sp>
      <p:pic>
        <p:nvPicPr>
          <p:cNvPr id="8" name="Google Shape;41;p26">
            <a:extLst>
              <a:ext uri="{FF2B5EF4-FFF2-40B4-BE49-F238E27FC236}">
                <a16:creationId xmlns:a16="http://schemas.microsoft.com/office/drawing/2014/main" id="{0EA6578B-C092-1161-5C71-FEAEB5CE91E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91972" y="5538445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023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Название подраздела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783695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Подзаголовок, примечания</a:t>
            </a:r>
          </a:p>
        </p:txBody>
      </p:sp>
      <p:pic>
        <p:nvPicPr>
          <p:cNvPr id="3" name="Google Shape;41;p26">
            <a:extLst>
              <a:ext uri="{FF2B5EF4-FFF2-40B4-BE49-F238E27FC236}">
                <a16:creationId xmlns:a16="http://schemas.microsoft.com/office/drawing/2014/main" id="{25222494-38E5-F16E-4D0F-85D10958CF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91972" y="5538445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918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 userDrawn="1"/>
        </p:nvPicPr>
        <p:blipFill rotWithShape="1">
          <a:blip r:embed="rId2"/>
          <a:srcRect l="1197" t="2139" r="1733" b="3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62F41-BDAA-4855-99FE-F036F20C4570}" type="datetime1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1AB7-AADD-4E45-9396-E28A777DA3A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Вдохновляющая цитата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58131" y="4945063"/>
            <a:ext cx="9075737" cy="45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ru-RU" sz="2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lang="ru-RU" sz="2000" dirty="0" smtClean="0"/>
            </a:lvl2pPr>
            <a:lvl3pPr>
              <a:defRPr lang="ru-RU" sz="1800" dirty="0" smtClean="0"/>
            </a:lvl3pPr>
            <a:lvl4pPr>
              <a:defRPr lang="ru-RU" sz="1600" dirty="0" smtClean="0"/>
            </a:lvl4pPr>
            <a:lvl5pPr>
              <a:defRPr lang="ru-RU" sz="1600" dirty="0"/>
            </a:lvl5pPr>
          </a:lstStyle>
          <a:p>
            <a:pPr marL="228600" lvl="0" indent="-228600" algn="ctr"/>
            <a:r>
              <a:rPr lang="ru-RU" dirty="0"/>
              <a:t>Спикер</a:t>
            </a:r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14"/>
          </p:nvPr>
        </p:nvSpPr>
        <p:spPr>
          <a:xfrm>
            <a:off x="8385507" y="531863"/>
            <a:ext cx="1596693" cy="57948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ru-RU"/>
          </a:p>
        </p:txBody>
      </p:sp>
      <p:pic>
        <p:nvPicPr>
          <p:cNvPr id="3" name="Google Shape;41;p26">
            <a:extLst>
              <a:ext uri="{FF2B5EF4-FFF2-40B4-BE49-F238E27FC236}">
                <a16:creationId xmlns:a16="http://schemas.microsoft.com/office/drawing/2014/main" id="{750E8C29-0CD3-9535-4A9F-5A0341028B4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1091972" y="5538445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278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9188457" y="3176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8CF1AB7-AADD-4E45-9396-E28A777DA3A7}" type="slidenum"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‹#›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963" y="1810512"/>
            <a:ext cx="5114861" cy="3054096"/>
          </a:xfrm>
        </p:spPr>
        <p:txBody>
          <a:bodyPr wrap="square" lIns="0" tIns="0" rIns="0" bIns="0" anchor="t">
            <a:normAutofit/>
          </a:bodyPr>
          <a:lstStyle>
            <a:lvl1pPr marL="0" indent="0">
              <a:defRPr lang="ru-RU" sz="3200" b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Цитата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993392" y="5458778"/>
            <a:ext cx="3474720" cy="50311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250298" y="6308725"/>
            <a:ext cx="10231437" cy="549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43" hasCustomPrompt="1"/>
          </p:nvPr>
        </p:nvSpPr>
        <p:spPr>
          <a:xfrm>
            <a:off x="6096000" y="786384"/>
            <a:ext cx="5444046" cy="519379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Кликните, чтобы вставить рисунок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01168" y="572929"/>
            <a:ext cx="85151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chemeClr val="accent1"/>
                </a:solidFill>
              </a:rPr>
              <a:t>“</a:t>
            </a:r>
            <a:endParaRPr lang="ru-RU" sz="13800" dirty="0">
              <a:solidFill>
                <a:schemeClr val="accent1"/>
              </a:solidFill>
            </a:endParaRPr>
          </a:p>
        </p:txBody>
      </p:sp>
      <p:pic>
        <p:nvPicPr>
          <p:cNvPr id="3" name="Google Shape;41;p26">
            <a:extLst>
              <a:ext uri="{FF2B5EF4-FFF2-40B4-BE49-F238E27FC236}">
                <a16:creationId xmlns:a16="http://schemas.microsoft.com/office/drawing/2014/main" id="{F4F75CFE-1F87-AF62-6B03-29A28FE995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27911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54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1738" y="696961"/>
            <a:ext cx="11143190" cy="443198"/>
          </a:xfrm>
        </p:spPr>
        <p:txBody>
          <a:bodyPr wrap="square" lIns="0" tIns="0" rIns="0" bIns="0" anchor="t">
            <a:spAutoFit/>
          </a:bodyPr>
          <a:lstStyle>
            <a:lvl1pPr marL="0" indent="0">
              <a:defRPr lang="ru-RU" sz="3200" b="1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Напишите основную мысль слайда на 1-2 строки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026" y="1574800"/>
            <a:ext cx="11414125" cy="433493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360026" y="6308725"/>
            <a:ext cx="10231437" cy="54927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sp>
        <p:nvSpPr>
          <p:cNvPr id="17" name="Номер слайда 5"/>
          <p:cNvSpPr txBox="1">
            <a:spLocks/>
          </p:cNvSpPr>
          <p:nvPr userDrawn="1"/>
        </p:nvSpPr>
        <p:spPr>
          <a:xfrm>
            <a:off x="9188457" y="3176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8CF1AB7-AADD-4E45-9396-E28A777DA3A7}" type="slidenum"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26" y="338138"/>
            <a:ext cx="5997575" cy="28892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Название подраздела</a:t>
            </a:r>
          </a:p>
        </p:txBody>
      </p:sp>
      <p:pic>
        <p:nvPicPr>
          <p:cNvPr id="4" name="Google Shape;41;p26">
            <a:extLst>
              <a:ext uri="{FF2B5EF4-FFF2-40B4-BE49-F238E27FC236}">
                <a16:creationId xmlns:a16="http://schemas.microsoft.com/office/drawing/2014/main" id="{69167C42-EB90-2A08-FAB8-9D56A84F32B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24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675" y="1574800"/>
            <a:ext cx="5301192" cy="433493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бъект 2"/>
          <p:cNvSpPr>
            <a:spLocks noGrp="1"/>
          </p:cNvSpPr>
          <p:nvPr>
            <p:ph idx="11"/>
          </p:nvPr>
        </p:nvSpPr>
        <p:spPr>
          <a:xfrm>
            <a:off x="6150864" y="1574800"/>
            <a:ext cx="5301192" cy="433493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250298" y="6308725"/>
            <a:ext cx="10231437" cy="549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1738" y="696961"/>
            <a:ext cx="11143190" cy="443198"/>
          </a:xfrm>
        </p:spPr>
        <p:txBody>
          <a:bodyPr wrap="square" lIns="0" tIns="0" rIns="0" bIns="0" anchor="t">
            <a:spAutoFit/>
          </a:bodyPr>
          <a:lstStyle>
            <a:lvl1pPr marL="0" indent="0">
              <a:defRPr lang="ru-RU" sz="3200" b="1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Напишите основную мысль слайда на 1-2 строки</a:t>
            </a:r>
          </a:p>
        </p:txBody>
      </p:sp>
      <p:sp>
        <p:nvSpPr>
          <p:cNvPr id="17" name="Номер слайда 5"/>
          <p:cNvSpPr txBox="1">
            <a:spLocks/>
          </p:cNvSpPr>
          <p:nvPr userDrawn="1"/>
        </p:nvSpPr>
        <p:spPr>
          <a:xfrm>
            <a:off x="9188457" y="3176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8CF1AB7-AADD-4E45-9396-E28A777DA3A7}" type="slidenum"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26" y="338138"/>
            <a:ext cx="5997575" cy="28892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Название подраздела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54647241-EBFA-D9C7-F74C-A982CB80644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1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250298" y="6308725"/>
            <a:ext cx="10231437" cy="549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42" hasCustomPrompt="1"/>
          </p:nvPr>
        </p:nvSpPr>
        <p:spPr>
          <a:xfrm>
            <a:off x="334962" y="1920240"/>
            <a:ext cx="11533950" cy="373075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Кликните, чтобы вставить рисунок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1738" y="696961"/>
            <a:ext cx="11143190" cy="443198"/>
          </a:xfrm>
        </p:spPr>
        <p:txBody>
          <a:bodyPr wrap="square" lIns="0" tIns="0" rIns="0" bIns="0" anchor="t">
            <a:spAutoFit/>
          </a:bodyPr>
          <a:lstStyle>
            <a:lvl1pPr marL="0" indent="0">
              <a:defRPr lang="ru-RU" sz="3200" b="1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Напишите основную мысль слайда на 1-2 строки</a:t>
            </a:r>
          </a:p>
        </p:txBody>
      </p:sp>
      <p:sp>
        <p:nvSpPr>
          <p:cNvPr id="19" name="Номер слайда 5"/>
          <p:cNvSpPr txBox="1">
            <a:spLocks/>
          </p:cNvSpPr>
          <p:nvPr userDrawn="1"/>
        </p:nvSpPr>
        <p:spPr>
          <a:xfrm>
            <a:off x="9188457" y="3176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8CF1AB7-AADD-4E45-9396-E28A777DA3A7}" type="slidenum"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26" y="338138"/>
            <a:ext cx="5997575" cy="28892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Название подраздела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62B9E735-80DD-E559-FB39-35E65F6CBD4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968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250298" y="6308725"/>
            <a:ext cx="10231437" cy="549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42" hasCustomPrompt="1"/>
          </p:nvPr>
        </p:nvSpPr>
        <p:spPr>
          <a:xfrm>
            <a:off x="334962" y="1920240"/>
            <a:ext cx="5444046" cy="373075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Кликните, чтобы вставить рисунок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43" hasCustomPrompt="1"/>
          </p:nvPr>
        </p:nvSpPr>
        <p:spPr>
          <a:xfrm>
            <a:off x="6096000" y="1908048"/>
            <a:ext cx="5444046" cy="373075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ru-RU" dirty="0"/>
              <a:t>Кликните, чтобы вставить рисунок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1738" y="696961"/>
            <a:ext cx="11143190" cy="443198"/>
          </a:xfrm>
        </p:spPr>
        <p:txBody>
          <a:bodyPr wrap="square" lIns="0" tIns="0" rIns="0" bIns="0" anchor="t">
            <a:spAutoFit/>
          </a:bodyPr>
          <a:lstStyle>
            <a:lvl1pPr marL="0" indent="0">
              <a:defRPr lang="ru-RU" sz="3200" b="1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Напишите основную мысль слайда на 1-2 строки</a:t>
            </a:r>
          </a:p>
        </p:txBody>
      </p:sp>
      <p:sp>
        <p:nvSpPr>
          <p:cNvPr id="16" name="Номер слайда 5"/>
          <p:cNvSpPr txBox="1">
            <a:spLocks/>
          </p:cNvSpPr>
          <p:nvPr userDrawn="1"/>
        </p:nvSpPr>
        <p:spPr>
          <a:xfrm>
            <a:off x="9188457" y="3176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8CF1AB7-AADD-4E45-9396-E28A777DA3A7}" type="slidenum"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26" y="338138"/>
            <a:ext cx="5997575" cy="28892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Название подраздела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2F168E98-E7B7-DE16-192C-C4862D46F15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258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629771" y="260784"/>
            <a:ext cx="1264355" cy="40541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F2260B-3D43-F744-83BB-B35E5A1A8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1355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конки и короткие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9"/>
          <p:cNvSpPr>
            <a:spLocks noGrp="1"/>
          </p:cNvSpPr>
          <p:nvPr>
            <p:ph type="pic" sz="quarter" idx="15" hasCustomPrompt="1"/>
          </p:nvPr>
        </p:nvSpPr>
        <p:spPr>
          <a:xfrm>
            <a:off x="334963" y="1871230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8" hasCustomPrompt="1"/>
          </p:nvPr>
        </p:nvSpPr>
        <p:spPr>
          <a:xfrm>
            <a:off x="324805" y="3011085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27" name="Рисунок 9"/>
          <p:cNvSpPr>
            <a:spLocks noGrp="1"/>
          </p:cNvSpPr>
          <p:nvPr>
            <p:ph type="pic" sz="quarter" idx="19" hasCustomPrompt="1"/>
          </p:nvPr>
        </p:nvSpPr>
        <p:spPr>
          <a:xfrm>
            <a:off x="3196695" y="1866998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20" hasCustomPrompt="1"/>
          </p:nvPr>
        </p:nvSpPr>
        <p:spPr>
          <a:xfrm>
            <a:off x="3186537" y="3006853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29" name="Рисунок 9"/>
          <p:cNvSpPr>
            <a:spLocks noGrp="1"/>
          </p:cNvSpPr>
          <p:nvPr>
            <p:ph type="pic" sz="quarter" idx="21" hasCustomPrompt="1"/>
          </p:nvPr>
        </p:nvSpPr>
        <p:spPr>
          <a:xfrm>
            <a:off x="6058427" y="1862766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30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6048269" y="3002621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31" name="Рисунок 9"/>
          <p:cNvSpPr>
            <a:spLocks noGrp="1"/>
          </p:cNvSpPr>
          <p:nvPr>
            <p:ph type="pic" sz="quarter" idx="23" hasCustomPrompt="1"/>
          </p:nvPr>
        </p:nvSpPr>
        <p:spPr>
          <a:xfrm>
            <a:off x="8920159" y="1858534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32" name="Текст 4"/>
          <p:cNvSpPr>
            <a:spLocks noGrp="1"/>
          </p:cNvSpPr>
          <p:nvPr>
            <p:ph type="body" sz="quarter" idx="24" hasCustomPrompt="1"/>
          </p:nvPr>
        </p:nvSpPr>
        <p:spPr>
          <a:xfrm>
            <a:off x="8910001" y="2998389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41" name="Рисунок 9"/>
          <p:cNvSpPr>
            <a:spLocks noGrp="1"/>
          </p:cNvSpPr>
          <p:nvPr>
            <p:ph type="pic" sz="quarter" idx="25" hasCustomPrompt="1"/>
          </p:nvPr>
        </p:nvSpPr>
        <p:spPr>
          <a:xfrm>
            <a:off x="351896" y="4038700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42" name="Текст 4"/>
          <p:cNvSpPr>
            <a:spLocks noGrp="1"/>
          </p:cNvSpPr>
          <p:nvPr>
            <p:ph type="body" sz="quarter" idx="26" hasCustomPrompt="1"/>
          </p:nvPr>
        </p:nvSpPr>
        <p:spPr>
          <a:xfrm>
            <a:off x="341738" y="5195488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43" name="Рисунок 9"/>
          <p:cNvSpPr>
            <a:spLocks noGrp="1"/>
          </p:cNvSpPr>
          <p:nvPr>
            <p:ph type="pic" sz="quarter" idx="27" hasCustomPrompt="1"/>
          </p:nvPr>
        </p:nvSpPr>
        <p:spPr>
          <a:xfrm>
            <a:off x="3213628" y="4034468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44" name="Текст 4"/>
          <p:cNvSpPr>
            <a:spLocks noGrp="1"/>
          </p:cNvSpPr>
          <p:nvPr>
            <p:ph type="body" sz="quarter" idx="28" hasCustomPrompt="1"/>
          </p:nvPr>
        </p:nvSpPr>
        <p:spPr>
          <a:xfrm>
            <a:off x="3203470" y="5191256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45" name="Рисунок 9"/>
          <p:cNvSpPr>
            <a:spLocks noGrp="1"/>
          </p:cNvSpPr>
          <p:nvPr>
            <p:ph type="pic" sz="quarter" idx="29" hasCustomPrompt="1"/>
          </p:nvPr>
        </p:nvSpPr>
        <p:spPr>
          <a:xfrm>
            <a:off x="6075360" y="4030236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46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6065202" y="5187024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47" name="Рисунок 9"/>
          <p:cNvSpPr>
            <a:spLocks noGrp="1"/>
          </p:cNvSpPr>
          <p:nvPr>
            <p:ph type="pic" sz="quarter" idx="31" hasCustomPrompt="1"/>
          </p:nvPr>
        </p:nvSpPr>
        <p:spPr>
          <a:xfrm>
            <a:off x="8937092" y="4026004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48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8926934" y="5182792"/>
            <a:ext cx="2492906" cy="821267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cxnSp>
        <p:nvCxnSpPr>
          <p:cNvPr id="49" name="Прямая соединительная линия 48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250298" y="6308725"/>
            <a:ext cx="10231437" cy="549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sp>
        <p:nvSpPr>
          <p:cNvPr id="5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60026" y="696961"/>
            <a:ext cx="11143190" cy="443198"/>
          </a:xfrm>
        </p:spPr>
        <p:txBody>
          <a:bodyPr wrap="square" lIns="0" tIns="0" rIns="0" bIns="0" anchor="t">
            <a:spAutoFit/>
          </a:bodyPr>
          <a:lstStyle>
            <a:lvl1pPr marL="0" indent="0">
              <a:defRPr lang="ru-RU" sz="3200" b="1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Напишите основную мысль слайда на 1-2 строки</a:t>
            </a:r>
          </a:p>
        </p:txBody>
      </p:sp>
      <p:sp>
        <p:nvSpPr>
          <p:cNvPr id="55" name="Номер слайда 5"/>
          <p:cNvSpPr txBox="1">
            <a:spLocks/>
          </p:cNvSpPr>
          <p:nvPr userDrawn="1"/>
        </p:nvSpPr>
        <p:spPr>
          <a:xfrm>
            <a:off x="9188457" y="3176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8CF1AB7-AADD-4E45-9396-E28A777DA3A7}" type="slidenum"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26" y="338138"/>
            <a:ext cx="5997575" cy="28892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Название подраздела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3E3241F8-B301-C341-70C0-6C9840A5CF0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5217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е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Рисунок 9"/>
          <p:cNvSpPr>
            <a:spLocks noGrp="1"/>
          </p:cNvSpPr>
          <p:nvPr>
            <p:ph type="pic" sz="quarter" idx="29" hasCustomPrompt="1"/>
          </p:nvPr>
        </p:nvSpPr>
        <p:spPr>
          <a:xfrm>
            <a:off x="334963" y="1998236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46" name="Текст 4"/>
          <p:cNvSpPr>
            <a:spLocks noGrp="1"/>
          </p:cNvSpPr>
          <p:nvPr>
            <p:ph type="body" sz="quarter" idx="30" hasCustomPrompt="1"/>
          </p:nvPr>
        </p:nvSpPr>
        <p:spPr>
          <a:xfrm>
            <a:off x="1469499" y="2133605"/>
            <a:ext cx="3779834" cy="8212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cxnSp>
        <p:nvCxnSpPr>
          <p:cNvPr id="49" name="Прямая соединительная линия 48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Рисунок 9"/>
          <p:cNvSpPr>
            <a:spLocks noGrp="1"/>
          </p:cNvSpPr>
          <p:nvPr>
            <p:ph type="pic" sz="quarter" idx="31" hasCustomPrompt="1"/>
          </p:nvPr>
        </p:nvSpPr>
        <p:spPr>
          <a:xfrm>
            <a:off x="334963" y="3293631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24" name="Текст 4"/>
          <p:cNvSpPr>
            <a:spLocks noGrp="1"/>
          </p:cNvSpPr>
          <p:nvPr>
            <p:ph type="body" sz="quarter" idx="32" hasCustomPrompt="1"/>
          </p:nvPr>
        </p:nvSpPr>
        <p:spPr>
          <a:xfrm>
            <a:off x="1469499" y="3429000"/>
            <a:ext cx="3779834" cy="8212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25" name="Рисунок 9"/>
          <p:cNvSpPr>
            <a:spLocks noGrp="1"/>
          </p:cNvSpPr>
          <p:nvPr>
            <p:ph type="pic" sz="quarter" idx="33" hasCustomPrompt="1"/>
          </p:nvPr>
        </p:nvSpPr>
        <p:spPr>
          <a:xfrm>
            <a:off x="334963" y="4589026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34" hasCustomPrompt="1"/>
          </p:nvPr>
        </p:nvSpPr>
        <p:spPr>
          <a:xfrm>
            <a:off x="1469499" y="4724395"/>
            <a:ext cx="3779834" cy="8212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33" name="Рисунок 9"/>
          <p:cNvSpPr>
            <a:spLocks noGrp="1"/>
          </p:cNvSpPr>
          <p:nvPr>
            <p:ph type="pic" sz="quarter" idx="35" hasCustomPrompt="1"/>
          </p:nvPr>
        </p:nvSpPr>
        <p:spPr>
          <a:xfrm>
            <a:off x="6096000" y="1998236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36" hasCustomPrompt="1"/>
          </p:nvPr>
        </p:nvSpPr>
        <p:spPr>
          <a:xfrm>
            <a:off x="7230536" y="2133605"/>
            <a:ext cx="3779834" cy="8212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35" name="Рисунок 9"/>
          <p:cNvSpPr>
            <a:spLocks noGrp="1"/>
          </p:cNvSpPr>
          <p:nvPr>
            <p:ph type="pic" sz="quarter" idx="37" hasCustomPrompt="1"/>
          </p:nvPr>
        </p:nvSpPr>
        <p:spPr>
          <a:xfrm>
            <a:off x="6096000" y="3293631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36" name="Текст 4"/>
          <p:cNvSpPr>
            <a:spLocks noGrp="1"/>
          </p:cNvSpPr>
          <p:nvPr>
            <p:ph type="body" sz="quarter" idx="38" hasCustomPrompt="1"/>
          </p:nvPr>
        </p:nvSpPr>
        <p:spPr>
          <a:xfrm>
            <a:off x="7230536" y="3429000"/>
            <a:ext cx="3779834" cy="8212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37" name="Рисунок 9"/>
          <p:cNvSpPr>
            <a:spLocks noGrp="1"/>
          </p:cNvSpPr>
          <p:nvPr>
            <p:ph type="pic" sz="quarter" idx="39" hasCustomPrompt="1"/>
          </p:nvPr>
        </p:nvSpPr>
        <p:spPr>
          <a:xfrm>
            <a:off x="6096000" y="4589026"/>
            <a:ext cx="1053570" cy="105357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dirty="0"/>
              <a:t>Символ</a:t>
            </a:r>
          </a:p>
        </p:txBody>
      </p:sp>
      <p:sp>
        <p:nvSpPr>
          <p:cNvPr id="38" name="Текст 4"/>
          <p:cNvSpPr>
            <a:spLocks noGrp="1"/>
          </p:cNvSpPr>
          <p:nvPr>
            <p:ph type="body" sz="quarter" idx="40" hasCustomPrompt="1"/>
          </p:nvPr>
        </p:nvSpPr>
        <p:spPr>
          <a:xfrm>
            <a:off x="7230536" y="4724395"/>
            <a:ext cx="3779834" cy="8212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На две строчки</a:t>
            </a:r>
          </a:p>
          <a:p>
            <a:pPr lvl="0"/>
            <a:r>
              <a:rPr lang="ru-RU" dirty="0"/>
              <a:t>Или на три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250298" y="6308725"/>
            <a:ext cx="10231437" cy="549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sp>
        <p:nvSpPr>
          <p:cNvPr id="4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60026" y="696961"/>
            <a:ext cx="11143190" cy="443198"/>
          </a:xfrm>
        </p:spPr>
        <p:txBody>
          <a:bodyPr wrap="square" lIns="0" tIns="0" rIns="0" bIns="0" anchor="t">
            <a:spAutoFit/>
          </a:bodyPr>
          <a:lstStyle>
            <a:lvl1pPr marL="0" indent="0">
              <a:defRPr lang="ru-RU" sz="3200" b="1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Напишите основную мысль слайда на 1-2 строки</a:t>
            </a:r>
          </a:p>
        </p:txBody>
      </p:sp>
      <p:sp>
        <p:nvSpPr>
          <p:cNvPr id="52" name="Номер слайда 5"/>
          <p:cNvSpPr txBox="1">
            <a:spLocks/>
          </p:cNvSpPr>
          <p:nvPr userDrawn="1"/>
        </p:nvSpPr>
        <p:spPr>
          <a:xfrm>
            <a:off x="9188457" y="31768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fld id="{A8CF1AB7-AADD-4E45-9396-E28A777DA3A7}" type="slidenum">
              <a:rPr lang="ru-RU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marL="0" indent="0" algn="r">
                <a:buFont typeface="Arial" panose="020B0604020202020204" pitchFamily="34" charset="0"/>
                <a:buNone/>
              </a:pPr>
              <a:t>‹#›</a:t>
            </a:fld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26" y="338138"/>
            <a:ext cx="5997575" cy="28892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Название подраздела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0CF205C7-7E43-57E9-1AEE-B7ABC45FD25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7529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60026" y="696961"/>
            <a:ext cx="11143190" cy="443198"/>
          </a:xfrm>
        </p:spPr>
        <p:txBody>
          <a:bodyPr wrap="square" lIns="0" tIns="0" rIns="0" bIns="0" anchor="t">
            <a:spAutoFit/>
          </a:bodyPr>
          <a:lstStyle>
            <a:lvl1pPr marL="0" indent="0">
              <a:defRPr lang="ru-RU" sz="3200" b="1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/>
            <a:r>
              <a:rPr lang="ru-RU" dirty="0"/>
              <a:t>Напишите основную мысль слайда на 1-2 строки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360026" y="338138"/>
            <a:ext cx="5997575" cy="288925"/>
          </a:xfr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Название подраздела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FFEBB655-F9B5-F83E-71F2-31C9B2A1657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456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 userDrawn="1"/>
        </p:nvCxnSpPr>
        <p:spPr>
          <a:xfrm>
            <a:off x="0" y="632242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2"/>
          <p:cNvSpPr>
            <a:spLocks noGrp="1"/>
          </p:cNvSpPr>
          <p:nvPr>
            <p:ph type="body" sz="quarter" idx="41" hasCustomPrompt="1"/>
          </p:nvPr>
        </p:nvSpPr>
        <p:spPr>
          <a:xfrm>
            <a:off x="250298" y="6308725"/>
            <a:ext cx="10231437" cy="549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Источники, примечания</a:t>
            </a:r>
          </a:p>
        </p:txBody>
      </p:sp>
      <p:pic>
        <p:nvPicPr>
          <p:cNvPr id="2" name="Google Shape;41;p26">
            <a:extLst>
              <a:ext uri="{FF2B5EF4-FFF2-40B4-BE49-F238E27FC236}">
                <a16:creationId xmlns:a16="http://schemas.microsoft.com/office/drawing/2014/main" id="{226B7194-7864-DDC9-54BC-FAE4CF9783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103525" y="5894016"/>
            <a:ext cx="886533" cy="829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16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6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6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6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20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image" Target="../media/image9.e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629771" y="260784"/>
            <a:ext cx="1264355" cy="405412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5F2260B-3D43-F744-83BB-B35E5A1A8A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4" r:id="rId5"/>
    <p:sldLayoutId id="2147483686" r:id="rId6"/>
    <p:sldLayoutId id="2147483687" r:id="rId7"/>
    <p:sldLayoutId id="2147483688" r:id="rId8"/>
    <p:sldLayoutId id="2147483689" r:id="rId9"/>
  </p:sldLayoutIdLst>
  <p:hf hdr="0" dt="0"/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19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6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90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94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91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252E68D-1429-C748-B5F5-C9C91072659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33933" y="1"/>
            <a:ext cx="656971" cy="94887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E21D01-41B0-44BD-8AC7-1B50F0F008D1}"/>
              </a:ext>
            </a:extLst>
          </p:cNvPr>
          <p:cNvSpPr txBox="1"/>
          <p:nvPr userDrawn="1"/>
        </p:nvSpPr>
        <p:spPr>
          <a:xfrm>
            <a:off x="4238513" y="6351110"/>
            <a:ext cx="76538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 Light"/>
                <a:ea typeface="+mn-ea"/>
                <a:cs typeface="Arial" panose="020B0604020202020204" pitchFamily="34" charset="0"/>
              </a:rPr>
              <a:t>Оценка потенциала коммерциализации технологий. Оценка рынка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 Light"/>
                <a:ea typeface="+mn-ea"/>
                <a:cs typeface="Arial" panose="020B0604020202020204" pitchFamily="34" charset="0"/>
              </a:rPr>
              <a:t>| </a:t>
            </a:r>
            <a:fld id="{DF80CF27-B136-41F2-85ED-90F34DDB1631}" type="slidenum"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 Ligh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6F2B8-55C4-6348-D524-4DD0D3E1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4"/>
          <a:stretch/>
        </p:blipFill>
        <p:spPr>
          <a:xfrm>
            <a:off x="186706" y="5652327"/>
            <a:ext cx="1061992" cy="9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2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6" r:id="rId3"/>
    <p:sldLayoutId id="2147483737" r:id="rId4"/>
    <p:sldLayoutId id="2147483739" r:id="rId5"/>
    <p:sldLayoutId id="2147483741" r:id="rId6"/>
    <p:sldLayoutId id="2147483742" r:id="rId7"/>
  </p:sldLayoutIdLst>
  <p:hf hdr="0" dt="0"/>
  <p:txStyles>
    <p:titleStyle>
      <a:lvl1pPr algn="l" defTabSz="609594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8" indent="-152398" algn="l" defTabSz="6095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89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6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83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80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77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74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7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94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91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8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8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82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7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7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252E68D-1429-C748-B5F5-C9C91072659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33933" y="1"/>
            <a:ext cx="656971" cy="94887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E21D01-41B0-44BD-8AC7-1B50F0F008D1}"/>
              </a:ext>
            </a:extLst>
          </p:cNvPr>
          <p:cNvSpPr txBox="1"/>
          <p:nvPr userDrawn="1"/>
        </p:nvSpPr>
        <p:spPr>
          <a:xfrm>
            <a:off x="2831690" y="6351110"/>
            <a:ext cx="906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i="0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Оценка потенциала коммерциализации технологий. Оценка рынка </a:t>
            </a:r>
            <a:r>
              <a:rPr lang="en-US" sz="1100" b="0" i="0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| </a:t>
            </a:r>
            <a:fld id="{DF80CF27-B136-41F2-85ED-90F34DDB1631}" type="slidenum">
              <a:rPr lang="ru-RU" sz="1100" smtClean="0">
                <a:solidFill>
                  <a:srgbClr val="002060"/>
                </a:solidFill>
              </a:rPr>
              <a:pPr/>
              <a:t>‹#›</a:t>
            </a:fld>
            <a:endParaRPr lang="ru-RU" sz="1100" b="0" i="0" kern="1200" dirty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6F2B8-55C4-6348-D524-4DD0D3E1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4"/>
          <a:stretch/>
        </p:blipFill>
        <p:spPr>
          <a:xfrm>
            <a:off x="186706" y="5652327"/>
            <a:ext cx="1061992" cy="9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4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8" r:id="rId3"/>
    <p:sldLayoutId id="2147483749" r:id="rId4"/>
    <p:sldLayoutId id="2147483751" r:id="rId5"/>
    <p:sldLayoutId id="2147483753" r:id="rId6"/>
    <p:sldLayoutId id="2147483754" r:id="rId7"/>
  </p:sldLayoutIdLst>
  <p:hf hdr="0" dt="0"/>
  <p:txStyles>
    <p:titleStyle>
      <a:lvl1pPr algn="l" defTabSz="609594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8" indent="-152398" algn="l" defTabSz="6095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89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6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83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80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77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74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7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94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91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8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8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82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7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7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252E68D-1429-C748-B5F5-C9C91072659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33933" y="1"/>
            <a:ext cx="656971" cy="94887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E21D01-41B0-44BD-8AC7-1B50F0F008D1}"/>
              </a:ext>
            </a:extLst>
          </p:cNvPr>
          <p:cNvSpPr txBox="1"/>
          <p:nvPr userDrawn="1"/>
        </p:nvSpPr>
        <p:spPr>
          <a:xfrm>
            <a:off x="2831690" y="6351110"/>
            <a:ext cx="906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i="0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Оценка потенциала коммерциализации технологий. Оценка рынка </a:t>
            </a:r>
            <a:r>
              <a:rPr lang="en-US" sz="1100" b="0" i="0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| </a:t>
            </a:r>
            <a:fld id="{DF80CF27-B136-41F2-85ED-90F34DDB1631}" type="slidenum">
              <a:rPr lang="ru-RU" sz="1100" smtClean="0">
                <a:solidFill>
                  <a:srgbClr val="002060"/>
                </a:solidFill>
              </a:rPr>
              <a:pPr/>
              <a:t>‹#›</a:t>
            </a:fld>
            <a:endParaRPr lang="ru-RU" sz="1100" b="0" i="0" kern="1200" dirty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6F2B8-55C4-6348-D524-4DD0D3E1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4"/>
          <a:stretch/>
        </p:blipFill>
        <p:spPr>
          <a:xfrm>
            <a:off x="186706" y="5652327"/>
            <a:ext cx="1061992" cy="9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60" r:id="rId3"/>
    <p:sldLayoutId id="2147483761" r:id="rId4"/>
    <p:sldLayoutId id="2147483763" r:id="rId5"/>
    <p:sldLayoutId id="2147483765" r:id="rId6"/>
    <p:sldLayoutId id="2147483766" r:id="rId7"/>
  </p:sldLayoutIdLst>
  <p:hf hdr="0" dt="0"/>
  <p:txStyles>
    <p:titleStyle>
      <a:lvl1pPr algn="l" defTabSz="609594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8" indent="-152398" algn="l" defTabSz="6095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89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6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83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80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77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74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7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94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91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8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8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82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7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7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252E68D-1429-C748-B5F5-C9C91072659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533933" y="1"/>
            <a:ext cx="656971" cy="94887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E21D01-41B0-44BD-8AC7-1B50F0F008D1}"/>
              </a:ext>
            </a:extLst>
          </p:cNvPr>
          <p:cNvSpPr txBox="1"/>
          <p:nvPr userDrawn="1"/>
        </p:nvSpPr>
        <p:spPr>
          <a:xfrm>
            <a:off x="2831690" y="6351110"/>
            <a:ext cx="9060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i="0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Оценка потенциала коммерциализации технологий. Оценка рынка </a:t>
            </a:r>
            <a:r>
              <a:rPr lang="en-US" sz="1100" b="0" i="0" kern="1200" dirty="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rPr>
              <a:t>| </a:t>
            </a:r>
            <a:fld id="{DF80CF27-B136-41F2-85ED-90F34DDB1631}" type="slidenum">
              <a:rPr lang="ru-RU" sz="1100" smtClean="0">
                <a:solidFill>
                  <a:srgbClr val="002060"/>
                </a:solidFill>
              </a:rPr>
              <a:pPr/>
              <a:t>‹#›</a:t>
            </a:fld>
            <a:endParaRPr lang="ru-RU" sz="1100" b="0" i="0" kern="1200" dirty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26F2B8-55C4-6348-D524-4DD0D3E18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4"/>
          <a:stretch/>
        </p:blipFill>
        <p:spPr>
          <a:xfrm>
            <a:off x="186706" y="5652327"/>
            <a:ext cx="1061992" cy="9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0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2" r:id="rId3"/>
    <p:sldLayoutId id="2147483773" r:id="rId4"/>
    <p:sldLayoutId id="2147483775" r:id="rId5"/>
    <p:sldLayoutId id="2147483777" r:id="rId6"/>
    <p:sldLayoutId id="2147483778" r:id="rId7"/>
  </p:sldLayoutIdLst>
  <p:hf hdr="0" dt="0"/>
  <p:txStyles>
    <p:titleStyle>
      <a:lvl1pPr algn="l" defTabSz="609594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98" indent="-152398" algn="l" defTabSz="609594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789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6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383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180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977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774" indent="-152398" algn="l" defTabSz="609594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7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94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91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8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8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82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78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75" algn="l" defTabSz="60959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8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AC36E28-A249-DF40-835B-C0F63A0B71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261" y="5978515"/>
            <a:ext cx="2042593" cy="86197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6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/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24879985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21" imgW="473" imgH="473" progId="TCLayout.ActiveDocument.1">
                  <p:embed/>
                </p:oleObj>
              </mc:Choice>
              <mc:Fallback>
                <p:oleObj name="Слайд think-cell" r:id="rId21" imgW="473" imgH="473" progId="TCLayout.ActiveDocument.1">
                  <p:embed/>
                  <p:pic>
                    <p:nvPicPr>
                      <p:cNvPr id="9" name="Объект 8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8F5E558-41D7-4DE1-83D0-482EA501A423}"/>
              </a:ext>
            </a:extLst>
          </p:cNvPr>
          <p:cNvSpPr/>
          <p:nvPr/>
        </p:nvSpPr>
        <p:spPr>
          <a:xfrm>
            <a:off x="-676103" y="2453359"/>
            <a:ext cx="616349" cy="232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B27A9D1-EB15-4EFD-BCAF-1E6E1FCB72FA}"/>
              </a:ext>
            </a:extLst>
          </p:cNvPr>
          <p:cNvSpPr/>
          <p:nvPr/>
        </p:nvSpPr>
        <p:spPr>
          <a:xfrm>
            <a:off x="-676102" y="0"/>
            <a:ext cx="616349" cy="1921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436D5-7B0C-4D07-9AE7-F0BAD182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5AF24D-4B70-422C-B8C9-EA37F18C9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A768B-36DB-4ADA-B2EA-437588831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A32CAA-5C70-498B-9A7C-081059EE0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26419-2933-41E3-890C-B4EBFB9D4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9701F-51F7-428B-AA3A-0B5D731C629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8D371F-50D8-4487-A440-8A6C11BAEBBF}"/>
              </a:ext>
            </a:extLst>
          </p:cNvPr>
          <p:cNvSpPr/>
          <p:nvPr/>
        </p:nvSpPr>
        <p:spPr>
          <a:xfrm>
            <a:off x="-568189" y="249749"/>
            <a:ext cx="286357" cy="286357"/>
          </a:xfrm>
          <a:prstGeom prst="rect">
            <a:avLst/>
          </a:prstGeom>
          <a:solidFill>
            <a:srgbClr val="409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18B2D7-9235-47A6-95F3-230FA8B51264}"/>
              </a:ext>
            </a:extLst>
          </p:cNvPr>
          <p:cNvSpPr/>
          <p:nvPr/>
        </p:nvSpPr>
        <p:spPr>
          <a:xfrm>
            <a:off x="-568190" y="815809"/>
            <a:ext cx="286357" cy="286357"/>
          </a:xfrm>
          <a:prstGeom prst="rect">
            <a:avLst/>
          </a:prstGeom>
          <a:solidFill>
            <a:srgbClr val="DF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3057F6-26A4-4716-964C-9BB1BC84035F}"/>
              </a:ext>
            </a:extLst>
          </p:cNvPr>
          <p:cNvSpPr/>
          <p:nvPr/>
        </p:nvSpPr>
        <p:spPr>
          <a:xfrm>
            <a:off x="-568190" y="1381869"/>
            <a:ext cx="286357" cy="286357"/>
          </a:xfrm>
          <a:prstGeom prst="rect">
            <a:avLst/>
          </a:prstGeom>
          <a:solidFill>
            <a:srgbClr val="D9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97894E2-461A-4C10-9F9B-285A8B9830B4}"/>
              </a:ext>
            </a:extLst>
          </p:cNvPr>
          <p:cNvSpPr/>
          <p:nvPr/>
        </p:nvSpPr>
        <p:spPr>
          <a:xfrm>
            <a:off x="-581507" y="2638766"/>
            <a:ext cx="286357" cy="286357"/>
          </a:xfrm>
          <a:prstGeom prst="rect">
            <a:avLst/>
          </a:prstGeom>
          <a:solidFill>
            <a:srgbClr val="256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A1FF50-6AAC-4176-9892-7A5A0A305ACA}"/>
              </a:ext>
            </a:extLst>
          </p:cNvPr>
          <p:cNvSpPr/>
          <p:nvPr/>
        </p:nvSpPr>
        <p:spPr>
          <a:xfrm>
            <a:off x="-581508" y="3204826"/>
            <a:ext cx="286357" cy="286357"/>
          </a:xfrm>
          <a:prstGeom prst="rect">
            <a:avLst/>
          </a:prstGeom>
          <a:solidFill>
            <a:srgbClr val="8AC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2CBDA4B-06F2-4227-9C68-BF5C18E68E6C}"/>
              </a:ext>
            </a:extLst>
          </p:cNvPr>
          <p:cNvSpPr/>
          <p:nvPr/>
        </p:nvSpPr>
        <p:spPr>
          <a:xfrm>
            <a:off x="-581508" y="3770886"/>
            <a:ext cx="286357" cy="286357"/>
          </a:xfrm>
          <a:prstGeom prst="rect">
            <a:avLst/>
          </a:prstGeom>
          <a:solidFill>
            <a:srgbClr val="A6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8EF6033-D0CD-4B46-B5C6-1176E9D297DA}"/>
              </a:ext>
            </a:extLst>
          </p:cNvPr>
          <p:cNvSpPr/>
          <p:nvPr/>
        </p:nvSpPr>
        <p:spPr>
          <a:xfrm>
            <a:off x="-587706" y="4336946"/>
            <a:ext cx="286357" cy="286357"/>
          </a:xfrm>
          <a:prstGeom prst="rect">
            <a:avLst/>
          </a:prstGeom>
          <a:solidFill>
            <a:srgbClr val="F29B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742CA03-8651-4065-A2BB-84791915E68B}"/>
              </a:ext>
            </a:extLst>
          </p:cNvPr>
          <p:cNvSpPr/>
          <p:nvPr/>
        </p:nvSpPr>
        <p:spPr>
          <a:xfrm>
            <a:off x="-587706" y="5998873"/>
            <a:ext cx="286357" cy="286357"/>
          </a:xfrm>
          <a:prstGeom prst="rect">
            <a:avLst/>
          </a:prstGeom>
          <a:solidFill>
            <a:srgbClr val="C6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EE384F-406F-409C-BD5B-3CC9636F2749}"/>
              </a:ext>
            </a:extLst>
          </p:cNvPr>
          <p:cNvSpPr/>
          <p:nvPr/>
        </p:nvSpPr>
        <p:spPr>
          <a:xfrm>
            <a:off x="-587706" y="6548690"/>
            <a:ext cx="286357" cy="286357"/>
          </a:xfrm>
          <a:prstGeom prst="rect">
            <a:avLst/>
          </a:prstGeom>
          <a:solidFill>
            <a:srgbClr val="B0AB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B8049C-3559-4B03-8F19-1DB2F080BB7F}"/>
              </a:ext>
            </a:extLst>
          </p:cNvPr>
          <p:cNvSpPr txBox="1"/>
          <p:nvPr/>
        </p:nvSpPr>
        <p:spPr>
          <a:xfrm rot="16200000">
            <a:off x="-3225965" y="2330249"/>
            <a:ext cx="4780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tx1"/>
                </a:solidFill>
              </a:rPr>
              <a:t>Для удобства окрашивания объектов при использовании «пипетки»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7524A5-36E7-45EF-8051-D787B08FADB2}"/>
              </a:ext>
            </a:extLst>
          </p:cNvPr>
          <p:cNvSpPr txBox="1"/>
          <p:nvPr/>
        </p:nvSpPr>
        <p:spPr>
          <a:xfrm rot="16200000">
            <a:off x="-596599" y="1268845"/>
            <a:ext cx="827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Основная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21B7D9-9C62-4DE1-915E-81EE7B25F771}"/>
              </a:ext>
            </a:extLst>
          </p:cNvPr>
          <p:cNvSpPr txBox="1"/>
          <p:nvPr/>
        </p:nvSpPr>
        <p:spPr>
          <a:xfrm rot="16200000">
            <a:off x="-829835" y="3967712"/>
            <a:ext cx="12939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Дополнительная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071F72-822D-44B2-B1C4-5D2A75A2B92A}"/>
              </a:ext>
            </a:extLst>
          </p:cNvPr>
          <p:cNvSpPr txBox="1"/>
          <p:nvPr/>
        </p:nvSpPr>
        <p:spPr>
          <a:xfrm rot="16200000">
            <a:off x="-947655" y="6023726"/>
            <a:ext cx="15295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</a:rPr>
              <a:t>Для редких случаев</a:t>
            </a:r>
          </a:p>
        </p:txBody>
      </p:sp>
    </p:spTree>
    <p:extLst>
      <p:ext uri="{BB962C8B-B14F-4D97-AF65-F5344CB8AC3E}">
        <p14:creationId xmlns:p14="http://schemas.microsoft.com/office/powerpoint/2010/main" val="179474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7BEF9-965A-4204-9CCB-C8619A479389}" type="datetime1">
              <a:rPr lang="ru-RU" smtClean="0"/>
              <a:t>08.12.2022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1AB7-AADD-4E45-9396-E28A777DA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04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11">
          <p15:clr>
            <a:srgbClr val="F26B43"/>
          </p15:clr>
        </p15:guide>
        <p15:guide id="4" orient="horz" pos="397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895FD436-F904-6E4B-81C3-1588023C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/>
          <a:stretch/>
        </p:blipFill>
        <p:spPr>
          <a:xfrm>
            <a:off x="-1" y="-1010023"/>
            <a:ext cx="12773026" cy="786802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295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2AE7C7CA-9BD6-E64C-88E4-4553BCBC4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712" r="1186"/>
          <a:stretch/>
        </p:blipFill>
        <p:spPr>
          <a:xfrm>
            <a:off x="0" y="-1028700"/>
            <a:ext cx="12618720" cy="78867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8929473D-AFF3-6448-95E6-C0634A957E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8549" y="5280660"/>
            <a:ext cx="3602707" cy="152034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02038855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5C6BB3-B8CF-3297-632B-B1CF058F92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AA5C4E-436F-012F-C03F-5B0E6E5D74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8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6687E7-FCB0-0B83-A33F-156B5A7148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86" y="209088"/>
            <a:ext cx="1619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55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11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30F5C4DC-D3D7-3D45-8F50-9DEBBE1B6D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4661" t="5712" r="1186"/>
          <a:stretch/>
        </p:blipFill>
        <p:spPr>
          <a:xfrm>
            <a:off x="7288912" y="-17511"/>
            <a:ext cx="4903088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50280889"/>
              </p:ext>
            </p:extLst>
          </p:nvPr>
        </p:nvGraphicFramePr>
        <p:xfrm>
          <a:off x="639" y="-1481377"/>
          <a:ext cx="1814400" cy="14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71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5E6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E9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431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1D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B8B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8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8B68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C0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C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73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65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6855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A4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9A0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BA7B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A9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A5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0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rgbClr val="003162"/>
                        </a:solidFill>
                      </a:endParaRPr>
                    </a:p>
                  </a:txBody>
                  <a:tcPr marL="53260" marR="53260" marT="26630" marB="2663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1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60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4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1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.xml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60.png"/><Relationship Id="rId1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30.png"/><Relationship Id="rId12" Type="http://schemas.openxmlformats.org/officeDocument/2006/relationships/customXml" Target="../ink/ink6.xml"/><Relationship Id="rId17" Type="http://schemas.openxmlformats.org/officeDocument/2006/relationships/image" Target="../media/image18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34.xml"/><Relationship Id="rId6" Type="http://schemas.openxmlformats.org/officeDocument/2006/relationships/customXml" Target="../ink/ink3.xml"/><Relationship Id="rId11" Type="http://schemas.openxmlformats.org/officeDocument/2006/relationships/image" Target="../media/image150.png"/><Relationship Id="rId5" Type="http://schemas.openxmlformats.org/officeDocument/2006/relationships/image" Target="../media/image120.png"/><Relationship Id="rId15" Type="http://schemas.openxmlformats.org/officeDocument/2006/relationships/image" Target="../media/image17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4.png"/><Relationship Id="rId14" Type="http://schemas.openxmlformats.org/officeDocument/2006/relationships/customXml" Target="../ink/ink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repositories.lib.utexas.edu/bitstream/handle/2152/31276/jakobs-2015-co-creation-by-commenting.pdf?sequence=2&amp;isAllowed=y" TargetMode="Externa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3" name="Объект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63441BF-0091-40C8-83C3-06E2E52A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4241412"/>
            <a:ext cx="9073008" cy="1015663"/>
          </a:xfrm>
        </p:spPr>
        <p:txBody>
          <a:bodyPr vert="horz" wrap="square">
            <a:spAutoFit/>
          </a:bodyPr>
          <a:lstStyle/>
          <a:p>
            <a:r>
              <a:rPr lang="ru-RU" sz="2400" dirty="0"/>
              <a:t>ОЦЕНКА КОММЕРЧЕСКОГО ПОТЕНЦИАЛА ТЕХНОЛОГИИ</a:t>
            </a:r>
            <a:br>
              <a:rPr lang="ru-RU" sz="2400" dirty="0"/>
            </a:br>
            <a:br>
              <a:rPr lang="ru-RU" sz="2400" dirty="0"/>
            </a:br>
            <a:r>
              <a:rPr lang="ru-RU" sz="1200" dirty="0"/>
              <a:t>Алексей </a:t>
            </a:r>
            <a:r>
              <a:rPr lang="ru-RU" sz="1200" dirty="0" err="1"/>
              <a:t>филимонов</a:t>
            </a:r>
            <a:r>
              <a:rPr lang="ru-RU" sz="1200" dirty="0"/>
              <a:t>, Исполнительный директор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528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938" y="333375"/>
            <a:ext cx="10515600" cy="7705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162"/>
                </a:solidFill>
              </a:rPr>
              <a:t>Важность отраслевой экспертизы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15938" y="1946275"/>
            <a:ext cx="10864448" cy="4911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2438" indent="-452438"/>
            <a:r>
              <a:rPr lang="ru-RU" sz="2000" dirty="0"/>
              <a:t>Реальные отраслевые задачи и особенности применения</a:t>
            </a:r>
          </a:p>
          <a:p>
            <a:pPr marL="452438" indent="-452438"/>
            <a:r>
              <a:rPr lang="ru-RU" sz="2000" dirty="0"/>
              <a:t>Особенности бизнес-модели для данного рынка (как, кому </a:t>
            </a:r>
            <a:br>
              <a:rPr lang="ru-RU" sz="2000" dirty="0"/>
            </a:br>
            <a:r>
              <a:rPr lang="ru-RU" sz="2000" dirty="0"/>
              <a:t>и через кого продавать, кто ЛПР, уровень цен и конкуренции </a:t>
            </a:r>
            <a:br>
              <a:rPr lang="ru-RU" sz="2000" dirty="0"/>
            </a:br>
            <a:r>
              <a:rPr lang="ru-RU" sz="2000" dirty="0"/>
              <a:t>и т.п.)</a:t>
            </a:r>
          </a:p>
          <a:p>
            <a:pPr marL="452438" indent="-452438"/>
            <a:r>
              <a:rPr lang="ru-RU" sz="2000" dirty="0"/>
              <a:t>Контакты потенциальных клиентов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DE5DB0-C2AD-2B78-8689-C2DDBB7A5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937" y="333375"/>
            <a:ext cx="10058399" cy="12528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162"/>
                </a:solidFill>
              </a:rPr>
              <a:t>Где и как искать отраслевых экспертов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08831" y="1248324"/>
            <a:ext cx="10574337" cy="4911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9750" indent="-539750">
              <a:spcAft>
                <a:spcPts val="600"/>
              </a:spcAft>
            </a:pPr>
            <a:r>
              <a:rPr lang="ru-RU" dirty="0"/>
              <a:t>Личные контакты и контакты контактов</a:t>
            </a:r>
          </a:p>
          <a:p>
            <a:pPr marL="539750" indent="-539750"/>
            <a:r>
              <a:rPr lang="ru-RU" dirty="0"/>
              <a:t>Публикации и патенты</a:t>
            </a:r>
          </a:p>
          <a:p>
            <a:pPr marL="1168400" lvl="1" indent="-628650">
              <a:spcAft>
                <a:spcPts val="600"/>
              </a:spcAft>
            </a:pPr>
            <a:r>
              <a:rPr lang="ru-RU" dirty="0"/>
              <a:t>В публикациях всегда есть контактная информация</a:t>
            </a:r>
          </a:p>
          <a:p>
            <a:pPr marL="539750" indent="-539750">
              <a:spcAft>
                <a:spcPts val="600"/>
              </a:spcAft>
            </a:pPr>
            <a:r>
              <a:rPr lang="ru-RU" dirty="0"/>
              <a:t>Отраслевые мероприятия (докладчики)</a:t>
            </a:r>
          </a:p>
          <a:p>
            <a:pPr marL="539750" indent="-539750">
              <a:spcAft>
                <a:spcPts val="600"/>
              </a:spcAft>
            </a:pPr>
            <a:r>
              <a:rPr lang="en-US" dirty="0"/>
              <a:t>LinkedIn</a:t>
            </a:r>
            <a:r>
              <a:rPr lang="ru-RU" dirty="0"/>
              <a:t> (</a:t>
            </a:r>
            <a:r>
              <a:rPr lang="ru-RU" sz="2000" dirty="0"/>
              <a:t>запрещен </a:t>
            </a:r>
            <a:r>
              <a:rPr lang="ru-RU" sz="2000" b="0" i="0" dirty="0">
                <a:solidFill>
                  <a:srgbClr val="333333"/>
                </a:solidFill>
                <a:effectLst/>
              </a:rPr>
              <a:t>Роскомнадзором</a:t>
            </a:r>
            <a:r>
              <a:rPr lang="ru-RU" b="0" i="0" dirty="0">
                <a:solidFill>
                  <a:srgbClr val="333333"/>
                </a:solidFill>
                <a:effectLst/>
              </a:rPr>
              <a:t>)</a:t>
            </a:r>
            <a:endParaRPr lang="ru-RU" dirty="0"/>
          </a:p>
          <a:p>
            <a:pPr marL="539750" indent="-539750"/>
            <a:r>
              <a:rPr lang="ru-RU" b="1" dirty="0"/>
              <a:t>Экспертные организации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sz="2000" b="1" dirty="0">
                <a:latin typeface="Mont Bold" panose="00000900000000000000" pitchFamily="50" charset="0"/>
              </a:rPr>
              <a:t>Мало кто из экспертов откажется кратко вас проконсультировать, если вы проявите достаточное уважение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77207-C544-E3FE-097E-EF4AC69DA2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0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754" y="263525"/>
            <a:ext cx="10747467" cy="11144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3162"/>
                </a:solidFill>
              </a:rPr>
              <a:t>Пример 4 (важность альтернативных применений): Альтернативные применения активированного </a:t>
            </a:r>
            <a:r>
              <a:rPr lang="en-US" sz="2800" b="1" dirty="0" err="1">
                <a:solidFill>
                  <a:srgbClr val="003162"/>
                </a:solidFill>
              </a:rPr>
              <a:t>ZnO</a:t>
            </a:r>
            <a:endParaRPr lang="ru-RU" sz="2800" b="1" dirty="0">
              <a:solidFill>
                <a:srgbClr val="003162"/>
              </a:solidFill>
            </a:endParaRPr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id="{A0317C85-07C0-4341-B713-F43CFF5D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6" b="43491"/>
          <a:stretch>
            <a:fillRect/>
          </a:stretch>
        </p:blipFill>
        <p:spPr bwMode="auto">
          <a:xfrm>
            <a:off x="10024500" y="1195441"/>
            <a:ext cx="1869626" cy="30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Реактор коммерциализации — Википедия">
            <a:extLst>
              <a:ext uri="{FF2B5EF4-FFF2-40B4-BE49-F238E27FC236}">
                <a16:creationId xmlns:a16="http://schemas.microsoft.com/office/drawing/2014/main" id="{170CF25B-1106-4559-9F72-02FD65EAA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43" y="1121259"/>
            <a:ext cx="1305696" cy="457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419" y="3256296"/>
            <a:ext cx="5155581" cy="2865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35" y="1279427"/>
            <a:ext cx="5483691" cy="3010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6340" y="4181703"/>
            <a:ext cx="6200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Активированный оксид цинка, полученный по технологии </a:t>
            </a:r>
            <a:r>
              <a:rPr lang="en-US" sz="1600" dirty="0"/>
              <a:t>Catalyco, </a:t>
            </a:r>
            <a:r>
              <a:rPr lang="ru-RU" sz="1600" dirty="0"/>
              <a:t>используется как катализатор и абсорбент в нефтехимии.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Но крупнейший рынок и направление использования (50% мирового потребления) – активатор в процессах вулканизации для производства шин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Насколько данное технологическое преимущество в принципе важно для данного рынка и что в принципе для него важно?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5698" y="1608099"/>
            <a:ext cx="5828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Технологическое преимущество (удельная площадь поверхности) неоспоримо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Но насколько оно важно для целевых рынков и позволяет получить уникальное конкурентное преимущество?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1BF499-A106-07D1-0783-93A467C772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7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0026" y="696961"/>
            <a:ext cx="11143190" cy="886397"/>
          </a:xfrm>
        </p:spPr>
        <p:txBody>
          <a:bodyPr/>
          <a:lstStyle/>
          <a:p>
            <a:r>
              <a:rPr lang="ru-RU" sz="2800" dirty="0">
                <a:solidFill>
                  <a:srgbClr val="003162"/>
                </a:solidFill>
                <a:latin typeface="+mj-lt"/>
                <a:ea typeface="+mj-ea"/>
                <a:cs typeface="+mj-cs"/>
              </a:rPr>
              <a:t>Оценка</a:t>
            </a:r>
            <a:r>
              <a:rPr lang="ru-RU" dirty="0"/>
              <a:t> </a:t>
            </a:r>
            <a:r>
              <a:rPr lang="ru-RU" sz="2800" dirty="0">
                <a:solidFill>
                  <a:srgbClr val="003162"/>
                </a:solidFill>
                <a:latin typeface="+mj-lt"/>
                <a:ea typeface="+mj-ea"/>
                <a:cs typeface="+mj-cs"/>
              </a:rPr>
              <a:t>стоимости технологических активов</a:t>
            </a:r>
            <a:br>
              <a:rPr lang="ru-RU" dirty="0"/>
            </a:b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73169"/>
              </p:ext>
            </p:extLst>
          </p:nvPr>
        </p:nvGraphicFramePr>
        <p:xfrm>
          <a:off x="360026" y="1399385"/>
          <a:ext cx="10906688" cy="445251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49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4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DCF</a:t>
                      </a:r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Аналоговый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Затратный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7398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Как считается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Дисконтированные финансовые</a:t>
                      </a: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потоки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Есть модифицированные методы, применяемые в венчурных сделках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Аналогичные</a:t>
                      </a: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сделки, мультипликаторы (к прибыли\выручке\ </a:t>
                      </a:r>
                      <a:r>
                        <a:rPr lang="en-US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EBITDA)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Затраты на создание активов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936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Где</a:t>
                      </a:r>
                      <a:r>
                        <a:rPr lang="ru-RU" sz="1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применяется</a:t>
                      </a: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На поздних стадиях,</a:t>
                      </a: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при наличии исторических финансовых данных.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Как оценка потенциального роста(оценка сверху)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Оценка</a:t>
                      </a: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стартапов</a:t>
                      </a: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ранних стадий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Венчурные сделки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Ликвидация,</a:t>
                      </a: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покупка кризисных активов и т.д.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Когда время воссоздания актива не важно.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Как оценка снизу (но это не всегда!)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54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15938" y="3557853"/>
            <a:ext cx="5580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latin typeface="+mj-lt"/>
                <a:cs typeface="Arial" panose="020B0604020202020204" pitchFamily="34" charset="0"/>
              </a:rPr>
              <a:t>АЛЕКСЕЙ ФИЛИМОНОВ</a:t>
            </a:r>
            <a:endParaRPr lang="ru-RU" sz="1400" b="1" dirty="0">
              <a:latin typeface="+mj-lt"/>
              <a:cs typeface="Arial" panose="020B0604020202020204" pitchFamily="34" charset="0"/>
            </a:endParaRPr>
          </a:p>
          <a:p>
            <a:r>
              <a:rPr lang="ru-RU" sz="1400" dirty="0">
                <a:cs typeface="Arial" panose="020B0604020202020204" pitchFamily="34" charset="0"/>
              </a:rPr>
              <a:t>Исполнительный директор НАТТ</a:t>
            </a:r>
          </a:p>
          <a:p>
            <a:r>
              <a:rPr lang="en-US" sz="1400" dirty="0">
                <a:cs typeface="Arial" panose="020B0604020202020204" pitchFamily="34" charset="0"/>
              </a:rPr>
              <a:t>+79153862525</a:t>
            </a:r>
            <a:endParaRPr lang="ru-RU" sz="1400" dirty="0">
              <a:cs typeface="Arial" panose="020B0604020202020204" pitchFamily="34" charset="0"/>
            </a:endParaRPr>
          </a:p>
          <a:p>
            <a:r>
              <a:rPr lang="en-US" sz="1400">
                <a:cs typeface="Arial" panose="020B0604020202020204" pitchFamily="34" charset="0"/>
              </a:rPr>
              <a:t>af@</a:t>
            </a:r>
            <a:r>
              <a:rPr lang="en-US" sz="1400" dirty="0">
                <a:cs typeface="Arial" panose="020B0604020202020204" pitchFamily="34" charset="0"/>
              </a:rPr>
              <a:t>rusnatt.ru</a:t>
            </a:r>
            <a:endParaRPr lang="en-US" sz="1400" dirty="0">
              <a:cs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8FE93-AAD0-FD3D-CD61-EA5E40961ED6}"/>
              </a:ext>
            </a:extLst>
          </p:cNvPr>
          <p:cNvSpPr txBox="1"/>
          <p:nvPr/>
        </p:nvSpPr>
        <p:spPr>
          <a:xfrm>
            <a:off x="3046142" y="2096308"/>
            <a:ext cx="6099716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ko-KR" sz="4000" b="1" dirty="0">
                <a:solidFill>
                  <a:srgbClr val="003162"/>
                </a:solidFill>
                <a:latin typeface="+mj-lt"/>
                <a:ea typeface="맑은 고딕" pitchFamily="50" charset="-127"/>
                <a:cs typeface="Arial" pitchFamily="34" charset="0"/>
              </a:rPr>
              <a:t>Вопросы?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B696CE-40CD-8868-C8C9-613731904D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938" y="333375"/>
            <a:ext cx="10093324" cy="7252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3162"/>
                </a:solidFill>
              </a:rPr>
              <a:t>Как на самом деле происходят инновации </a:t>
            </a:r>
            <a:br>
              <a:rPr lang="en-US" sz="3600" b="1" dirty="0">
                <a:solidFill>
                  <a:srgbClr val="003162"/>
                </a:solidFill>
              </a:rPr>
            </a:br>
            <a:r>
              <a:rPr lang="ru-RU" sz="3600" b="1" dirty="0">
                <a:solidFill>
                  <a:srgbClr val="003162"/>
                </a:solidFill>
              </a:rPr>
              <a:t>в корпорациях?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99817835"/>
              </p:ext>
            </p:extLst>
          </p:nvPr>
        </p:nvGraphicFramePr>
        <p:xfrm>
          <a:off x="0" y="1281113"/>
          <a:ext cx="6005513" cy="401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63518" y="1058635"/>
            <a:ext cx="5642869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/>
              <a:t>Технологические и бизнес-прорывы не являются результатом развития какой</a:t>
            </a:r>
            <a:r>
              <a:rPr lang="en-US" dirty="0"/>
              <a:t>-</a:t>
            </a:r>
            <a:r>
              <a:rPr lang="ru-RU" dirty="0"/>
              <a:t>то одной технологии, а следствием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Кросс-отраслевого взаимодействия, развития партнерских сообществ и экосистемы с целью расширения «корпоративного кругозора»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Рекомбинации существующих технологических решений для создания новых рынков, отраслей и продуктов</a:t>
            </a:r>
          </a:p>
          <a:p>
            <a:pPr algn="r"/>
            <a:endParaRPr lang="ru-RU" dirty="0"/>
          </a:p>
          <a:p>
            <a:pPr algn="r"/>
            <a:r>
              <a:rPr lang="en-US" b="1" dirty="0">
                <a:latin typeface="+mj-lt"/>
              </a:rPr>
              <a:t>Source: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Andrew </a:t>
            </a:r>
            <a:r>
              <a:rPr lang="en-US" dirty="0" err="1"/>
              <a:t>Hargadon</a:t>
            </a:r>
            <a:r>
              <a:rPr lang="en-US" dirty="0"/>
              <a:t> ” How Breakthroughs Happen: The Surprising Truth About How Companies Innovate”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7849" y="5357297"/>
            <a:ext cx="11093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Технологии не существуют сами по себе, а погружены в контекст: применение, люди, другие технологии и их физическое воплощение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Инновационный процесс – это процесс соединения в новых комбинациях технологий, их</a:t>
            </a:r>
            <a:r>
              <a:rPr lang="en-US" sz="1400" dirty="0"/>
              <a:t> </a:t>
            </a:r>
            <a:r>
              <a:rPr lang="ru-RU" sz="1400" dirty="0"/>
              <a:t>разработчиков, областей их применения и построение связей и сообществ между и вокруг этих комбинаций</a:t>
            </a:r>
            <a:endParaRPr lang="ru-RU" sz="1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9761F-3332-54D1-98E3-0061C7CFE1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2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938" y="333375"/>
            <a:ext cx="10657584" cy="1104900"/>
          </a:xfrm>
          <a:prstGeom prst="rect">
            <a:avLst/>
          </a:prstGeom>
        </p:spPr>
        <p:txBody>
          <a:bodyPr/>
          <a:lstStyle/>
          <a:p>
            <a:r>
              <a:rPr lang="ru-RU" sz="3200" b="1" dirty="0">
                <a:solidFill>
                  <a:srgbClr val="003162"/>
                </a:solidFill>
              </a:rPr>
              <a:t>Оценка коммерческого потенциала технологии это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15938" y="1317539"/>
            <a:ext cx="10515600" cy="401161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>
                <a:latin typeface="+mj-lt"/>
              </a:rPr>
              <a:t>Гораздо больше, чем просто оценка рынка:</a:t>
            </a:r>
            <a:endParaRPr lang="ru-RU" sz="2400" b="1" i="1" dirty="0">
              <a:latin typeface="+mj-lt"/>
            </a:endParaRPr>
          </a:p>
          <a:p>
            <a:r>
              <a:rPr lang="ru-RU" sz="2400" i="1" dirty="0"/>
              <a:t>Оценка технологической конкурентоспособности и преимуществ</a:t>
            </a:r>
          </a:p>
          <a:p>
            <a:pPr lvl="1"/>
            <a:r>
              <a:rPr lang="ru-RU" sz="2000" dirty="0"/>
              <a:t>Без высокой технологической конкурентоспособности коммерческий потенциал стремится к «0»</a:t>
            </a:r>
            <a:endParaRPr lang="en-US" sz="2000" dirty="0"/>
          </a:p>
          <a:p>
            <a:r>
              <a:rPr lang="ru-RU" sz="2400" dirty="0"/>
              <a:t>Поиск и выбор областей применения технологий</a:t>
            </a:r>
          </a:p>
          <a:p>
            <a:r>
              <a:rPr lang="ru-RU" sz="2400" dirty="0"/>
              <a:t>Оценка связанных с этими применениями сегментов рынка </a:t>
            </a:r>
          </a:p>
          <a:p>
            <a:r>
              <a:rPr lang="ru-RU" sz="2400" dirty="0" err="1"/>
              <a:t>Валидация</a:t>
            </a:r>
            <a:r>
              <a:rPr lang="ru-RU" sz="2400" dirty="0"/>
              <a:t> гипотез коммерциализации (сегмент рынка, ценностное предложение, бизнес-модель…)</a:t>
            </a:r>
          </a:p>
          <a:p>
            <a:pPr lvl="1"/>
            <a:r>
              <a:rPr lang="ru-RU" sz="2000" dirty="0"/>
              <a:t>Самостоятельно: </a:t>
            </a:r>
            <a:r>
              <a:rPr lang="en-US" sz="2000" dirty="0"/>
              <a:t>Customer development</a:t>
            </a:r>
          </a:p>
          <a:p>
            <a:pPr lvl="1"/>
            <a:r>
              <a:rPr lang="ru-RU" sz="2000" dirty="0"/>
              <a:t>Силами внешних экспертов: </a:t>
            </a:r>
            <a:r>
              <a:rPr lang="en-US" sz="2000" dirty="0" err="1"/>
              <a:t>Quicklook</a:t>
            </a:r>
            <a:endParaRPr lang="ru-RU" sz="2000" dirty="0"/>
          </a:p>
          <a:p>
            <a:r>
              <a:rPr lang="ru-RU" sz="2400" dirty="0"/>
              <a:t>Оценка рыночной готовности (=готовности к коммерциализации)</a:t>
            </a:r>
            <a:endParaRPr lang="en-US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86740" y="5237621"/>
            <a:ext cx="9540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Ответ на эти вопросы позволяет в конечном итоге выработать оптимальную стратегию развития проекта с учетом контекста (применение, модель коммерциализации, доступ к клиентской базе, объемы рынков, финансирование, админресурс и т.п.)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08DBC4-D5B7-A218-0DF6-CE7C83412A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2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15938" y="333375"/>
            <a:ext cx="11118390" cy="12939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spcAft>
                <a:spcPts val="0"/>
              </a:spcAft>
              <a:buNone/>
              <a:defRPr sz="2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altLang="ru-RU" sz="3200" dirty="0">
                <a:solidFill>
                  <a:srgbClr val="003162"/>
                </a:solidFill>
                <a:latin typeface="Mont Bold" panose="00000900000000000000" pitchFamily="50" charset="0"/>
                <a:ea typeface="Open Sans Semibold" charset="0"/>
                <a:cs typeface="Arial" panose="020B0604020202020204" pitchFamily="34" charset="0"/>
              </a:rPr>
              <a:t>Пример 1: Оценка коммерциализуемости результатов проектов ФЦП «Развитие ЭКБ» </a:t>
            </a:r>
            <a:br>
              <a:rPr lang="ru-RU" altLang="ru-RU" sz="3200" dirty="0">
                <a:solidFill>
                  <a:srgbClr val="003162"/>
                </a:solidFill>
                <a:latin typeface="Mont Bold" panose="00000900000000000000" pitchFamily="50" charset="0"/>
                <a:ea typeface="Open Sans Semibold" charset="0"/>
                <a:cs typeface="Arial" panose="020B0604020202020204" pitchFamily="34" charset="0"/>
              </a:rPr>
            </a:br>
            <a:r>
              <a:rPr lang="ru-RU" altLang="ru-RU" sz="3200" dirty="0">
                <a:solidFill>
                  <a:srgbClr val="003162"/>
                </a:solidFill>
                <a:latin typeface="Mont Bold" panose="00000900000000000000" pitchFamily="50" charset="0"/>
                <a:ea typeface="Open Sans Semibold" charset="0"/>
                <a:cs typeface="Arial" panose="020B0604020202020204" pitchFamily="34" charset="0"/>
              </a:rPr>
              <a:t>по заказу ВЭБ</a:t>
            </a:r>
          </a:p>
        </p:txBody>
      </p:sp>
      <p:pic>
        <p:nvPicPr>
          <p:cNvPr id="9" name="Picture 2" descr="Картинки по запросу вэб логотип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79" y="1419246"/>
            <a:ext cx="1420220" cy="4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Картинки по запросу фгбну дирекция научно-технических програм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18" y="1363228"/>
            <a:ext cx="532517" cy="52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>
            <a:spLocks noGrp="1"/>
          </p:cNvSpPr>
          <p:nvPr>
            <p:ph idx="4294967295"/>
          </p:nvPr>
        </p:nvSpPr>
        <p:spPr>
          <a:xfrm>
            <a:off x="892790" y="2084752"/>
            <a:ext cx="10748348" cy="42291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Mont Bold" panose="00000900000000000000" pitchFamily="50" charset="0"/>
                <a:cs typeface="Calibri" panose="020F0502020204030204" pitchFamily="34" charset="0"/>
              </a:rPr>
              <a:t>Проведение технологической и коммерческой экспертиз 127 проектов ФЦП «Развитие электронной компонентной базы и радиоэлектроники» на 2008 – 2015 годы (ФЦП ЭКБ) по заказу Внешэкономбанка по поручению Председателя Правительства РФ</a:t>
            </a:r>
          </a:p>
          <a:p>
            <a:pPr>
              <a:lnSpc>
                <a:spcPct val="110000"/>
              </a:lnSpc>
            </a:pPr>
            <a:r>
              <a:rPr lang="ru-RU" sz="1600" b="1" dirty="0">
                <a:solidFill>
                  <a:schemeClr val="tx1"/>
                </a:solidFill>
                <a:latin typeface="Mont Bold" panose="00000900000000000000" pitchFamily="50" charset="0"/>
                <a:cs typeface="Calibri" panose="020F0502020204030204" pitchFamily="34" charset="0"/>
              </a:rPr>
              <a:t>Научно-техническая экспертиза </a:t>
            </a:r>
            <a:r>
              <a:rPr lang="ru-RU" sz="1600" dirty="0">
                <a:solidFill>
                  <a:schemeClr val="tx1"/>
                </a:solidFill>
                <a:latin typeface="Mont Light" panose="00000500000000000000" pitchFamily="50" charset="0"/>
                <a:cs typeface="Calibri" panose="020F0502020204030204" pitchFamily="34" charset="0"/>
              </a:rPr>
              <a:t>включала анализ технологической перспективности и потенциала разработки, ее соответствия мировому уровню. </a:t>
            </a:r>
            <a:endParaRPr lang="ru-RU" sz="1600" b="1" dirty="0">
              <a:solidFill>
                <a:schemeClr val="tx1"/>
              </a:solidFill>
              <a:latin typeface="Mont Light" panose="00000500000000000000" pitchFamily="50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ru-RU" sz="1600" b="1" dirty="0">
                <a:solidFill>
                  <a:schemeClr val="tx1"/>
                </a:solidFill>
                <a:latin typeface="Mont Bold" panose="00000900000000000000" pitchFamily="50" charset="0"/>
                <a:cs typeface="Calibri" panose="020F0502020204030204" pitchFamily="34" charset="0"/>
              </a:rPr>
              <a:t>Коммерческая экспертиза </a:t>
            </a:r>
            <a:r>
              <a:rPr lang="ru-RU" sz="1600" dirty="0">
                <a:solidFill>
                  <a:schemeClr val="tx1"/>
                </a:solidFill>
                <a:latin typeface="Mont Light" panose="00000500000000000000" pitchFamily="50" charset="0"/>
                <a:cs typeface="Calibri" panose="020F0502020204030204" pitchFamily="34" charset="0"/>
              </a:rPr>
              <a:t>выполнялась с привлечением технологических брокеров АБИТ, по методике, разработанной с их участием, и включала оценку следующих параметров: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</a:pPr>
            <a:r>
              <a:rPr lang="ru-RU" sz="1600" dirty="0">
                <a:latin typeface="Mont Light" panose="00000500000000000000" pitchFamily="50" charset="0"/>
                <a:cs typeface="Calibri" panose="020F0502020204030204" pitchFamily="34" charset="0"/>
              </a:rPr>
              <a:t>Востребованность и конкурентоспособность (на российском и зарубежных рынках)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</a:pPr>
            <a:r>
              <a:rPr lang="ru-RU" sz="1600" dirty="0">
                <a:latin typeface="Mont Light" panose="00000500000000000000" pitchFamily="50" charset="0"/>
                <a:cs typeface="Calibri" panose="020F0502020204030204" pitchFamily="34" charset="0"/>
              </a:rPr>
              <a:t>Модель коммерциализации и возможные сроки ее начала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</a:pPr>
            <a:r>
              <a:rPr lang="ru-RU" sz="1600" dirty="0">
                <a:latin typeface="Mont Light" panose="00000500000000000000" pitchFamily="50" charset="0"/>
                <a:cs typeface="Calibri" panose="020F0502020204030204" pitchFamily="34" charset="0"/>
              </a:rPr>
              <a:t>Достаточность инфраструктуры исполнителя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</a:pPr>
            <a:r>
              <a:rPr lang="ru-RU" sz="1600" dirty="0">
                <a:latin typeface="Mont Light" panose="00000500000000000000" pitchFamily="50" charset="0"/>
                <a:cs typeface="Calibri" panose="020F0502020204030204" pitchFamily="34" charset="0"/>
              </a:rPr>
              <a:t>Потенциальные покупатели, рынки применения, локализация производства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</a:pPr>
            <a:r>
              <a:rPr lang="ru-RU" sz="1600" dirty="0">
                <a:latin typeface="Mont Light" panose="00000500000000000000" pitchFamily="50" charset="0"/>
                <a:cs typeface="Calibri" panose="020F0502020204030204" pitchFamily="34" charset="0"/>
              </a:rPr>
              <a:t>Факторы, сдерживающие коммерциализацию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</a:pPr>
            <a:r>
              <a:rPr lang="ru-RU" sz="1600" dirty="0">
                <a:latin typeface="Mont Light" panose="00000500000000000000" pitchFamily="50" charset="0"/>
                <a:cs typeface="Calibri" panose="020F0502020204030204" pitchFamily="34" charset="0"/>
              </a:rPr>
              <a:t>Возможные эффекты от коммерциализации</a:t>
            </a:r>
          </a:p>
          <a:p>
            <a:pPr lvl="1">
              <a:lnSpc>
                <a:spcPct val="110000"/>
              </a:lnSpc>
              <a:buClr>
                <a:schemeClr val="accent1"/>
              </a:buClr>
            </a:pPr>
            <a:r>
              <a:rPr lang="ru-RU" sz="1600" dirty="0">
                <a:latin typeface="Mont Light" panose="00000500000000000000" pitchFamily="50" charset="0"/>
                <a:cs typeface="Calibri" panose="020F0502020204030204" pitchFamily="34" charset="0"/>
              </a:rPr>
              <a:t>Необходимое финансирование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0754CC-7BAB-F85E-6240-C0E5C4E857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15937" y="333375"/>
            <a:ext cx="10203043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162"/>
                </a:solidFill>
              </a:rPr>
              <a:t>Отличие экспертизы проектов ФЦП ЭКБ и РЭ для ВЭБ от традиционных экспертиз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515937" y="1658938"/>
            <a:ext cx="10341186" cy="43513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ru-RU" sz="2400" dirty="0"/>
              <a:t>Качественным отличием от традиционных экспертиз коммерческого\инвестиционного потенциала, проводимых институтами развития являются:</a:t>
            </a:r>
          </a:p>
          <a:p>
            <a:pPr marL="452438" lvl="0" indent="-452438"/>
            <a:r>
              <a:rPr lang="ru-RU" sz="2400" dirty="0"/>
              <a:t>Прямой контакт эксперта с проектом в форме структурированного интервью и анкеты как результата интервью</a:t>
            </a:r>
          </a:p>
          <a:p>
            <a:pPr marL="452438" lvl="0" indent="-452438"/>
            <a:r>
              <a:rPr lang="ru-RU" sz="2400" dirty="0"/>
              <a:t>Прямое участие эксперта в выборе </a:t>
            </a:r>
            <a:r>
              <a:rPr lang="ru-RU" sz="2400" dirty="0" err="1"/>
              <a:t>экспертируемого</a:t>
            </a:r>
            <a:r>
              <a:rPr lang="ru-RU" sz="2400" dirty="0"/>
              <a:t> объекта</a:t>
            </a:r>
          </a:p>
          <a:p>
            <a:pPr marL="452438" lvl="0" indent="-452438"/>
            <a:r>
              <a:rPr lang="ru-RU" sz="2400" dirty="0"/>
              <a:t>Фокус на выявление конкретных фактов – сравнение аналогов, численные оценки рынков и необходимых инвестиций</a:t>
            </a:r>
          </a:p>
          <a:p>
            <a:pPr marL="452438" lvl="0" indent="-452438"/>
            <a:r>
              <a:rPr lang="ru-RU" sz="2400" dirty="0"/>
              <a:t>Экспертиза только технологически перспективных проектов </a:t>
            </a:r>
            <a:br>
              <a:rPr lang="ru-RU" sz="2400" dirty="0"/>
            </a:br>
            <a:r>
              <a:rPr lang="ru-RU" sz="2400" dirty="0"/>
              <a:t>(87 из 127)</a:t>
            </a:r>
          </a:p>
          <a:p>
            <a:pPr marL="452438" lvl="0" indent="-452438"/>
            <a:r>
              <a:rPr lang="ru-RU" sz="2400" dirty="0"/>
              <a:t>Элементы коллегиальной экспертизы</a:t>
            </a:r>
          </a:p>
          <a:p>
            <a:endParaRPr lang="ru-RU" sz="2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8CE0E1-FD11-729B-ADCC-316990D457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2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15938" y="342823"/>
            <a:ext cx="10754316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162"/>
                </a:solidFill>
              </a:rPr>
              <a:t>Зачем нужна </a:t>
            </a:r>
            <a:r>
              <a:rPr lang="ru-RU" sz="3200" b="1" u="sng" dirty="0">
                <a:solidFill>
                  <a:srgbClr val="003162"/>
                </a:solidFill>
              </a:rPr>
              <a:t>внешняя</a:t>
            </a:r>
            <a:r>
              <a:rPr lang="ru-RU" sz="3200" b="1" dirty="0">
                <a:solidFill>
                  <a:srgbClr val="003162"/>
                </a:solidFill>
              </a:rPr>
              <a:t> экспертиза коммерческого потенциала?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6588102"/>
              </p:ext>
            </p:extLst>
          </p:nvPr>
        </p:nvGraphicFramePr>
        <p:xfrm>
          <a:off x="517352" y="1736981"/>
          <a:ext cx="10515600" cy="156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5130241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8737267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998167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07714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Объемы рынка по сегментам, млн рублей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Сегмент</a:t>
                      </a:r>
                      <a:r>
                        <a:rPr lang="ru-RU" baseline="0" dirty="0"/>
                        <a:t> рынка 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Сегмент рынка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Сегмент рынка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6129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Технология\Продукт</a:t>
                      </a:r>
                      <a:r>
                        <a:rPr lang="ru-RU" baseline="0" dirty="0"/>
                        <a:t> 1</a:t>
                      </a:r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337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Технология\Продукт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8005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Технология\Продукт 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77834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Рукописный ввод 12"/>
              <p14:cNvContentPartPr/>
              <p14:nvPr/>
            </p14:nvContentPartPr>
            <p14:xfrm>
              <a:off x="4076390" y="2369087"/>
              <a:ext cx="865440" cy="360"/>
            </p14:xfrm>
          </p:contentPart>
        </mc:Choice>
        <mc:Fallback xmlns="">
          <p:pic>
            <p:nvPicPr>
              <p:cNvPr id="13" name="Рукописный ввод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92545" y="2200967"/>
                <a:ext cx="103313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й ввод 13"/>
              <p14:cNvContentPartPr/>
              <p14:nvPr/>
            </p14:nvContentPartPr>
            <p14:xfrm>
              <a:off x="6822829" y="2746713"/>
              <a:ext cx="607680" cy="14760"/>
            </p14:xfrm>
          </p:contentPart>
        </mc:Choice>
        <mc:Fallback xmlns="">
          <p:pic>
            <p:nvPicPr>
              <p:cNvPr id="14" name="Рукописный ввод 1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38949" y="2574390"/>
                <a:ext cx="775440" cy="358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Рукописный ввод 14"/>
              <p14:cNvContentPartPr/>
              <p14:nvPr/>
            </p14:nvContentPartPr>
            <p14:xfrm>
              <a:off x="4191230" y="3052658"/>
              <a:ext cx="635760" cy="8280"/>
            </p14:xfrm>
          </p:contentPart>
        </mc:Choice>
        <mc:Fallback xmlns="">
          <p:pic>
            <p:nvPicPr>
              <p:cNvPr id="15" name="Рукописный ввод 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7350" y="2884538"/>
                <a:ext cx="80352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/>
              <p14:cNvContentPartPr/>
              <p14:nvPr/>
            </p14:nvContentPartPr>
            <p14:xfrm>
              <a:off x="9426710" y="2363360"/>
              <a:ext cx="523440" cy="56160"/>
            </p14:xfrm>
          </p:contentPart>
        </mc:Choice>
        <mc:Fallback xmlns="">
          <p:pic>
            <p:nvPicPr>
              <p:cNvPr id="16" name="Рукописный ввод 1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42888" y="2195240"/>
                <a:ext cx="691085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Рукописный ввод 16"/>
              <p14:cNvContentPartPr/>
              <p14:nvPr/>
            </p14:nvContentPartPr>
            <p14:xfrm>
              <a:off x="9311420" y="2721693"/>
              <a:ext cx="789120" cy="79560"/>
            </p14:xfrm>
          </p:contentPart>
        </mc:Choice>
        <mc:Fallback xmlns="">
          <p:pic>
            <p:nvPicPr>
              <p:cNvPr id="17" name="Рукописный ввод 1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27540" y="2554330"/>
                <a:ext cx="956880" cy="413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Рукописный ввод 17"/>
              <p14:cNvContentPartPr/>
              <p14:nvPr/>
            </p14:nvContentPartPr>
            <p14:xfrm>
              <a:off x="9426710" y="3111337"/>
              <a:ext cx="572760" cy="23040"/>
            </p14:xfrm>
          </p:contentPart>
        </mc:Choice>
        <mc:Fallback xmlns="">
          <p:pic>
            <p:nvPicPr>
              <p:cNvPr id="18" name="Рукописный ввод 1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42830" y="2943217"/>
                <a:ext cx="740520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Рукописный ввод 20"/>
              <p14:cNvContentPartPr/>
              <p14:nvPr/>
            </p14:nvContentPartPr>
            <p14:xfrm>
              <a:off x="771474" y="4310292"/>
              <a:ext cx="844560" cy="23040"/>
            </p14:xfrm>
          </p:contentPart>
        </mc:Choice>
        <mc:Fallback xmlns="">
          <p:pic>
            <p:nvPicPr>
              <p:cNvPr id="21" name="Рукописный ввод 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7630" y="4139503"/>
                <a:ext cx="1012249" cy="363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Рукописный ввод 23"/>
              <p14:cNvContentPartPr/>
              <p14:nvPr/>
            </p14:nvContentPartPr>
            <p14:xfrm>
              <a:off x="806394" y="3714688"/>
              <a:ext cx="809640" cy="31320"/>
            </p14:xfrm>
          </p:contentPart>
        </mc:Choice>
        <mc:Fallback xmlns="">
          <p:pic>
            <p:nvPicPr>
              <p:cNvPr id="24" name="Рукописный ввод 2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2551" y="3544613"/>
                <a:ext cx="977325" cy="370741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/>
          <p:cNvSpPr txBox="1"/>
          <p:nvPr/>
        </p:nvSpPr>
        <p:spPr>
          <a:xfrm>
            <a:off x="1958399" y="3551300"/>
            <a:ext cx="727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Сегменты рынка, которые «не знает» разработчик продукта</a:t>
            </a:r>
            <a:r>
              <a:rPr lang="en-US" dirty="0"/>
              <a:t>\</a:t>
            </a:r>
            <a:r>
              <a:rPr lang="ru-RU" dirty="0"/>
              <a:t>технологии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58399" y="4157873"/>
            <a:ext cx="701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Сегменты рынка, которые «знает» разработчик продукта</a:t>
            </a:r>
            <a:r>
              <a:rPr lang="en-US" dirty="0"/>
              <a:t>\</a:t>
            </a:r>
            <a:r>
              <a:rPr lang="ru-RU" dirty="0"/>
              <a:t>технологии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8472" y="4651449"/>
            <a:ext cx="10553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/>
              <a:t>Оценка рынка разработчиком часто базируется на предыдущем опыте и понимании применения\коммерциализации технологии. Проблема: не видим другие применения и\или не хотим с ними связываться (при том, что технологии часто имеют кросс-отраслевой потенциал)</a:t>
            </a:r>
          </a:p>
          <a:p>
            <a:pPr marL="342900" indent="-342900">
              <a:buAutoNum type="arabicPeriod"/>
            </a:pPr>
            <a:r>
              <a:rPr lang="ru-RU" sz="1400" dirty="0"/>
              <a:t>Оценка рынка в сегментах, где у разработчика нет опыта, производится кабинетным способом и базируется на непроверенных гипотезах. Проблема: некорректно (как правило, завышено) оцениваем сегменты, которые знаем слабо. Это особенно верно для новой инновационной продукции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49805B-69C4-22B6-2830-326AFFC95ED2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3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938" y="333374"/>
            <a:ext cx="10853468" cy="12731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3162"/>
                </a:solidFill>
              </a:rPr>
              <a:t>Пример 2: Экспертиза по методике </a:t>
            </a:r>
            <a:r>
              <a:rPr lang="ru-RU" sz="3200" b="1" dirty="0" err="1">
                <a:solidFill>
                  <a:srgbClr val="003162"/>
                </a:solidFill>
              </a:rPr>
              <a:t>Quicklook</a:t>
            </a:r>
            <a:r>
              <a:rPr lang="ru-RU" sz="3200" b="1" dirty="0">
                <a:solidFill>
                  <a:srgbClr val="003162"/>
                </a:solidFill>
              </a:rPr>
              <a:t>  IC2 </a:t>
            </a:r>
            <a:r>
              <a:rPr lang="ru-RU" sz="3200" b="1" dirty="0" err="1">
                <a:solidFill>
                  <a:srgbClr val="003162"/>
                </a:solidFill>
              </a:rPr>
              <a:t>Institute</a:t>
            </a:r>
            <a:r>
              <a:rPr lang="ru-RU" sz="3200" b="1" dirty="0">
                <a:solidFill>
                  <a:srgbClr val="003162"/>
                </a:solidFill>
              </a:rPr>
              <a:t> Техасского Университета (</a:t>
            </a:r>
            <a:r>
              <a:rPr lang="ru-RU" sz="3200" b="1" dirty="0" err="1">
                <a:solidFill>
                  <a:srgbClr val="003162"/>
                </a:solidFill>
              </a:rPr>
              <a:t>г.Остин</a:t>
            </a:r>
            <a:r>
              <a:rPr lang="ru-RU" sz="3200" b="1" dirty="0">
                <a:solidFill>
                  <a:srgbClr val="003162"/>
                </a:solidFill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15937" y="1485020"/>
            <a:ext cx="11125201" cy="424973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ts val="1700"/>
              </a:lnSpc>
              <a:spcBef>
                <a:spcPts val="600"/>
              </a:spcBef>
              <a:buNone/>
            </a:pPr>
            <a:r>
              <a:rPr lang="ru-RU" sz="3300" dirty="0"/>
              <a:t>Методика </a:t>
            </a:r>
            <a:r>
              <a:rPr lang="en-US" sz="3300" dirty="0" err="1"/>
              <a:t>Quicklook</a:t>
            </a:r>
            <a:r>
              <a:rPr lang="en-US" sz="3300" dirty="0"/>
              <a:t> </a:t>
            </a:r>
            <a:r>
              <a:rPr lang="ru-RU" sz="3300" dirty="0"/>
              <a:t>была разработана для быстрой оценки коммерциализуемости технологии</a:t>
            </a:r>
            <a:r>
              <a:rPr lang="ru-RU" sz="3300" dirty="0">
                <a:latin typeface="Mont Bold" panose="00000900000000000000" pitchFamily="50" charset="0"/>
              </a:rPr>
              <a:t>, </a:t>
            </a:r>
            <a:r>
              <a:rPr lang="ru-RU" sz="3300" b="1" dirty="0">
                <a:latin typeface="Mont Bold" panose="00000900000000000000" pitchFamily="50" charset="0"/>
              </a:rPr>
              <a:t>базируется на реальной обратной связи от потенциальных потребителей</a:t>
            </a:r>
            <a:r>
              <a:rPr lang="ru-RU" sz="3300" dirty="0">
                <a:latin typeface="Mont Bold" panose="00000900000000000000" pitchFamily="50" charset="0"/>
              </a:rPr>
              <a:t> </a:t>
            </a:r>
            <a:r>
              <a:rPr lang="ru-RU" sz="3300" dirty="0"/>
              <a:t>и включает:</a:t>
            </a:r>
            <a:br>
              <a:rPr lang="ru-RU" sz="3300" dirty="0"/>
            </a:br>
            <a:endParaRPr lang="ru-RU" sz="3300" dirty="0"/>
          </a:p>
          <a:p>
            <a:pPr marL="363538" indent="-363538">
              <a:lnSpc>
                <a:spcPts val="1700"/>
              </a:lnSpc>
              <a:spcBef>
                <a:spcPts val="600"/>
              </a:spcBef>
              <a:buSzPct val="120000"/>
            </a:pPr>
            <a:r>
              <a:rPr lang="ru-RU" sz="3300" dirty="0"/>
              <a:t>Определение потенциальных рынков и применений</a:t>
            </a:r>
          </a:p>
          <a:p>
            <a:pPr marL="363538" indent="-363538">
              <a:lnSpc>
                <a:spcPts val="1700"/>
              </a:lnSpc>
              <a:spcBef>
                <a:spcPts val="600"/>
              </a:spcBef>
              <a:buSzPct val="120000"/>
            </a:pPr>
            <a:r>
              <a:rPr lang="ru-RU" sz="3300" dirty="0"/>
              <a:t>Определение конечных пользователей, лицензиатов, дистрибьюторов </a:t>
            </a:r>
          </a:p>
          <a:p>
            <a:pPr marL="363538" indent="-363538">
              <a:lnSpc>
                <a:spcPts val="1700"/>
              </a:lnSpc>
              <a:spcBef>
                <a:spcPts val="600"/>
              </a:spcBef>
              <a:buSzPct val="120000"/>
            </a:pPr>
            <a:r>
              <a:rPr lang="ru-RU" sz="3300" dirty="0"/>
              <a:t>Интервью с экспертами и представителями компаний-потребителей</a:t>
            </a:r>
            <a:r>
              <a:rPr lang="en-US" sz="3300" dirty="0"/>
              <a:t> (</a:t>
            </a:r>
            <a:r>
              <a:rPr lang="ru-RU" sz="3300" dirty="0"/>
              <a:t>не менее 3-5 экспертов\представителей клиентов)</a:t>
            </a:r>
          </a:p>
          <a:p>
            <a:pPr marL="363538" indent="-363538">
              <a:lnSpc>
                <a:spcPts val="1700"/>
              </a:lnSpc>
              <a:spcBef>
                <a:spcPts val="600"/>
              </a:spcBef>
              <a:buSzPct val="120000"/>
            </a:pPr>
            <a:r>
              <a:rPr lang="ru-RU" sz="3300" dirty="0"/>
              <a:t>Подготовка отчета </a:t>
            </a:r>
          </a:p>
          <a:p>
            <a:pPr marL="363538" indent="-363538">
              <a:lnSpc>
                <a:spcPts val="1700"/>
              </a:lnSpc>
              <a:spcBef>
                <a:spcPts val="600"/>
              </a:spcBef>
              <a:buSzPct val="120000"/>
            </a:pPr>
            <a:r>
              <a:rPr lang="ru-RU" sz="3300" dirty="0"/>
              <a:t>Ранжирование (в случае оценки портфеля)</a:t>
            </a:r>
          </a:p>
          <a:p>
            <a:pPr marL="715963" lvl="1" indent="-352425">
              <a:lnSpc>
                <a:spcPts val="1700"/>
              </a:lnSpc>
              <a:spcBef>
                <a:spcPts val="600"/>
              </a:spcBef>
            </a:pPr>
            <a:r>
              <a:rPr lang="ru-RU" sz="3300" dirty="0"/>
              <a:t>Рыночный потенциал (25%)</a:t>
            </a:r>
          </a:p>
          <a:p>
            <a:pPr marL="715963" lvl="1" indent="-352425">
              <a:lnSpc>
                <a:spcPts val="1700"/>
              </a:lnSpc>
              <a:spcBef>
                <a:spcPts val="600"/>
              </a:spcBef>
            </a:pPr>
            <a:r>
              <a:rPr lang="ru-RU" sz="3300" dirty="0"/>
              <a:t>Зрелость рынка (15%)</a:t>
            </a:r>
          </a:p>
          <a:p>
            <a:pPr marL="715963" lvl="1" indent="-352425">
              <a:lnSpc>
                <a:spcPts val="1700"/>
              </a:lnSpc>
              <a:spcBef>
                <a:spcPts val="600"/>
              </a:spcBef>
            </a:pPr>
            <a:r>
              <a:rPr lang="en-US" sz="3300" dirty="0"/>
              <a:t>TRL</a:t>
            </a:r>
            <a:r>
              <a:rPr lang="ru-RU" sz="3300" dirty="0"/>
              <a:t> (40%)</a:t>
            </a:r>
          </a:p>
          <a:p>
            <a:pPr marL="715963" lvl="1" indent="-352425">
              <a:lnSpc>
                <a:spcPts val="1700"/>
              </a:lnSpc>
              <a:spcBef>
                <a:spcPts val="600"/>
              </a:spcBef>
            </a:pPr>
            <a:r>
              <a:rPr lang="ru-RU" sz="3300" dirty="0"/>
              <a:t>Конкуренция\наличие патентов (20%)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/>
              <a:t>Jakobs, E.-M., </a:t>
            </a:r>
            <a:r>
              <a:rPr lang="en-US" sz="2000" dirty="0" err="1"/>
              <a:t>Spinuzzi</a:t>
            </a:r>
            <a:r>
              <a:rPr lang="en-US" sz="2000" dirty="0"/>
              <a:t>, C., </a:t>
            </a:r>
            <a:r>
              <a:rPr lang="en-US" sz="2000" dirty="0" err="1"/>
              <a:t>Digmayer</a:t>
            </a:r>
            <a:r>
              <a:rPr lang="en-US" sz="2000" dirty="0"/>
              <a:t>, C., &amp; Pogue, G. (2015). Co-creation by commenting: Participatory ways to write </a:t>
            </a:r>
            <a:r>
              <a:rPr lang="en-US" sz="2000" dirty="0" err="1"/>
              <a:t>Quicklook</a:t>
            </a:r>
            <a:r>
              <a:rPr lang="en-US" sz="2000" dirty="0"/>
              <a:t>® reports. In Proceedings of IEEE professional communication society international professional communication conference (pp. 291–297). // URL: </a:t>
            </a:r>
            <a:r>
              <a:rPr lang="en-US" sz="2000" u="sng" dirty="0">
                <a:hlinkClick r:id="rId2"/>
              </a:rPr>
              <a:t>https://repositories.lib.utexas.edu/bitstream/handle/2152/31276/jakobs-2015-co-creation-by-commenting.pdf?sequence=2&amp;isAllowed=y</a:t>
            </a:r>
            <a:r>
              <a:rPr lang="en-US" sz="2000" dirty="0"/>
              <a:t> 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BFA754-205B-D0C2-0299-12EA0C81BA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4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938" y="344411"/>
            <a:ext cx="10693400" cy="6032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162"/>
                </a:solidFill>
              </a:rPr>
              <a:t>Шаблон экспертного заключения по </a:t>
            </a:r>
            <a:r>
              <a:rPr lang="en-US" sz="3200" b="1" dirty="0" err="1">
                <a:solidFill>
                  <a:srgbClr val="003162"/>
                </a:solidFill>
              </a:rPr>
              <a:t>Quicklook</a:t>
            </a:r>
            <a:endParaRPr lang="ru-RU" sz="3200" b="1" dirty="0">
              <a:solidFill>
                <a:srgbClr val="00316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94342" y="1090999"/>
            <a:ext cx="10446796" cy="4899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3538" lvl="0" indent="-3635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Описание технологии</a:t>
            </a:r>
          </a:p>
          <a:p>
            <a:pPr marL="363538" lvl="0" indent="-3635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Потенциальные выгоды от технологии</a:t>
            </a:r>
          </a:p>
          <a:p>
            <a:pPr marL="363538" lvl="0" indent="-3635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Текущий статус</a:t>
            </a:r>
          </a:p>
          <a:p>
            <a:pPr marL="363538" lvl="0" indent="-3635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Состояние интеллектуальной собственности</a:t>
            </a:r>
          </a:p>
          <a:p>
            <a:pPr marL="363538" lvl="0" indent="-3635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Потенциальные рынки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Потенциальная ценность для рынка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Подтвержденный рыночный спрос\интерес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Требования рынка</a:t>
            </a:r>
          </a:p>
          <a:p>
            <a:pPr marL="363538" lvl="0" indent="-3635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Риски проекта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Технологические риски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Производственные и коммерческие риски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Социальные и экономические риски </a:t>
            </a:r>
          </a:p>
          <a:p>
            <a:pPr marL="363538" lvl="0" indent="-3635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Возможности проекта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Технологические возможности 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Производственные и коммерческие возможности </a:t>
            </a:r>
          </a:p>
          <a:p>
            <a:pPr marL="715963" lvl="1" indent="-352425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Социальные и экономические возможности </a:t>
            </a:r>
          </a:p>
          <a:p>
            <a:pPr marL="452438" lvl="0" indent="-4524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Общие рекомендации</a:t>
            </a:r>
          </a:p>
          <a:p>
            <a:pPr marL="452438" lvl="0" indent="-452438">
              <a:lnSpc>
                <a:spcPct val="6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>
                <a:latin typeface="Mont Bold" panose="00000900000000000000" pitchFamily="50" charset="0"/>
              </a:rPr>
              <a:t>«Дорожная карта» проекта</a:t>
            </a:r>
            <a:endParaRPr lang="ru-RU" sz="2000" dirty="0">
              <a:latin typeface="Mont Bold" panose="00000900000000000000" pitchFamily="50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807D0E-2165-C9E5-6379-777F826625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4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5937" y="333375"/>
            <a:ext cx="10850433" cy="82236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3162"/>
                </a:solidFill>
              </a:rPr>
              <a:t>Пример 3 (важность альтернативных применений): Решение задачи по снижению потерь на коронный разряд в сетях ПАО «ФСК ЕЭС»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15937" y="1583473"/>
            <a:ext cx="11067786" cy="465462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latin typeface="Mont Bold" panose="00000900000000000000" pitchFamily="50" charset="0"/>
              </a:rPr>
              <a:t>Проблема:</a:t>
            </a:r>
            <a:r>
              <a:rPr lang="ru-RU" sz="1600" dirty="0"/>
              <a:t> потери на коронный разряд обходятся ФСК ЕЭС в 15 млрд. рублей в год</a:t>
            </a:r>
          </a:p>
          <a:p>
            <a:pPr marL="0" indent="0">
              <a:buNone/>
            </a:pPr>
            <a:r>
              <a:rPr lang="ru-RU" sz="1600" dirty="0">
                <a:latin typeface="+mj-lt"/>
              </a:rPr>
              <a:t>Состав работ:</a:t>
            </a:r>
          </a:p>
          <a:p>
            <a:pPr lvl="0"/>
            <a:r>
              <a:rPr lang="ru-RU" sz="1600" dirty="0"/>
              <a:t>Проведение открытого запроса инновационных решений по снижению потерь электроэнергии на коронный разряд на проводах ЛЭП 220 -750 </a:t>
            </a:r>
            <a:r>
              <a:rPr lang="ru-RU" sz="1600" dirty="0" err="1"/>
              <a:t>кВ.</a:t>
            </a:r>
            <a:endParaRPr lang="ru-RU" sz="1600" dirty="0"/>
          </a:p>
          <a:p>
            <a:pPr lvl="0"/>
            <a:r>
              <a:rPr lang="ru-RU" sz="1600" dirty="0"/>
              <a:t>Анализ и отбор лучших предложений, организация взаимодействия с проектами, в том числе:</a:t>
            </a:r>
          </a:p>
          <a:p>
            <a:pPr lvl="1"/>
            <a:r>
              <a:rPr lang="ru-RU" sz="1600" dirty="0"/>
              <a:t>Поиск заделов по теме (Патенты, Статьи, ЗФТ, Проекты)</a:t>
            </a:r>
          </a:p>
          <a:p>
            <a:pPr lvl="1"/>
            <a:r>
              <a:rPr lang="ru-RU" sz="1600" dirty="0"/>
              <a:t>оценка патентного ландшафта на международном и российском рынке</a:t>
            </a:r>
          </a:p>
          <a:p>
            <a:pPr lvl="1"/>
            <a:r>
              <a:rPr lang="ru-RU" sz="1600" dirty="0"/>
              <a:t>оценка степени готовности заделов для внедрения в производство (на базе методологии TPRL) </a:t>
            </a:r>
          </a:p>
          <a:p>
            <a:pPr lvl="1"/>
            <a:r>
              <a:rPr lang="ru-RU" sz="1600" dirty="0"/>
              <a:t>Организация экспертной группы из разработчиков - представителей МГУ им. М.В. Ломоносова, ИФХЭ РАН, </a:t>
            </a:r>
            <a:r>
              <a:rPr lang="ru-RU" sz="1600" dirty="0" err="1"/>
              <a:t>МИСиС</a:t>
            </a:r>
            <a:r>
              <a:rPr lang="ru-RU" sz="1600" dirty="0"/>
              <a:t>, ЦАГИ, СГУ для решения поставленной задачи</a:t>
            </a:r>
          </a:p>
          <a:p>
            <a:pPr lvl="1"/>
            <a:r>
              <a:rPr lang="ru-RU" sz="1600" dirty="0"/>
              <a:t>Содействие командам в подготовке и подаче предложений по снижению потерь на коронный разряд в ответ на технологический запрос Заказчика</a:t>
            </a:r>
          </a:p>
          <a:p>
            <a:pPr marL="0" indent="0">
              <a:buNone/>
            </a:pPr>
            <a:r>
              <a:rPr lang="ru-RU" sz="1600" b="1" dirty="0"/>
              <a:t>Результат:</a:t>
            </a:r>
            <a:r>
              <a:rPr lang="ru-RU" sz="1600" dirty="0"/>
              <a:t> Найдена лучшая команда разработчиков </a:t>
            </a:r>
            <a:r>
              <a:rPr lang="ru-RU" sz="1600" dirty="0" err="1"/>
              <a:t>супергидрофобных</a:t>
            </a:r>
            <a:r>
              <a:rPr lang="ru-RU" sz="1600" dirty="0"/>
              <a:t> покрытий в РФ (группа академика </a:t>
            </a:r>
            <a:r>
              <a:rPr lang="ru-RU" sz="1600" dirty="0" err="1"/>
              <a:t>Бойнович</a:t>
            </a:r>
            <a:r>
              <a:rPr lang="ru-RU" sz="1600" dirty="0"/>
              <a:t> в </a:t>
            </a:r>
            <a:r>
              <a:rPr lang="ru-RU" sz="1600" dirty="0" err="1"/>
              <a:t>ИФХиЭХ</a:t>
            </a:r>
            <a:r>
              <a:rPr lang="ru-RU" sz="1600" dirty="0"/>
              <a:t> им. Фрумкина), подтверждена готовность </a:t>
            </a:r>
            <a:r>
              <a:rPr lang="ru-RU" sz="1600" dirty="0" err="1"/>
              <a:t>софинансирования</a:t>
            </a:r>
            <a:r>
              <a:rPr lang="ru-RU" sz="1600" dirty="0"/>
              <a:t> разработки со стороны ФСК ЕЭС в размере 50 млн рублей. </a:t>
            </a:r>
          </a:p>
          <a:p>
            <a:pPr marL="715963" indent="0">
              <a:buNone/>
            </a:pPr>
            <a:r>
              <a:rPr lang="ru-RU" sz="1800" b="1" dirty="0"/>
              <a:t>Изначально технология разрабатывалась для борьбы с обледенением датчиков скорости в авиации. Объем рынков для этих применений существенно отличается (по разным оценкам – на порядок)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96" y="1043890"/>
            <a:ext cx="1050702" cy="651435"/>
          </a:xfrm>
          <a:prstGeom prst="rect">
            <a:avLst/>
          </a:prstGeom>
        </p:spPr>
      </p:pic>
      <p:pic>
        <p:nvPicPr>
          <p:cNvPr id="1026" name="Picture 2" descr="https://static.tildacdn.com/tild3231-6630-4965-b231-376538353734/if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931" y="892268"/>
            <a:ext cx="827525" cy="92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AD438B-204A-D137-3919-24BC55F0FE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97" y="5871820"/>
            <a:ext cx="886533" cy="82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57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_my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my1" id="{14F3D04E-9B5C-A94B-B0B3-A7AB0A573C9D}" vid="{4BE7E686-8519-3145-AF8D-562C3A11BABE}"/>
    </a:ext>
  </a:extLst>
</a:theme>
</file>

<file path=ppt/theme/theme10.xml><?xml version="1.0" encoding="utf-8"?>
<a:theme xmlns:a="http://schemas.openxmlformats.org/drawingml/2006/main" name="6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ZD-Inside">
  <a:themeElements>
    <a:clrScheme name="Другая 4">
      <a:dk1>
        <a:srgbClr val="000000"/>
      </a:dk1>
      <a:lt1>
        <a:srgbClr val="FFFFFF"/>
      </a:lt1>
      <a:dk2>
        <a:srgbClr val="003162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RZD-Inside">
  <a:themeElements>
    <a:clrScheme name="Другая 4">
      <a:dk1>
        <a:srgbClr val="000000"/>
      </a:dk1>
      <a:lt1>
        <a:srgbClr val="FFFFFF"/>
      </a:lt1>
      <a:dk2>
        <a:srgbClr val="003162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_RZD-Inside">
  <a:themeElements>
    <a:clrScheme name="Другая 4">
      <a:dk1>
        <a:srgbClr val="000000"/>
      </a:dk1>
      <a:lt1>
        <a:srgbClr val="FFFFFF"/>
      </a:lt1>
      <a:dk2>
        <a:srgbClr val="003162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RZD-Inside">
  <a:themeElements>
    <a:clrScheme name="Другая 4">
      <a:dk1>
        <a:srgbClr val="000000"/>
      </a:dk1>
      <a:lt1>
        <a:srgbClr val="FFFFFF"/>
      </a:lt1>
      <a:dk2>
        <a:srgbClr val="003162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1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ТемаНАТТ_палитра-шрифты">
  <a:themeElements>
    <a:clrScheme name="NAT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96CD"/>
      </a:accent1>
      <a:accent2>
        <a:srgbClr val="DF2626"/>
      </a:accent2>
      <a:accent3>
        <a:srgbClr val="D9DBDD"/>
      </a:accent3>
      <a:accent4>
        <a:srgbClr val="256DA3"/>
      </a:accent4>
      <a:accent5>
        <a:srgbClr val="8ACAEA"/>
      </a:accent5>
      <a:accent6>
        <a:srgbClr val="F29B86"/>
      </a:accent6>
      <a:hlink>
        <a:srgbClr val="DF2626"/>
      </a:hlink>
      <a:folHlink>
        <a:srgbClr val="F29B86"/>
      </a:folHlink>
    </a:clrScheme>
    <a:fontScheme name="Другая 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НАТТ_палитра-шрифты" id="{2EDE67AC-4E31-49C1-84D8-A52D252A6C71}" vid="{A1F67B22-94C1-4D3D-88B8-502B04A5B54B}"/>
    </a:ext>
  </a:extLst>
</a:theme>
</file>

<file path=ppt/theme/theme2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FF0"/>
      </a:accent1>
      <a:accent2>
        <a:srgbClr val="0082B0"/>
      </a:accent2>
      <a:accent3>
        <a:srgbClr val="005674"/>
      </a:accent3>
      <a:accent4>
        <a:srgbClr val="002532"/>
      </a:accent4>
      <a:accent5>
        <a:srgbClr val="3B3B3B"/>
      </a:accent5>
      <a:accent6>
        <a:srgbClr val="808080"/>
      </a:accent6>
      <a:hlink>
        <a:srgbClr val="00B0F0"/>
      </a:hlink>
      <a:folHlink>
        <a:srgbClr val="954F72"/>
      </a:folHlink>
    </a:clrScheme>
    <a:fontScheme name="ФРИИ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ZD-Title 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RZD-Subtit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О">
      <a:majorFont>
        <a:latin typeface="Mont Bold"/>
        <a:ea typeface=""/>
        <a:cs typeface=""/>
      </a:majorFont>
      <a:minorFont>
        <a:latin typeface="Mon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9344</TotalTime>
  <Words>1339</Words>
  <Application>Microsoft Office PowerPoint</Application>
  <PresentationFormat>Широкоэкранный</PresentationFormat>
  <Paragraphs>151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46" baseType="lpstr">
      <vt:lpstr>Mont Heavy DEMO</vt:lpstr>
      <vt:lpstr>Mont Light</vt:lpstr>
      <vt:lpstr>Calibri</vt:lpstr>
      <vt:lpstr>Mont</vt:lpstr>
      <vt:lpstr>Verdana</vt:lpstr>
      <vt:lpstr>Mont Bold</vt:lpstr>
      <vt:lpstr>Arial</vt:lpstr>
      <vt:lpstr>맑은 고딕</vt:lpstr>
      <vt:lpstr>Segoe UI</vt:lpstr>
      <vt:lpstr>Wingdings</vt:lpstr>
      <vt:lpstr>theme_my1</vt:lpstr>
      <vt:lpstr>RZD-Subtitle</vt:lpstr>
      <vt:lpstr>RZD-Title 2</vt:lpstr>
      <vt:lpstr>Специальное оформление</vt:lpstr>
      <vt:lpstr>1_RZD-Subtitle</vt:lpstr>
      <vt:lpstr>2_RZD-Subtitle</vt:lpstr>
      <vt:lpstr>3_RZD-Subtitle</vt:lpstr>
      <vt:lpstr>4_RZD-Subtitle</vt:lpstr>
      <vt:lpstr>5_RZD-Subtitle</vt:lpstr>
      <vt:lpstr>6_RZD-Subtitle</vt:lpstr>
      <vt:lpstr>7_RZD-Subtitle</vt:lpstr>
      <vt:lpstr>8_RZD-Subtitle</vt:lpstr>
      <vt:lpstr>10_RZD-Subtitle</vt:lpstr>
      <vt:lpstr>9_RZD-Subtitle</vt:lpstr>
      <vt:lpstr>1_RZD-Inside</vt:lpstr>
      <vt:lpstr>2_RZD-Inside</vt:lpstr>
      <vt:lpstr>3_RZD-Inside</vt:lpstr>
      <vt:lpstr>4_RZD-Inside</vt:lpstr>
      <vt:lpstr>11_RZD-Subtitle</vt:lpstr>
      <vt:lpstr>ТемаНАТТ_палитра-шрифты</vt:lpstr>
      <vt:lpstr>Тема Office</vt:lpstr>
      <vt:lpstr>Слайд think-cell</vt:lpstr>
      <vt:lpstr>ОЦЕНКА КОММЕРЧЕСКОГО ПОТЕНЦИАЛА ТЕХНОЛОГИИ  Алексей филимонов, Исполнительный директор</vt:lpstr>
      <vt:lpstr>Как на самом деле происходят инновации  в корпорациях?</vt:lpstr>
      <vt:lpstr>Оценка коммерческого потенциала технологии это</vt:lpstr>
      <vt:lpstr>Презентация PowerPoint</vt:lpstr>
      <vt:lpstr>Отличие экспертизы проектов ФЦП ЭКБ и РЭ для ВЭБ от традиционных экспертиз</vt:lpstr>
      <vt:lpstr>Зачем нужна внешняя экспертиза коммерческого потенциала?</vt:lpstr>
      <vt:lpstr>Пример 2: Экспертиза по методике Quicklook  IC2 Institute Техасского Университета (г.Остин)</vt:lpstr>
      <vt:lpstr>Шаблон экспертного заключения по Quicklook</vt:lpstr>
      <vt:lpstr>Пример 3 (важность альтернативных применений): Решение задачи по снижению потерь на коронный разряд в сетях ПАО «ФСК ЕЭС»</vt:lpstr>
      <vt:lpstr>Важность отраслевой экспертизы</vt:lpstr>
      <vt:lpstr>Где и как искать отраслевых экспертов</vt:lpstr>
      <vt:lpstr>Пример 4 (важность альтернативных применений): Альтернативные применения активированного ZnO</vt:lpstr>
      <vt:lpstr>Оценка стоимости технологических активов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vkuzmina</dc:creator>
  <cp:lastModifiedBy>Переговорка</cp:lastModifiedBy>
  <cp:revision>311</cp:revision>
  <dcterms:created xsi:type="dcterms:W3CDTF">2017-05-10T20:54:07Z</dcterms:created>
  <dcterms:modified xsi:type="dcterms:W3CDTF">2022-12-08T07:45:42Z</dcterms:modified>
</cp:coreProperties>
</file>