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1710" r:id="rId2"/>
    <p:sldId id="1720" r:id="rId3"/>
    <p:sldId id="1711" r:id="rId4"/>
    <p:sldId id="1712" r:id="rId5"/>
    <p:sldId id="1713" r:id="rId6"/>
    <p:sldId id="1714" r:id="rId7"/>
    <p:sldId id="1715" r:id="rId8"/>
    <p:sldId id="1716" r:id="rId9"/>
    <p:sldId id="1717" r:id="rId10"/>
    <p:sldId id="1718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7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119" userDrawn="1">
          <p15:clr>
            <a:srgbClr val="A4A3A4"/>
          </p15:clr>
        </p15:guide>
        <p15:guide id="7" orient="horz" pos="4065" userDrawn="1">
          <p15:clr>
            <a:srgbClr val="A4A3A4"/>
          </p15:clr>
        </p15:guide>
        <p15:guide id="8" orient="horz" pos="527" userDrawn="1">
          <p15:clr>
            <a:srgbClr val="A4A3A4"/>
          </p15:clr>
        </p15:guide>
        <p15:guide id="10" orient="horz" pos="1344" userDrawn="1">
          <p15:clr>
            <a:srgbClr val="A4A3A4"/>
          </p15:clr>
        </p15:guide>
        <p15:guide id="11" pos="27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a Popova" initials="YP" lastIdx="4" clrIdx="0">
    <p:extLst>
      <p:ext uri="{19B8F6BF-5375-455C-9EA6-DF929625EA0E}">
        <p15:presenceInfo xmlns:p15="http://schemas.microsoft.com/office/powerpoint/2012/main" userId="bb201b92a31dc6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9"/>
    <a:srgbClr val="256DA3"/>
    <a:srgbClr val="4096CD"/>
    <a:srgbClr val="71A7C1"/>
    <a:srgbClr val="6190A7"/>
    <a:srgbClr val="D9DBDD"/>
    <a:srgbClr val="E9EAEB"/>
    <a:srgbClr val="DCDEE0"/>
    <a:srgbClr val="F29B86"/>
    <a:srgbClr val="D9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5934"/>
  </p:normalViewPr>
  <p:slideViewPr>
    <p:cSldViewPr>
      <p:cViewPr varScale="1">
        <p:scale>
          <a:sx n="111" d="100"/>
          <a:sy n="111" d="100"/>
        </p:scale>
        <p:origin x="714" y="78"/>
      </p:cViewPr>
      <p:guideLst>
        <p:guide pos="7378"/>
        <p:guide orient="horz" pos="3566"/>
        <p:guide pos="3840"/>
        <p:guide pos="347"/>
        <p:guide orient="horz" pos="119"/>
        <p:guide orient="horz" pos="4065"/>
        <p:guide orient="horz" pos="527"/>
        <p:guide orient="horz" pos="1344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97190-4A04-40AC-9E0D-E84F63BEF25A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BBE4C-4BC8-4FD6-9EAE-81E7631C6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5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rusnatt.ru/" TargetMode="Externa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natt.ru/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sv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_без_фото_RUS">
    <p:bg>
      <p:bgPr>
        <a:gradFill>
          <a:gsLst>
            <a:gs pos="0">
              <a:srgbClr val="8ACAEA"/>
            </a:gs>
            <a:gs pos="58000">
              <a:srgbClr val="3185B9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5571856-3A3F-4011-A20D-C366168EA23C}"/>
              </a:ext>
            </a:extLst>
          </p:cNvPr>
          <p:cNvCxnSpPr>
            <a:cxnSpLocks/>
          </p:cNvCxnSpPr>
          <p:nvPr/>
        </p:nvCxnSpPr>
        <p:spPr>
          <a:xfrm>
            <a:off x="2393931" y="5400384"/>
            <a:ext cx="9036000" cy="0"/>
          </a:xfrm>
          <a:prstGeom prst="line">
            <a:avLst/>
          </a:prstGeom>
          <a:ln w="9525">
            <a:solidFill>
              <a:srgbClr val="1F5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0FE38F8-12C5-4F95-8674-72F1BE3329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361" y="4361044"/>
            <a:ext cx="1472248" cy="1729549"/>
          </a:xfrm>
          <a:prstGeom prst="rect">
            <a:avLst/>
          </a:prstGeom>
        </p:spPr>
      </p:pic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9B01F806-E107-40EB-9BD6-7F9226A5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31" y="4015210"/>
            <a:ext cx="9033708" cy="123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2" name="Текст 41">
            <a:extLst>
              <a:ext uri="{FF2B5EF4-FFF2-40B4-BE49-F238E27FC236}">
                <a16:creationId xmlns:a16="http://schemas.microsoft.com/office/drawing/2014/main" id="{170497C1-4578-4A48-A95C-5709AB270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1947" y="549194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700" kern="1200" dirty="0" smtClean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Спикера</a:t>
            </a:r>
          </a:p>
        </p:txBody>
      </p:sp>
      <p:sp>
        <p:nvSpPr>
          <p:cNvPr id="45" name="Текст 41">
            <a:extLst>
              <a:ext uri="{FF2B5EF4-FFF2-40B4-BE49-F238E27FC236}">
                <a16:creationId xmlns:a16="http://schemas.microsoft.com/office/drawing/2014/main" id="{71E83E54-CF34-47DD-8703-A3ED11879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947" y="592012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42C8F5-ECD9-4765-9D70-9B571204D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5" y="20103"/>
            <a:ext cx="12176105" cy="46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3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овый слайд_ENG">
    <p:bg>
      <p:bgPr>
        <a:gradFill>
          <a:gsLst>
            <a:gs pos="0">
              <a:schemeClr val="bg1"/>
            </a:gs>
            <a:gs pos="100000">
              <a:srgbClr val="EAEAE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756D3-F027-4873-B4A6-10EC9518DC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306" y="4177145"/>
            <a:ext cx="6530706" cy="268085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95A857-BEDD-4B71-9BC2-7637F713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833" y="6250397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519701F-51F7-428B-AA3A-0B5D731C62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76463B9-8069-453B-83B9-E7BE689ED4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694" y="371102"/>
            <a:ext cx="10895106" cy="1021416"/>
          </a:xfrm>
        </p:spPr>
        <p:txBody>
          <a:bodyPr anchor="t" anchorCtr="0"/>
          <a:lstStyle>
            <a:lvl1pPr>
              <a:defRPr sz="3000">
                <a:solidFill>
                  <a:srgbClr val="DF2626"/>
                </a:solidFill>
              </a:defRPr>
            </a:lvl1pPr>
          </a:lstStyle>
          <a:p>
            <a:r>
              <a:rPr lang="en-US" dirty="0"/>
              <a:t>Russian National Association </a:t>
            </a:r>
            <a:br>
              <a:rPr lang="en-US" dirty="0"/>
            </a:br>
            <a:r>
              <a:rPr lang="en-US" dirty="0"/>
              <a:t>of Technology Transfer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DEA2143-F504-4901-957B-6DC1D3BBC3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5693" y="1995956"/>
            <a:ext cx="5166177" cy="274469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20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Национальная ассоциация трансфера технологий создана в мае 2017 года негосударственным институтом развития «</a:t>
            </a:r>
            <a:r>
              <a:rPr lang="ru-RU" dirty="0" err="1"/>
              <a:t>Иннопрактика</a:t>
            </a:r>
            <a:r>
              <a:rPr lang="ru-RU" dirty="0"/>
              <a:t>» и Федеральной службой по интеллектуальной собственности (Роспатент) с целью содействия реализации Стратегии научно-технологического развития РФ. Ассоциация представляет собой многофункциональную коммуникативную площадку, осуществляющую образовательную, просветительскую и консультационную деятельность в области трансфера технологий.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994182C-542C-4FBB-8AB1-A06C6565B2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85694" y="1545016"/>
            <a:ext cx="10895106" cy="330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r>
              <a:rPr lang="en-US" dirty="0"/>
              <a:t>Russian National Association of Technology Transfer</a:t>
            </a: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2FD41D1-4FC7-4DBD-BA65-D7121E3E91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8014" y="1995956"/>
            <a:ext cx="5462785" cy="27446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20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r>
              <a:rPr lang="ru-RU" dirty="0"/>
              <a:t>Миссия НАТТ – объединение участников процесса трансфера технологий для налаживания взаимовыгодного сотрудничества и повышения их профессионального уровня. Ключевым преимуществом НАТТ является коллективный поиск решений по усовершенствованию процесса трансфера технологий всеми заинтересованными участниками.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61E1C-E3E4-4DE9-99BD-E803D02BC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88" y="5408174"/>
            <a:ext cx="1146582" cy="1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иски">
    <p:bg>
      <p:bgPr>
        <a:gradFill>
          <a:gsLst>
            <a:gs pos="0">
              <a:schemeClr val="bg1"/>
            </a:gs>
            <a:gs pos="100000">
              <a:srgbClr val="EAEAE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4FADB9-E031-41E9-BE52-4AD54BC3EC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8" y="5428230"/>
            <a:ext cx="1083202" cy="126951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76463B9-8069-453B-83B9-E7BE689E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4" y="371102"/>
            <a:ext cx="10895106" cy="1021416"/>
          </a:xfrm>
        </p:spPr>
        <p:txBody>
          <a:bodyPr anchor="t" anchorCtr="0"/>
          <a:lstStyle>
            <a:lvl1pPr>
              <a:defRPr sz="3000">
                <a:solidFill>
                  <a:srgbClr val="DF262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C37EF7-1054-4B25-9F8C-C46998F4F5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306" y="4177145"/>
            <a:ext cx="6530706" cy="2680855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C70517FC-5879-49D8-89E3-B772905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833" y="6250397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519701F-51F7-428B-AA3A-0B5D731C62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77F61B3-504B-4B89-AF7F-54AEDC1FACF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85694" y="1476192"/>
            <a:ext cx="4353433" cy="330295"/>
          </a:xfrm>
          <a:solidFill>
            <a:srgbClr val="4096CD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>
                <a:solidFill>
                  <a:schemeClr val="bg1"/>
                </a:solidFill>
              </a:defRPr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EEEA015-2DAC-40D3-B706-C5C6E7115F4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6612" y="1937700"/>
            <a:ext cx="4335929" cy="1014676"/>
          </a:xfrm>
        </p:spPr>
        <p:txBody>
          <a:bodyPr>
            <a:noAutofit/>
          </a:bodyPr>
          <a:lstStyle>
            <a:lvl1pPr marL="179388" indent="-179388">
              <a:buClr>
                <a:srgbClr val="256DA3"/>
              </a:buClr>
              <a:buFont typeface="Wingdings" panose="05000000000000000000" pitchFamily="2" charset="2"/>
              <a:buChar char="§"/>
              <a:defRPr lang="ru-RU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>
              <a:buClr>
                <a:srgbClr val="256DA3"/>
              </a:buClr>
              <a:buFont typeface="Wingdings" panose="05000000000000000000" pitchFamily="2" charset="2"/>
              <a:buChar char="§"/>
              <a:def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9388">
              <a:buClr>
                <a:srgbClr val="256DA3"/>
              </a:buClr>
              <a:buFont typeface="Wingdings" panose="05000000000000000000" pitchFamily="2" charset="2"/>
              <a:buChar char="§"/>
              <a:def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>
              <a:buClr>
                <a:srgbClr val="256DA3"/>
              </a:buClr>
              <a:buFont typeface="Wingdings" panose="05000000000000000000" pitchFamily="2" charset="2"/>
              <a:buChar char="§"/>
              <a:def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>
              <a:buClr>
                <a:srgbClr val="256DA3"/>
              </a:buClr>
              <a:buFont typeface="Wingdings" panose="05000000000000000000" pitchFamily="2" charset="2"/>
              <a:buChar char="§"/>
              <a:def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Пункт списка</a:t>
            </a:r>
          </a:p>
          <a:p>
            <a:pPr lvl="1"/>
            <a:r>
              <a:rPr lang="ru-RU" dirty="0"/>
              <a:t>Пункт списка</a:t>
            </a:r>
          </a:p>
          <a:p>
            <a:pPr lvl="2"/>
            <a:r>
              <a:rPr lang="ru-RU" dirty="0"/>
              <a:t>Пункт списка</a:t>
            </a:r>
          </a:p>
        </p:txBody>
      </p:sp>
    </p:spTree>
    <p:extLst>
      <p:ext uri="{BB962C8B-B14F-4D97-AF65-F5344CB8AC3E}">
        <p14:creationId xmlns:p14="http://schemas.microsoft.com/office/powerpoint/2010/main" val="162693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овый слайд_ENG">
    <p:bg>
      <p:bgPr>
        <a:gradFill>
          <a:gsLst>
            <a:gs pos="0">
              <a:schemeClr val="bg1"/>
            </a:gs>
            <a:gs pos="100000">
              <a:srgbClr val="EAEAE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756D3-F027-4873-B4A6-10EC9518DC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306" y="4177145"/>
            <a:ext cx="6530706" cy="268085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95A857-BEDD-4B71-9BC2-7637F713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833" y="6250397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519701F-51F7-428B-AA3A-0B5D731C629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61E1C-E3E4-4DE9-99BD-E803D02BC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88" y="5408174"/>
            <a:ext cx="1146582" cy="1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1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дуцированный-колонтитул">
    <p:bg>
      <p:bgPr>
        <a:gradFill>
          <a:gsLst>
            <a:gs pos="0">
              <a:schemeClr val="bg1"/>
            </a:gs>
            <a:gs pos="100000">
              <a:srgbClr val="EAEAE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756D3-F027-4873-B4A6-10EC9518DC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716" y="4475747"/>
            <a:ext cx="5803296" cy="238225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95A857-BEDD-4B71-9BC2-7637F713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833" y="6250397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519701F-51F7-428B-AA3A-0B5D731C629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9CD96D-EAD6-4EDA-BCD2-BE93D3FC76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397" y="5871820"/>
            <a:ext cx="886533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8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G_редуцированный-колонтитул">
    <p:bg>
      <p:bgPr>
        <a:gradFill>
          <a:gsLst>
            <a:gs pos="0">
              <a:schemeClr val="bg1"/>
            </a:gs>
            <a:gs pos="100000">
              <a:srgbClr val="EAEAE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756D3-F027-4873-B4A6-10EC9518DC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716" y="4475747"/>
            <a:ext cx="5803296" cy="238225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95A857-BEDD-4B71-9BC2-7637F713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833" y="6250397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519701F-51F7-428B-AA3A-0B5D731C629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42B0C7-A0CB-4935-9491-26CB60B90A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58" y="5846096"/>
            <a:ext cx="940094" cy="8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6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bg>
      <p:bgPr>
        <a:solidFill>
          <a:srgbClr val="409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9FC3F-0163-400C-9C9E-8D4FC20E1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20" y="0"/>
            <a:ext cx="12224875" cy="685763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0FE38F8-12C5-4F95-8674-72F1BE332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648" y="4574876"/>
            <a:ext cx="1412353" cy="1659186"/>
          </a:xfrm>
          <a:prstGeom prst="rect">
            <a:avLst/>
          </a:prstGeom>
        </p:spPr>
      </p:pic>
      <p:sp>
        <p:nvSpPr>
          <p:cNvPr id="45" name="Текст 41">
            <a:extLst>
              <a:ext uri="{FF2B5EF4-FFF2-40B4-BE49-F238E27FC236}">
                <a16:creationId xmlns:a16="http://schemas.microsoft.com/office/drawing/2014/main" id="{71E83E54-CF34-47DD-8703-A3ED11879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6983" y="6021557"/>
            <a:ext cx="2133601" cy="250217"/>
          </a:xfrm>
        </p:spPr>
        <p:txBody>
          <a:bodyPr lIns="0" tIns="0" rIns="0" bIns="0"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D86F9-8FEE-4807-BFB0-00B89A54A590}"/>
              </a:ext>
            </a:extLst>
          </p:cNvPr>
          <p:cNvSpPr txBox="1"/>
          <p:nvPr/>
        </p:nvSpPr>
        <p:spPr>
          <a:xfrm>
            <a:off x="2058802" y="5443070"/>
            <a:ext cx="2022082" cy="35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www.rusnatt.ru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7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_ENG">
    <p:bg>
      <p:bgPr>
        <a:solidFill>
          <a:srgbClr val="409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9FC3F-0163-400C-9C9E-8D4FC20E1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20" y="0"/>
            <a:ext cx="12224875" cy="6857634"/>
          </a:xfrm>
          <a:prstGeom prst="rect">
            <a:avLst/>
          </a:prstGeom>
        </p:spPr>
      </p:pic>
      <p:sp>
        <p:nvSpPr>
          <p:cNvPr id="45" name="Текст 41">
            <a:extLst>
              <a:ext uri="{FF2B5EF4-FFF2-40B4-BE49-F238E27FC236}">
                <a16:creationId xmlns:a16="http://schemas.microsoft.com/office/drawing/2014/main" id="{71E83E54-CF34-47DD-8703-A3ED11879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6983" y="6021557"/>
            <a:ext cx="2133601" cy="250217"/>
          </a:xfrm>
        </p:spPr>
        <p:txBody>
          <a:bodyPr lIns="0" tIns="0" rIns="0" bIns="0"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en-US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Moscow</a:t>
            </a: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D86F9-8FEE-4807-BFB0-00B89A54A590}"/>
              </a:ext>
            </a:extLst>
          </p:cNvPr>
          <p:cNvSpPr txBox="1"/>
          <p:nvPr/>
        </p:nvSpPr>
        <p:spPr>
          <a:xfrm>
            <a:off x="2058802" y="5443070"/>
            <a:ext cx="2022082" cy="35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www.rusnatt.ru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75C1B-1D83-45FF-9503-AF3806F01F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7313" y="4574876"/>
            <a:ext cx="1444438" cy="16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10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0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_без_фото_ENG">
    <p:bg>
      <p:bgPr>
        <a:gradFill>
          <a:gsLst>
            <a:gs pos="0">
              <a:srgbClr val="8ACAEA"/>
            </a:gs>
            <a:gs pos="58000">
              <a:srgbClr val="3185B9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5571856-3A3F-4011-A20D-C366168EA23C}"/>
              </a:ext>
            </a:extLst>
          </p:cNvPr>
          <p:cNvCxnSpPr>
            <a:cxnSpLocks/>
          </p:cNvCxnSpPr>
          <p:nvPr/>
        </p:nvCxnSpPr>
        <p:spPr>
          <a:xfrm>
            <a:off x="2393931" y="5400384"/>
            <a:ext cx="9036000" cy="0"/>
          </a:xfrm>
          <a:prstGeom prst="line">
            <a:avLst/>
          </a:prstGeom>
          <a:ln w="9525">
            <a:solidFill>
              <a:srgbClr val="1F59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9B01F806-E107-40EB-9BD6-7F9226A5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31" y="4015210"/>
            <a:ext cx="9033708" cy="123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2" name="Текст 41">
            <a:extLst>
              <a:ext uri="{FF2B5EF4-FFF2-40B4-BE49-F238E27FC236}">
                <a16:creationId xmlns:a16="http://schemas.microsoft.com/office/drawing/2014/main" id="{170497C1-4578-4A48-A95C-5709AB2702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1947" y="549194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700" kern="1200" dirty="0" smtClean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Спикера</a:t>
            </a:r>
          </a:p>
        </p:txBody>
      </p:sp>
      <p:sp>
        <p:nvSpPr>
          <p:cNvPr id="45" name="Текст 41">
            <a:extLst>
              <a:ext uri="{FF2B5EF4-FFF2-40B4-BE49-F238E27FC236}">
                <a16:creationId xmlns:a16="http://schemas.microsoft.com/office/drawing/2014/main" id="{71E83E54-CF34-47DD-8703-A3ED11879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947" y="592012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42C8F5-ECD9-4765-9D70-9B571204D0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5" y="20103"/>
            <a:ext cx="12176105" cy="468374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FDAE1-CF8D-47EA-B2CF-048A9D874D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7036" y="4367360"/>
            <a:ext cx="1472248" cy="172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Фото1_RUS">
    <p:bg>
      <p:bgPr>
        <a:solidFill>
          <a:srgbClr val="409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DA10CC-0CB7-4EE0-BB0A-21E52EBD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39000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80" b="7535"/>
          <a:stretch/>
        </p:blipFill>
        <p:spPr>
          <a:xfrm flipH="1">
            <a:off x="-13922" y="116375"/>
            <a:ext cx="12205922" cy="378995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533F12-6317-448B-A050-F96B1463A6AB}"/>
              </a:ext>
            </a:extLst>
          </p:cNvPr>
          <p:cNvCxnSpPr>
            <a:cxnSpLocks/>
          </p:cNvCxnSpPr>
          <p:nvPr/>
        </p:nvCxnSpPr>
        <p:spPr>
          <a:xfrm>
            <a:off x="2393931" y="5400384"/>
            <a:ext cx="903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25E3B16-64ED-44E0-B13F-1C9FDB101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31" y="4097798"/>
            <a:ext cx="9033708" cy="123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9" name="Текст 41">
            <a:extLst>
              <a:ext uri="{FF2B5EF4-FFF2-40B4-BE49-F238E27FC236}">
                <a16:creationId xmlns:a16="http://schemas.microsoft.com/office/drawing/2014/main" id="{D4ACE49F-6377-4D09-887D-C2030C596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1947" y="549194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700" kern="1200" dirty="0" smtClean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Спикера</a:t>
            </a:r>
          </a:p>
        </p:txBody>
      </p:sp>
      <p:sp>
        <p:nvSpPr>
          <p:cNvPr id="21" name="Текст 41">
            <a:extLst>
              <a:ext uri="{FF2B5EF4-FFF2-40B4-BE49-F238E27FC236}">
                <a16:creationId xmlns:a16="http://schemas.microsoft.com/office/drawing/2014/main" id="{7AA52F83-A220-47C3-96AE-E95E35A8E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947" y="592012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85FF08-3EA9-49CF-87DD-52F52A0A93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32" y="0"/>
            <a:ext cx="12315532" cy="39063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4494B6-1DB6-4A08-99AF-4377943AB2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4361" y="4361044"/>
            <a:ext cx="1472248" cy="17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3" orient="horz" pos="25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Фото1_ENG">
    <p:bg>
      <p:bgPr>
        <a:solidFill>
          <a:srgbClr val="409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DA10CC-0CB7-4EE0-BB0A-21E52EBD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39000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80" b="7535"/>
          <a:stretch/>
        </p:blipFill>
        <p:spPr>
          <a:xfrm flipH="1">
            <a:off x="-13922" y="116375"/>
            <a:ext cx="12205922" cy="37899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30FF37-EB31-41CA-BC45-24B8D35D4C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7036" y="4367360"/>
            <a:ext cx="1472248" cy="172956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533F12-6317-448B-A050-F96B1463A6AB}"/>
              </a:ext>
            </a:extLst>
          </p:cNvPr>
          <p:cNvCxnSpPr>
            <a:cxnSpLocks/>
          </p:cNvCxnSpPr>
          <p:nvPr/>
        </p:nvCxnSpPr>
        <p:spPr>
          <a:xfrm>
            <a:off x="2393931" y="5400384"/>
            <a:ext cx="903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25E3B16-64ED-44E0-B13F-1C9FDB101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31" y="4097798"/>
            <a:ext cx="9033708" cy="123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TITEL OF PRESENTATION</a:t>
            </a:r>
            <a:endParaRPr lang="ru-RU" dirty="0"/>
          </a:p>
        </p:txBody>
      </p:sp>
      <p:sp>
        <p:nvSpPr>
          <p:cNvPr id="19" name="Текст 41">
            <a:extLst>
              <a:ext uri="{FF2B5EF4-FFF2-40B4-BE49-F238E27FC236}">
                <a16:creationId xmlns:a16="http://schemas.microsoft.com/office/drawing/2014/main" id="{D4ACE49F-6377-4D09-887D-C2030C596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1947" y="549194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700" kern="1200" dirty="0" smtClean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Спикера</a:t>
            </a:r>
          </a:p>
        </p:txBody>
      </p:sp>
      <p:sp>
        <p:nvSpPr>
          <p:cNvPr id="21" name="Текст 41">
            <a:extLst>
              <a:ext uri="{FF2B5EF4-FFF2-40B4-BE49-F238E27FC236}">
                <a16:creationId xmlns:a16="http://schemas.microsoft.com/office/drawing/2014/main" id="{7AA52F83-A220-47C3-96AE-E95E35A8E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947" y="592012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85FF08-3EA9-49CF-87DD-52F52A0A93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32" y="0"/>
            <a:ext cx="12315532" cy="39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8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3" orient="horz" pos="25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ложкаФото2_RUS">
    <p:bg>
      <p:bgPr>
        <a:solidFill>
          <a:srgbClr val="DF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533F12-6317-448B-A050-F96B1463A6AB}"/>
              </a:ext>
            </a:extLst>
          </p:cNvPr>
          <p:cNvCxnSpPr>
            <a:cxnSpLocks/>
          </p:cNvCxnSpPr>
          <p:nvPr/>
        </p:nvCxnSpPr>
        <p:spPr>
          <a:xfrm>
            <a:off x="2393931" y="5400384"/>
            <a:ext cx="903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903EF04-CD90-474C-B3AC-1571C942F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31" y="4097798"/>
            <a:ext cx="9033708" cy="123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8" name="Текст 41">
            <a:extLst>
              <a:ext uri="{FF2B5EF4-FFF2-40B4-BE49-F238E27FC236}">
                <a16:creationId xmlns:a16="http://schemas.microsoft.com/office/drawing/2014/main" id="{ADA112E8-B783-4FD1-AE03-4953EB736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1947" y="549194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700" kern="1200" dirty="0" smtClean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Спикера</a:t>
            </a:r>
          </a:p>
        </p:txBody>
      </p:sp>
      <p:sp>
        <p:nvSpPr>
          <p:cNvPr id="19" name="Текст 41">
            <a:extLst>
              <a:ext uri="{FF2B5EF4-FFF2-40B4-BE49-F238E27FC236}">
                <a16:creationId xmlns:a16="http://schemas.microsoft.com/office/drawing/2014/main" id="{D9D5139C-FC67-486A-A61D-568E3E9B0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947" y="592012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F7645-FAEB-48DA-B90D-3E58DCE85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0" y="220985"/>
            <a:ext cx="12178078" cy="38374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5B78-DE3A-43E7-AB65-D23B66977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955"/>
          <a:stretch/>
        </p:blipFill>
        <p:spPr>
          <a:xfrm>
            <a:off x="-16627" y="220984"/>
            <a:ext cx="12220139" cy="3697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EABA6-893E-4384-B22A-322F4E8A60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32" y="0"/>
            <a:ext cx="12333342" cy="39180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3E790E-1D81-4C0F-8467-9B1988C5AE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4361" y="4361044"/>
            <a:ext cx="1472248" cy="17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ОбложкаФото2_RUS">
    <p:bg>
      <p:bgPr>
        <a:solidFill>
          <a:srgbClr val="409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533F12-6317-448B-A050-F96B1463A6AB}"/>
              </a:ext>
            </a:extLst>
          </p:cNvPr>
          <p:cNvCxnSpPr>
            <a:cxnSpLocks/>
          </p:cNvCxnSpPr>
          <p:nvPr/>
        </p:nvCxnSpPr>
        <p:spPr>
          <a:xfrm>
            <a:off x="2393931" y="5400384"/>
            <a:ext cx="903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903EF04-CD90-474C-B3AC-1571C942F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31" y="4097798"/>
            <a:ext cx="9033708" cy="123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8" name="Текст 41">
            <a:extLst>
              <a:ext uri="{FF2B5EF4-FFF2-40B4-BE49-F238E27FC236}">
                <a16:creationId xmlns:a16="http://schemas.microsoft.com/office/drawing/2014/main" id="{ADA112E8-B783-4FD1-AE03-4953EB736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1947" y="549194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700" kern="1200" dirty="0" smtClean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Спикера</a:t>
            </a:r>
          </a:p>
        </p:txBody>
      </p:sp>
      <p:sp>
        <p:nvSpPr>
          <p:cNvPr id="19" name="Текст 41">
            <a:extLst>
              <a:ext uri="{FF2B5EF4-FFF2-40B4-BE49-F238E27FC236}">
                <a16:creationId xmlns:a16="http://schemas.microsoft.com/office/drawing/2014/main" id="{D9D5139C-FC67-486A-A61D-568E3E9B0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947" y="592012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5B78-DE3A-43E7-AB65-D23B66977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955"/>
          <a:stretch/>
        </p:blipFill>
        <p:spPr>
          <a:xfrm>
            <a:off x="-16627" y="220984"/>
            <a:ext cx="12220139" cy="3697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EABA6-893E-4384-B22A-322F4E8A60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32" y="0"/>
            <a:ext cx="12333342" cy="39180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3E790E-1D81-4C0F-8467-9B1988C5AE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4361" y="4361044"/>
            <a:ext cx="1472248" cy="17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2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Фото2_ENG">
    <p:bg>
      <p:bgPr>
        <a:solidFill>
          <a:srgbClr val="DF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30FF37-EB31-41CA-BC45-24B8D35D4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7036" y="4367360"/>
            <a:ext cx="1472248" cy="172956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533F12-6317-448B-A050-F96B1463A6AB}"/>
              </a:ext>
            </a:extLst>
          </p:cNvPr>
          <p:cNvCxnSpPr>
            <a:cxnSpLocks/>
          </p:cNvCxnSpPr>
          <p:nvPr/>
        </p:nvCxnSpPr>
        <p:spPr>
          <a:xfrm>
            <a:off x="2393931" y="5400384"/>
            <a:ext cx="9036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903EF04-CD90-474C-B3AC-1571C942F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31" y="4097798"/>
            <a:ext cx="9033708" cy="123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TITEL OF PRESENTATION</a:t>
            </a:r>
            <a:endParaRPr lang="ru-RU" dirty="0"/>
          </a:p>
        </p:txBody>
      </p:sp>
      <p:sp>
        <p:nvSpPr>
          <p:cNvPr id="18" name="Текст 41">
            <a:extLst>
              <a:ext uri="{FF2B5EF4-FFF2-40B4-BE49-F238E27FC236}">
                <a16:creationId xmlns:a16="http://schemas.microsoft.com/office/drawing/2014/main" id="{ADA112E8-B783-4FD1-AE03-4953EB736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1947" y="549194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700" kern="1200" dirty="0" smtClean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Спикера</a:t>
            </a:r>
          </a:p>
        </p:txBody>
      </p:sp>
      <p:sp>
        <p:nvSpPr>
          <p:cNvPr id="19" name="Текст 41">
            <a:extLst>
              <a:ext uri="{FF2B5EF4-FFF2-40B4-BE49-F238E27FC236}">
                <a16:creationId xmlns:a16="http://schemas.microsoft.com/office/drawing/2014/main" id="{D9D5139C-FC67-486A-A61D-568E3E9B0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947" y="5920122"/>
            <a:ext cx="5504450" cy="407414"/>
          </a:xfrm>
        </p:spPr>
        <p:txBody>
          <a:bodyPr/>
          <a:lstStyle>
            <a:lvl1pPr algn="r">
              <a:buFontTx/>
              <a:buNone/>
              <a:defRPr lang="ru-RU" sz="1100" kern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ru-RU" dirty="0">
                <a:solidFill>
                  <a:srgbClr val="D9DBD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2020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F7645-FAEB-48DA-B90D-3E58DCE85B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0" y="220985"/>
            <a:ext cx="12178078" cy="38374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4B5B78-DE3A-43E7-AB65-D23B669778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955"/>
          <a:stretch/>
        </p:blipFill>
        <p:spPr>
          <a:xfrm>
            <a:off x="-16627" y="220984"/>
            <a:ext cx="12220139" cy="3697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EABA6-893E-4384-B22A-322F4E8A60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32" y="0"/>
            <a:ext cx="12333342" cy="3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2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овый слайд_RUS">
    <p:bg>
      <p:bgPr>
        <a:gradFill>
          <a:gsLst>
            <a:gs pos="0">
              <a:schemeClr val="bg1"/>
            </a:gs>
            <a:gs pos="100000">
              <a:srgbClr val="EAEAE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756D3-F027-4873-B4A6-10EC9518DC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306" y="4177145"/>
            <a:ext cx="6530706" cy="26808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4FADB9-E031-41E9-BE52-4AD54BC3E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8" y="5428230"/>
            <a:ext cx="1083202" cy="126951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95A857-BEDD-4B71-9BC2-7637F713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833" y="6250397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519701F-51F7-428B-AA3A-0B5D731C62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76463B9-8069-453B-83B9-E7BE689E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4" y="371102"/>
            <a:ext cx="10895106" cy="1021416"/>
          </a:xfrm>
        </p:spPr>
        <p:txBody>
          <a:bodyPr anchor="t" anchorCtr="0"/>
          <a:lstStyle>
            <a:lvl1pPr>
              <a:defRPr sz="3000">
                <a:solidFill>
                  <a:srgbClr val="DF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DEA2143-F504-4901-957B-6DC1D3BBC3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5693" y="1995956"/>
            <a:ext cx="5166177" cy="274469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20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Национальная ассоциация трансфера технологий создана в мае 2017 года негосударственным институтом развития «</a:t>
            </a:r>
            <a:r>
              <a:rPr lang="ru-RU" dirty="0" err="1"/>
              <a:t>Иннопрактика</a:t>
            </a:r>
            <a:r>
              <a:rPr lang="ru-RU" dirty="0"/>
              <a:t>» и Федеральной службой по интеллектуальной собственности (Роспатент) с целью содействия реализации Стратегии научно-технологического развития РФ. Ассоциация представляет собой многофункциональную коммуникативную площадку, осуществляющую образовательную, просветительскую и консультационную деятельность в области трансфера технологий.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994182C-542C-4FBB-8AB1-A06C6565B2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85694" y="1545016"/>
            <a:ext cx="10895106" cy="330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2FD41D1-4FC7-4DBD-BA65-D7121E3E91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8014" y="1995956"/>
            <a:ext cx="5462785" cy="27446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20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r>
              <a:rPr lang="ru-RU" dirty="0"/>
              <a:t>Миссия НАТТ – объединение участников процесса трансфера технологий для налаживания взаимовыгодного сотрудничества и повышения их профессионального уровня. Ключевым преимуществом НАТТ является коллективный поиск решений по усовершенствованию процесса трансфера технологий всеми заинтересованными участниками.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79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!">
    <p:bg>
      <p:bgPr>
        <a:gradFill>
          <a:gsLst>
            <a:gs pos="0">
              <a:schemeClr val="bg1"/>
            </a:gs>
            <a:gs pos="100000">
              <a:srgbClr val="EAEAE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76463B9-8069-453B-83B9-E7BE689E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4" y="371102"/>
            <a:ext cx="10895106" cy="1021416"/>
          </a:xfrm>
        </p:spPr>
        <p:txBody>
          <a:bodyPr anchor="t" anchorCtr="0"/>
          <a:lstStyle>
            <a:lvl1pPr>
              <a:defRPr sz="3000">
                <a:solidFill>
                  <a:srgbClr val="DF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DEA2143-F504-4901-957B-6DC1D3BBC3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5693" y="1995956"/>
            <a:ext cx="5166177" cy="274469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20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877B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dirty="0"/>
              <a:t>Национальная ассоциация трансфера технологий создана в мае 2017 года негосударственным институтом развития «</a:t>
            </a:r>
            <a:r>
              <a:rPr lang="ru-RU" dirty="0" err="1"/>
              <a:t>Иннопрактика</a:t>
            </a:r>
            <a:r>
              <a:rPr lang="ru-RU" dirty="0"/>
              <a:t>» и Федеральной службой по интеллектуальной собственности (Роспатент) с целью содействия реализации Стратегии научно-технологического развития РФ. Ассоциация представляет собой многофункциональную коммуникативную площадку, осуществляющую образовательную, просветительскую и консультационную деятельность в области трансфера технологий.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994182C-542C-4FBB-8AB1-A06C6565B2D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85694" y="1545016"/>
            <a:ext cx="10895106" cy="330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600" b="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2FD41D1-4FC7-4DBD-BA65-D7121E3E91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8014" y="1995956"/>
            <a:ext cx="5462785" cy="274469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500"/>
              </a:spcBef>
              <a:buClr>
                <a:srgbClr val="2877B2"/>
              </a:buClr>
              <a:buFont typeface="Wingdings" panose="05000000000000000000" pitchFamily="2" charset="2"/>
              <a:buNone/>
              <a:defRPr sz="1200" baseline="0"/>
            </a:lvl1pPr>
            <a:lvl2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2pPr>
            <a:lvl3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3pPr>
            <a:lvl4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4pPr>
            <a:lvl5pPr>
              <a:buClr>
                <a:srgbClr val="2877B2"/>
              </a:buClr>
              <a:buFont typeface="Wingdings" panose="05000000000000000000" pitchFamily="2" charset="2"/>
              <a:buNone/>
              <a:defRPr sz="1400"/>
            </a:lvl5pPr>
          </a:lstStyle>
          <a:p>
            <a:r>
              <a:rPr lang="ru-RU" dirty="0"/>
              <a:t>Миссия НАТТ – объединение участников процесса трансфера технологий для налаживания взаимовыгодного сотрудничества и повышения их профессионального уровня. Ключевым преимуществом НАТТ является коллективный поиск решений по усовершенствованию процесса трансфера технологий всеми заинтересованными участниками. 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738618-ACD9-435B-B1B3-1E0CC7214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716" y="4475747"/>
            <a:ext cx="5803296" cy="2382253"/>
          </a:xfrm>
          <a:prstGeom prst="rect">
            <a:avLst/>
          </a:prstGeom>
        </p:spPr>
      </p:pic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292E30BE-E368-4D18-89AA-E3F50269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833" y="6250397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519701F-51F7-428B-AA3A-0B5D731C629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9886B4-7EAA-483B-AF4F-F9F9CE665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397" y="5871820"/>
            <a:ext cx="886533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487998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Слайд think-cell" r:id="rId22" imgW="473" imgH="473" progId="TCLayout.ActiveDocument.1">
                  <p:embed/>
                </p:oleObj>
              </mc:Choice>
              <mc:Fallback>
                <p:oleObj name="Слайд think-cell" r:id="rId22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8F5E558-41D7-4DE1-83D0-482EA501A423}"/>
              </a:ext>
            </a:extLst>
          </p:cNvPr>
          <p:cNvSpPr/>
          <p:nvPr/>
        </p:nvSpPr>
        <p:spPr>
          <a:xfrm>
            <a:off x="-676103" y="2453359"/>
            <a:ext cx="616349" cy="2327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B27A9D1-EB15-4EFD-BCAF-1E6E1FCB72FA}"/>
              </a:ext>
            </a:extLst>
          </p:cNvPr>
          <p:cNvSpPr/>
          <p:nvPr/>
        </p:nvSpPr>
        <p:spPr>
          <a:xfrm>
            <a:off x="-676102" y="0"/>
            <a:ext cx="616349" cy="1921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436D5-7B0C-4D07-9AE7-F0BAD182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AF24D-4B70-422C-B8C9-EA37F18C9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A768B-36DB-4ADA-B2EA-437588831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32CAA-5C70-498B-9A7C-081059EE0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26419-2933-41E3-890C-B4EBFB9D4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701F-51F7-428B-AA3A-0B5D731C62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8D371F-50D8-4487-A440-8A6C11BAEBBF}"/>
              </a:ext>
            </a:extLst>
          </p:cNvPr>
          <p:cNvSpPr/>
          <p:nvPr/>
        </p:nvSpPr>
        <p:spPr>
          <a:xfrm>
            <a:off x="-568189" y="249749"/>
            <a:ext cx="286357" cy="286357"/>
          </a:xfrm>
          <a:prstGeom prst="rect">
            <a:avLst/>
          </a:prstGeom>
          <a:solidFill>
            <a:srgbClr val="4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18B2D7-9235-47A6-95F3-230FA8B51264}"/>
              </a:ext>
            </a:extLst>
          </p:cNvPr>
          <p:cNvSpPr/>
          <p:nvPr/>
        </p:nvSpPr>
        <p:spPr>
          <a:xfrm>
            <a:off x="-568190" y="815809"/>
            <a:ext cx="286357" cy="286357"/>
          </a:xfrm>
          <a:prstGeom prst="rect">
            <a:avLst/>
          </a:prstGeom>
          <a:solidFill>
            <a:srgbClr val="DF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3057F6-26A4-4716-964C-9BB1BC84035F}"/>
              </a:ext>
            </a:extLst>
          </p:cNvPr>
          <p:cNvSpPr/>
          <p:nvPr/>
        </p:nvSpPr>
        <p:spPr>
          <a:xfrm>
            <a:off x="-568190" y="1381869"/>
            <a:ext cx="286357" cy="286357"/>
          </a:xfrm>
          <a:prstGeom prst="rect">
            <a:avLst/>
          </a:prstGeom>
          <a:solidFill>
            <a:srgbClr val="D9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7894E2-461A-4C10-9F9B-285A8B9830B4}"/>
              </a:ext>
            </a:extLst>
          </p:cNvPr>
          <p:cNvSpPr/>
          <p:nvPr/>
        </p:nvSpPr>
        <p:spPr>
          <a:xfrm>
            <a:off x="-581507" y="2638766"/>
            <a:ext cx="286357" cy="286357"/>
          </a:xfrm>
          <a:prstGeom prst="rect">
            <a:avLst/>
          </a:prstGeom>
          <a:solidFill>
            <a:srgbClr val="256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AA1FF50-6AAC-4176-9892-7A5A0A305ACA}"/>
              </a:ext>
            </a:extLst>
          </p:cNvPr>
          <p:cNvSpPr/>
          <p:nvPr/>
        </p:nvSpPr>
        <p:spPr>
          <a:xfrm>
            <a:off x="-581508" y="3204826"/>
            <a:ext cx="286357" cy="286357"/>
          </a:xfrm>
          <a:prstGeom prst="rect">
            <a:avLst/>
          </a:prstGeom>
          <a:solidFill>
            <a:srgbClr val="8A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2CBDA4B-06F2-4227-9C68-BF5C18E68E6C}"/>
              </a:ext>
            </a:extLst>
          </p:cNvPr>
          <p:cNvSpPr/>
          <p:nvPr/>
        </p:nvSpPr>
        <p:spPr>
          <a:xfrm>
            <a:off x="-581508" y="3770886"/>
            <a:ext cx="286357" cy="286357"/>
          </a:xfrm>
          <a:prstGeom prst="rect">
            <a:avLst/>
          </a:prstGeom>
          <a:solidFill>
            <a:srgbClr val="A6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8EF6033-D0CD-4B46-B5C6-1176E9D297DA}"/>
              </a:ext>
            </a:extLst>
          </p:cNvPr>
          <p:cNvSpPr/>
          <p:nvPr/>
        </p:nvSpPr>
        <p:spPr>
          <a:xfrm>
            <a:off x="-587706" y="4336946"/>
            <a:ext cx="286357" cy="286357"/>
          </a:xfrm>
          <a:prstGeom prst="rect">
            <a:avLst/>
          </a:prstGeom>
          <a:solidFill>
            <a:srgbClr val="F29B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742CA03-8651-4065-A2BB-84791915E68B}"/>
              </a:ext>
            </a:extLst>
          </p:cNvPr>
          <p:cNvSpPr/>
          <p:nvPr/>
        </p:nvSpPr>
        <p:spPr>
          <a:xfrm>
            <a:off x="-587706" y="5998873"/>
            <a:ext cx="286357" cy="286357"/>
          </a:xfrm>
          <a:prstGeom prst="rect">
            <a:avLst/>
          </a:prstGeom>
          <a:solidFill>
            <a:srgbClr val="C6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CEE384F-406F-409C-BD5B-3CC9636F2749}"/>
              </a:ext>
            </a:extLst>
          </p:cNvPr>
          <p:cNvSpPr/>
          <p:nvPr/>
        </p:nvSpPr>
        <p:spPr>
          <a:xfrm>
            <a:off x="-587706" y="6548690"/>
            <a:ext cx="286357" cy="286357"/>
          </a:xfrm>
          <a:prstGeom prst="rect">
            <a:avLst/>
          </a:prstGeom>
          <a:solidFill>
            <a:srgbClr val="B0A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B8049C-3559-4B03-8F19-1DB2F080BB7F}"/>
              </a:ext>
            </a:extLst>
          </p:cNvPr>
          <p:cNvSpPr txBox="1"/>
          <p:nvPr/>
        </p:nvSpPr>
        <p:spPr>
          <a:xfrm rot="16200000">
            <a:off x="-3225965" y="2330249"/>
            <a:ext cx="4780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</a:rPr>
              <a:t>Для удобства окрашивания объектов при использовании «пипетки»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7524A5-36E7-45EF-8051-D787B08FADB2}"/>
              </a:ext>
            </a:extLst>
          </p:cNvPr>
          <p:cNvSpPr txBox="1"/>
          <p:nvPr/>
        </p:nvSpPr>
        <p:spPr>
          <a:xfrm rot="16200000">
            <a:off x="-596599" y="1268845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Основная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21B7D9-9C62-4DE1-915E-81EE7B25F771}"/>
              </a:ext>
            </a:extLst>
          </p:cNvPr>
          <p:cNvSpPr txBox="1"/>
          <p:nvPr/>
        </p:nvSpPr>
        <p:spPr>
          <a:xfrm rot="16200000">
            <a:off x="-829835" y="3967712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Дополнительная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71F72-822D-44B2-B1C4-5D2A75A2B92A}"/>
              </a:ext>
            </a:extLst>
          </p:cNvPr>
          <p:cNvSpPr txBox="1"/>
          <p:nvPr/>
        </p:nvSpPr>
        <p:spPr>
          <a:xfrm rot="16200000">
            <a:off x="-947655" y="6023726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Для редких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16541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3" r:id="rId3"/>
    <p:sldLayoutId id="2147483671" r:id="rId4"/>
    <p:sldLayoutId id="2147483672" r:id="rId5"/>
    <p:sldLayoutId id="2147483682" r:id="rId6"/>
    <p:sldLayoutId id="2147483664" r:id="rId7"/>
    <p:sldLayoutId id="2147483668" r:id="rId8"/>
    <p:sldLayoutId id="2147483683" r:id="rId9"/>
    <p:sldLayoutId id="2147483673" r:id="rId10"/>
    <p:sldLayoutId id="2147483669" r:id="rId11"/>
    <p:sldLayoutId id="2147483675" r:id="rId12"/>
    <p:sldLayoutId id="2147483676" r:id="rId13"/>
    <p:sldLayoutId id="2147483677" r:id="rId14"/>
    <p:sldLayoutId id="2147483667" r:id="rId15"/>
    <p:sldLayoutId id="2147483674" r:id="rId16"/>
    <p:sldLayoutId id="2147483679" r:id="rId17"/>
    <p:sldLayoutId id="214748368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Структура презентации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11269-165D-4F5F-AC3E-A4CCDDF5EAEB}"/>
              </a:ext>
            </a:extLst>
          </p:cNvPr>
          <p:cNvSpPr txBox="1"/>
          <p:nvPr/>
        </p:nvSpPr>
        <p:spPr>
          <a:xfrm>
            <a:off x="263352" y="1484784"/>
            <a:ext cx="120717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/>
              <a:t>Титульный слайд</a:t>
            </a:r>
          </a:p>
          <a:p>
            <a:pPr marL="342900" indent="-342900">
              <a:buAutoNum type="arabicPeriod"/>
            </a:pPr>
            <a:r>
              <a:rPr lang="ru-RU" dirty="0"/>
              <a:t>Проблематика</a:t>
            </a:r>
          </a:p>
          <a:p>
            <a:pPr marL="342900" indent="-342900">
              <a:buAutoNum type="arabicPeriod"/>
            </a:pPr>
            <a:r>
              <a:rPr lang="ru-RU" dirty="0"/>
              <a:t>Предлагаемое решение (технология/продукт)</a:t>
            </a:r>
          </a:p>
          <a:p>
            <a:pPr marL="342900" indent="-342900">
              <a:buAutoNum type="arabicPeriod"/>
            </a:pPr>
            <a:r>
              <a:rPr lang="ru-RU" dirty="0"/>
              <a:t>Уровень готовности решения и имеющиеся достижения</a:t>
            </a:r>
          </a:p>
          <a:p>
            <a:pPr marL="342900" indent="-342900">
              <a:buAutoNum type="arabicPeriod"/>
            </a:pPr>
            <a:r>
              <a:rPr lang="ru-RU" dirty="0"/>
              <a:t>Возможные сферы применения, потенциальные заказчики и ожидаемые эффекты внедрения</a:t>
            </a:r>
          </a:p>
          <a:p>
            <a:pPr marL="342900" indent="-342900">
              <a:buAutoNum type="arabicPeriod"/>
            </a:pPr>
            <a:r>
              <a:rPr lang="ru-RU" dirty="0"/>
              <a:t>Сравнение с аналогами</a:t>
            </a:r>
          </a:p>
          <a:p>
            <a:pPr marL="342900" indent="-342900">
              <a:buAutoNum type="arabicPeriod"/>
            </a:pPr>
            <a:r>
              <a:rPr lang="ru-RU" dirty="0"/>
              <a:t>Команда (существующие и недостающие компетенции)</a:t>
            </a:r>
          </a:p>
          <a:p>
            <a:pPr marL="342900" indent="-342900">
              <a:buAutoNum type="arabicPeriod"/>
            </a:pPr>
            <a:r>
              <a:rPr lang="ru-RU" dirty="0"/>
              <a:t>В чем требуется содействие со стороны НАТТ и комиссии?</a:t>
            </a:r>
          </a:p>
          <a:p>
            <a:pPr marL="342900" indent="-342900">
              <a:buAutoNum type="arabicPeriod"/>
            </a:pPr>
            <a:r>
              <a:rPr lang="ru-RU" dirty="0"/>
              <a:t>Контакты для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165759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9. Контакты для обратной связи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18C8A-DE28-4DA1-B1D4-118A5585FC53}"/>
              </a:ext>
            </a:extLst>
          </p:cNvPr>
          <p:cNvSpPr txBox="1"/>
          <p:nvPr/>
        </p:nvSpPr>
        <p:spPr>
          <a:xfrm>
            <a:off x="492901" y="1671903"/>
            <a:ext cx="1139345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Укажите ФИО, должность человека для связи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Убедитесь, что приведены актуальные телефон и </a:t>
            </a:r>
            <a:r>
              <a:rPr lang="en-US" sz="2200" dirty="0"/>
              <a:t>email</a:t>
            </a: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Укажите через какие мессенджеры (привязанные к номеру телефона) с Вами можно контактировать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Укажите ссылку на сайт проекта (если имеется) или дополнительные информационные ресурсы, на которых моно более подробно ознакомиться с Вашим предложением</a:t>
            </a:r>
          </a:p>
        </p:txBody>
      </p:sp>
    </p:spTree>
    <p:extLst>
      <p:ext uri="{BB962C8B-B14F-4D97-AF65-F5344CB8AC3E}">
        <p14:creationId xmlns:p14="http://schemas.microsoft.com/office/powerpoint/2010/main" val="213314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1. Титульный слайд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5A2B5-F2F4-4C69-9FDA-FACCF40954D3}"/>
              </a:ext>
            </a:extLst>
          </p:cNvPr>
          <p:cNvSpPr txBox="1"/>
          <p:nvPr/>
        </p:nvSpPr>
        <p:spPr>
          <a:xfrm>
            <a:off x="407368" y="1247390"/>
            <a:ext cx="1090865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Наименование проекта/продукта/технологии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Наименование организации (при наличии)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ФИО представителя (выступающего), должность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Логотипы мероприятий, акселераторов, (при желании, 3 наиболее значимых)</a:t>
            </a:r>
          </a:p>
        </p:txBody>
      </p:sp>
    </p:spTree>
    <p:extLst>
      <p:ext uri="{BB962C8B-B14F-4D97-AF65-F5344CB8AC3E}">
        <p14:creationId xmlns:p14="http://schemas.microsoft.com/office/powerpoint/2010/main" val="88104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2. Проблематика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E1681-A977-425F-BE33-4EB7BE1CD12F}"/>
              </a:ext>
            </a:extLst>
          </p:cNvPr>
          <p:cNvSpPr txBox="1"/>
          <p:nvPr/>
        </p:nvSpPr>
        <p:spPr>
          <a:xfrm>
            <a:off x="407368" y="1247390"/>
            <a:ext cx="109086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Какую проблему клиента Вы решаете? </a:t>
            </a:r>
            <a:br>
              <a:rPr lang="ru-RU" sz="2200" dirty="0"/>
            </a:br>
            <a:r>
              <a:rPr lang="ru-RU" sz="2200" dirty="0"/>
              <a:t>Если Вы решаете несколько проблем, выберите самую существенную.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Четко сформулируйте проблему.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Создаете ли Вы новую возможность для клиента? Ускоряете/удешевляете/повышаете качество/</a:t>
            </a:r>
            <a:r>
              <a:rPr lang="ru-RU" sz="2200" dirty="0" err="1"/>
              <a:t>импортозамещаете</a:t>
            </a:r>
            <a:r>
              <a:rPr lang="ru-RU" sz="2200" dirty="0"/>
              <a:t> существующее решение?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Постарайтесь оцифровать проблему/возможность в денежном выражении (например, какой объем средств потенциальные заказчики тратят из-за проблемы сейчас?)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Приведите факты, подтверждающие наличие проблемы. Это могут быть аналитические отчеты, мнения отраслевых экспертов или потребителей.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Кратко поясните, почему существующие решения не устраивают клиентов?</a:t>
            </a:r>
          </a:p>
        </p:txBody>
      </p:sp>
    </p:spTree>
    <p:extLst>
      <p:ext uri="{BB962C8B-B14F-4D97-AF65-F5344CB8AC3E}">
        <p14:creationId xmlns:p14="http://schemas.microsoft.com/office/powerpoint/2010/main" val="36089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3. Предлагаемое решение (технология/продукт)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694F7-66E6-4758-A346-81A04B3F5EAD}"/>
              </a:ext>
            </a:extLst>
          </p:cNvPr>
          <p:cNvSpPr txBox="1"/>
          <p:nvPr/>
        </p:nvSpPr>
        <p:spPr>
          <a:xfrm>
            <a:off x="490190" y="1844824"/>
            <a:ext cx="94330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Благодаря какой технологии Вы решаете проблему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Приведите доказательства, что решение работает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По возможности проиллюстрируйте суть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Какова ситуация с интеллектуальной собственностью? Что не позволит конкурентам скопировать Ваше решение?</a:t>
            </a:r>
          </a:p>
        </p:txBody>
      </p:sp>
    </p:spTree>
    <p:extLst>
      <p:ext uri="{BB962C8B-B14F-4D97-AF65-F5344CB8AC3E}">
        <p14:creationId xmlns:p14="http://schemas.microsoft.com/office/powerpoint/2010/main" val="21614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4. Уровень готовности решения и имеющиеся достижения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2EA75-6DAE-4664-8F51-364B1D10CFCA}"/>
              </a:ext>
            </a:extLst>
          </p:cNvPr>
          <p:cNvSpPr txBox="1"/>
          <p:nvPr/>
        </p:nvSpPr>
        <p:spPr>
          <a:xfrm>
            <a:off x="507959" y="1772816"/>
            <a:ext cx="1158479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На какой стадии готовности находится Ваше решение (</a:t>
            </a:r>
            <a:r>
              <a:rPr lang="en-US" sz="2200" dirty="0"/>
              <a:t>TRL, CRL)</a:t>
            </a:r>
            <a:r>
              <a:rPr lang="ru-RU" sz="2200" dirty="0"/>
              <a:t>?</a:t>
            </a:r>
          </a:p>
          <a:p>
            <a:r>
              <a:rPr lang="ru-RU" sz="2200" dirty="0"/>
              <a:t>Создан прототипы, пройдены испытания?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Планируемые сроки перехода на следующие стадии готовности и необходимые для этого условия, ресурсы (можно в формате дорожной карты)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Перечислите имеющиеся достижения (участия, победы в программах и мероприятиях, обратная связь от заказчиков, экспертов)</a:t>
            </a:r>
          </a:p>
        </p:txBody>
      </p:sp>
    </p:spTree>
    <p:extLst>
      <p:ext uri="{BB962C8B-B14F-4D97-AF65-F5344CB8AC3E}">
        <p14:creationId xmlns:p14="http://schemas.microsoft.com/office/powerpoint/2010/main" val="126976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5. Возможные сферы применения, потенциальные заказчики и ожидаемые эффекты внедрения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25358-F718-4D9C-8BEC-33DE28A11019}"/>
              </a:ext>
            </a:extLst>
          </p:cNvPr>
          <p:cNvSpPr txBox="1"/>
          <p:nvPr/>
        </p:nvSpPr>
        <p:spPr>
          <a:xfrm>
            <a:off x="508306" y="1916832"/>
            <a:ext cx="1149283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Если у Вашей технологии есть несколько сфер применения – кратко расскажите об этом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Каков примерный объем рынка, к которому Вы адресуетесь?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С какими компаниями уже взаимодействовали, с какими не удалось, с какими хотели бы взаимодействовать?</a:t>
            </a:r>
          </a:p>
        </p:txBody>
      </p:sp>
    </p:spTree>
    <p:extLst>
      <p:ext uri="{BB962C8B-B14F-4D97-AF65-F5344CB8AC3E}">
        <p14:creationId xmlns:p14="http://schemas.microsoft.com/office/powerpoint/2010/main" val="290786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6. Сравнение с аналогами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13953-5D75-478D-A3E9-114450AFE0DE}"/>
              </a:ext>
            </a:extLst>
          </p:cNvPr>
          <p:cNvSpPr txBox="1"/>
          <p:nvPr/>
        </p:nvSpPr>
        <p:spPr>
          <a:xfrm>
            <a:off x="476573" y="1884174"/>
            <a:ext cx="113934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Перечислите основных конкурентов (зарубежные и отечественные)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Приведите сравнение своего решения с аналогами по ключевым критериям (не менее 6)</a:t>
            </a:r>
          </a:p>
        </p:txBody>
      </p:sp>
    </p:spTree>
    <p:extLst>
      <p:ext uri="{BB962C8B-B14F-4D97-AF65-F5344CB8AC3E}">
        <p14:creationId xmlns:p14="http://schemas.microsoft.com/office/powerpoint/2010/main" val="172638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7. Команда (существующие и недостающие компетенции)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F2EB9-3EDE-481B-9630-799423777F37}"/>
              </a:ext>
            </a:extLst>
          </p:cNvPr>
          <p:cNvSpPr txBox="1"/>
          <p:nvPr/>
        </p:nvSpPr>
        <p:spPr>
          <a:xfrm>
            <a:off x="476573" y="1884174"/>
            <a:ext cx="113934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Ключевые лица команды</a:t>
            </a:r>
          </a:p>
          <a:p>
            <a:r>
              <a:rPr lang="ru-RU" sz="2200" dirty="0"/>
              <a:t>Кто в команде занимается разработкой?</a:t>
            </a:r>
          </a:p>
          <a:p>
            <a:r>
              <a:rPr lang="ru-RU" sz="2200" dirty="0"/>
              <a:t>Кто отвечает за продвижение?</a:t>
            </a:r>
          </a:p>
          <a:p>
            <a:r>
              <a:rPr lang="ru-RU" sz="2200" dirty="0"/>
              <a:t>Кто управляет командой, ведет переговоры?</a:t>
            </a:r>
          </a:p>
          <a:p>
            <a:r>
              <a:rPr lang="ru-RU" sz="2200" dirty="0"/>
              <a:t>В формате ФИ(О), зона ответственности, стаж, заслуги</a:t>
            </a:r>
          </a:p>
          <a:p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Если команда ищет специалиста по конкретному направлению, укажите информацию об этом</a:t>
            </a:r>
          </a:p>
        </p:txBody>
      </p:sp>
    </p:spTree>
    <p:extLst>
      <p:ext uri="{BB962C8B-B14F-4D97-AF65-F5344CB8AC3E}">
        <p14:creationId xmlns:p14="http://schemas.microsoft.com/office/powerpoint/2010/main" val="428189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Слайд think-cell" r:id="rId4" imgW="473" imgH="473" progId="TCLayout.ActiveDocument.1">
                  <p:embed/>
                </p:oleObj>
              </mc:Choice>
              <mc:Fallback>
                <p:oleObj name="Слайд think-cell" r:id="rId4" imgW="473" imgH="47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701F-51F7-428B-AA3A-0B5D731C629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DFCBB342-5A1C-4BFF-A0AC-A5E50DEF64E8}"/>
              </a:ext>
            </a:extLst>
          </p:cNvPr>
          <p:cNvSpPr txBox="1">
            <a:spLocks/>
          </p:cNvSpPr>
          <p:nvPr/>
        </p:nvSpPr>
        <p:spPr>
          <a:xfrm>
            <a:off x="600305" y="260648"/>
            <a:ext cx="11075755" cy="477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4"/>
                </a:solidFill>
                <a:latin typeface="Verdana"/>
                <a:ea typeface="Verdana"/>
                <a:sym typeface="Verdana"/>
              </a:rPr>
              <a:t>8. В чем требуется содействие со стороны НАТТ и комиссии?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163E9C-D325-5E50-900C-AC04FB2F13E4}"/>
              </a:ext>
            </a:extLst>
          </p:cNvPr>
          <p:cNvSpPr/>
          <p:nvPr/>
        </p:nvSpPr>
        <p:spPr>
          <a:xfrm>
            <a:off x="515939" y="260648"/>
            <a:ext cx="91263" cy="504000"/>
          </a:xfrm>
          <a:prstGeom prst="rect">
            <a:avLst/>
          </a:prstGeom>
          <a:gradFill>
            <a:gsLst>
              <a:gs pos="0">
                <a:srgbClr val="4096CD"/>
              </a:gs>
              <a:gs pos="13000">
                <a:srgbClr val="4096CD"/>
              </a:gs>
              <a:gs pos="71000">
                <a:srgbClr val="256DA3"/>
              </a:gs>
              <a:gs pos="100000">
                <a:srgbClr val="256DA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sz="1200" b="1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D8A23-FC4D-4061-B5FA-9DF043A0B3AB}"/>
              </a:ext>
            </a:extLst>
          </p:cNvPr>
          <p:cNvSpPr txBox="1"/>
          <p:nvPr/>
        </p:nvSpPr>
        <p:spPr>
          <a:xfrm>
            <a:off x="476573" y="1884174"/>
            <a:ext cx="113934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Что бы Вы хотели получить от НАТТ, членов комиссии, потенциальных заказчиков и партнеров?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Как это будет способствовать развитию Вашего проекта?</a:t>
            </a:r>
          </a:p>
        </p:txBody>
      </p:sp>
    </p:spTree>
    <p:extLst>
      <p:ext uri="{BB962C8B-B14F-4D97-AF65-F5344CB8AC3E}">
        <p14:creationId xmlns:p14="http://schemas.microsoft.com/office/powerpoint/2010/main" val="2057944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НАТТ_палитра-шрифты">
  <a:themeElements>
    <a:clrScheme name="NA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96CD"/>
      </a:accent1>
      <a:accent2>
        <a:srgbClr val="DF2626"/>
      </a:accent2>
      <a:accent3>
        <a:srgbClr val="D9DBDD"/>
      </a:accent3>
      <a:accent4>
        <a:srgbClr val="256DA3"/>
      </a:accent4>
      <a:accent5>
        <a:srgbClr val="8ACAEA"/>
      </a:accent5>
      <a:accent6>
        <a:srgbClr val="F29B86"/>
      </a:accent6>
      <a:hlink>
        <a:srgbClr val="DF2626"/>
      </a:hlink>
      <a:folHlink>
        <a:srgbClr val="F29B86"/>
      </a:folHlink>
    </a:clrScheme>
    <a:fontScheme name="Другая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НАТТ_палитра-шрифты" id="{2EDE67AC-4E31-49C1-84D8-A52D252A6C71}" vid="{A1F67B22-94C1-4D3D-88B8-502B04A5B54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41044</TotalTime>
  <Words>430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ТемаНАТТ_палитра-шрифты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NATT</dc:creator>
  <cp:lastModifiedBy>Пользователь Windows</cp:lastModifiedBy>
  <cp:revision>1386</cp:revision>
  <cp:lastPrinted>2022-03-22T13:26:42Z</cp:lastPrinted>
  <dcterms:created xsi:type="dcterms:W3CDTF">2020-11-11T08:10:26Z</dcterms:created>
  <dcterms:modified xsi:type="dcterms:W3CDTF">2023-03-21T12:24:47Z</dcterms:modified>
</cp:coreProperties>
</file>