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0" r:id="rId1"/>
  </p:sldMasterIdLst>
  <p:notesMasterIdLst>
    <p:notesMasterId r:id="rId19"/>
  </p:notesMasterIdLst>
  <p:handoutMasterIdLst>
    <p:handoutMasterId r:id="rId20"/>
  </p:handoutMasterIdLst>
  <p:sldIdLst>
    <p:sldId id="266" r:id="rId2"/>
    <p:sldId id="303" r:id="rId3"/>
    <p:sldId id="294" r:id="rId4"/>
    <p:sldId id="295" r:id="rId5"/>
    <p:sldId id="287" r:id="rId6"/>
    <p:sldId id="296" r:id="rId7"/>
    <p:sldId id="297" r:id="rId8"/>
    <p:sldId id="298" r:id="rId9"/>
    <p:sldId id="299" r:id="rId10"/>
    <p:sldId id="300" r:id="rId11"/>
    <p:sldId id="304" r:id="rId12"/>
    <p:sldId id="284" r:id="rId13"/>
    <p:sldId id="301" r:id="rId14"/>
    <p:sldId id="302" r:id="rId15"/>
    <p:sldId id="305" r:id="rId16"/>
    <p:sldId id="306" r:id="rId17"/>
    <p:sldId id="286" r:id="rId18"/>
  </p:sldIdLst>
  <p:sldSz cx="10688638" cy="7562850"/>
  <p:notesSz cx="6858000" cy="9144000"/>
  <p:defaultTextStyle>
    <a:defPPr>
      <a:defRPr lang="ru-RU"/>
    </a:defPPr>
    <a:lvl1pPr marL="0" algn="l" defTabSz="49769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497693" algn="l" defTabSz="49769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995384" algn="l" defTabSz="49769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493076" algn="l" defTabSz="49769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1990769" algn="l" defTabSz="49769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2488460" algn="l" defTabSz="49769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2986153" algn="l" defTabSz="49769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483844" algn="l" defTabSz="49769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3981537" algn="l" defTabSz="49769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  <p:extLst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494C6"/>
    <a:srgbClr val="CCCCE5"/>
    <a:srgbClr val="B2B2D6"/>
    <a:srgbClr val="BBC4DF"/>
    <a:srgbClr val="9494C5"/>
    <a:srgbClr val="E6E6F2"/>
    <a:srgbClr val="DEDEEE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Средний стиль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8034E78-7F5D-4C2E-B375-FC64B27BC917}" styleName="Темный стиль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8603FDC-E32A-4AB5-989C-0864C3EAD2B8}" styleName="Стиль из темы 2 - акцент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AF606853-7671-496A-8E4F-DF71F8EC918B}" styleName="Темный стиль 1 - акцент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202B0CA-FC54-4496-8BCA-5EF66A818D29}" styleName="Темный стиль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361" autoAdjust="0"/>
    <p:restoredTop sz="86990" autoAdjust="0"/>
  </p:normalViewPr>
  <p:slideViewPr>
    <p:cSldViewPr snapToGrid="0" snapToObjects="1" showGuides="1">
      <p:cViewPr varScale="1">
        <p:scale>
          <a:sx n="58" d="100"/>
          <a:sy n="58" d="100"/>
        </p:scale>
        <p:origin x="-1644" y="-78"/>
      </p:cViewPr>
      <p:guideLst>
        <p:guide orient="horz" pos="2628"/>
        <p:guide pos="337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00" d="100"/>
        <a:sy n="300" d="100"/>
      </p:scale>
      <p:origin x="0" y="0"/>
    </p:cViewPr>
  </p:notesTextViewPr>
  <p:notesViewPr>
    <p:cSldViewPr snapToGrid="0" snapToObjects="1">
      <p:cViewPr>
        <p:scale>
          <a:sx n="155" d="100"/>
          <a:sy n="155" d="100"/>
        </p:scale>
        <p:origin x="-1712" y="-17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C:\Users\RoV\Desktop\&#1050;&#1086;&#1085;&#1092;&#1077;&#1088;&#1077;&#1085;&#1094;&#1080;&#1103;\&#1043;&#1072;&#1079;&#1086;&#1076;&#1080;&#1085;&#1072;&#1084;&#1080;&#1082;&#1072;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115452539905379"/>
          <c:y val="0.18350507351035072"/>
          <c:w val="0.84754068241469815"/>
          <c:h val="0.58549975928600528"/>
        </c:manualLayout>
      </c:layout>
      <c:scatterChart>
        <c:scatterStyle val="lineMarker"/>
        <c:varyColors val="0"/>
        <c:ser>
          <c:idx val="0"/>
          <c:order val="0"/>
          <c:tx>
            <c:v>Монокапиляр</c:v>
          </c:tx>
          <c:spPr>
            <a:ln w="28575">
              <a:noFill/>
            </a:ln>
          </c:spPr>
          <c:marker>
            <c:spPr>
              <a:solidFill>
                <a:schemeClr val="tx1"/>
              </a:solidFill>
            </c:spPr>
          </c:marker>
          <c:trendline>
            <c:trendlineType val="poly"/>
            <c:order val="4"/>
            <c:dispRSqr val="0"/>
            <c:dispEq val="0"/>
          </c:trendline>
          <c:xVal>
            <c:numRef>
              <c:f>Лист1!$C$81:$C$88</c:f>
              <c:numCache>
                <c:formatCode>0.00</c:formatCode>
                <c:ptCount val="8"/>
                <c:pt idx="1">
                  <c:v>6.5217391304347838E-2</c:v>
                </c:pt>
                <c:pt idx="2">
                  <c:v>0.13043478260869568</c:v>
                </c:pt>
                <c:pt idx="3">
                  <c:v>0.19565217391304351</c:v>
                </c:pt>
                <c:pt idx="4">
                  <c:v>0.26086956521739135</c:v>
                </c:pt>
                <c:pt idx="5">
                  <c:v>0.32608695652173914</c:v>
                </c:pt>
                <c:pt idx="6">
                  <c:v>0.48913043478260865</c:v>
                </c:pt>
                <c:pt idx="7">
                  <c:v>0.65217391304347827</c:v>
                </c:pt>
              </c:numCache>
            </c:numRef>
          </c:xVal>
          <c:yVal>
            <c:numRef>
              <c:f>Лист1!$F$81:$F$88</c:f>
              <c:numCache>
                <c:formatCode>General</c:formatCode>
                <c:ptCount val="8"/>
                <c:pt idx="1">
                  <c:v>1.858771429688683</c:v>
                </c:pt>
                <c:pt idx="2">
                  <c:v>1.9665526454998619</c:v>
                </c:pt>
                <c:pt idx="3">
                  <c:v>2.1871711675994674</c:v>
                </c:pt>
                <c:pt idx="4">
                  <c:v>2.3955886768025008</c:v>
                </c:pt>
                <c:pt idx="5">
                  <c:v>2.6842200180342655</c:v>
                </c:pt>
                <c:pt idx="6">
                  <c:v>3.5347159603246174</c:v>
                </c:pt>
                <c:pt idx="7">
                  <c:v>4.3423765558842424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3196800"/>
        <c:axId val="173198336"/>
      </c:scatterChart>
      <c:valAx>
        <c:axId val="173196800"/>
        <c:scaling>
          <c:orientation val="minMax"/>
          <c:min val="5.000000000000001E-2"/>
        </c:scaling>
        <c:delete val="0"/>
        <c:axPos val="b"/>
        <c:numFmt formatCode="0.00" sourceLinked="1"/>
        <c:majorTickMark val="out"/>
        <c:minorTickMark val="none"/>
        <c:tickLblPos val="nextTo"/>
        <c:crossAx val="173198336"/>
        <c:crosses val="autoZero"/>
        <c:crossBetween val="midCat"/>
      </c:valAx>
      <c:valAx>
        <c:axId val="173198336"/>
        <c:scaling>
          <c:orientation val="minMax"/>
        </c:scaling>
        <c:delete val="0"/>
        <c:axPos val="l"/>
        <c:majorGridlines>
          <c:spPr>
            <a:ln>
              <a:noFill/>
            </a:ln>
          </c:spPr>
        </c:majorGridlines>
        <c:numFmt formatCode="General" sourceLinked="1"/>
        <c:majorTickMark val="out"/>
        <c:minorTickMark val="none"/>
        <c:tickLblPos val="nextTo"/>
        <c:crossAx val="173196800"/>
        <c:crosses val="autoZero"/>
        <c:crossBetween val="midCat"/>
      </c:valAx>
    </c:plotArea>
    <c:plotVisOnly val="1"/>
    <c:dispBlanksAs val="gap"/>
    <c:showDLblsOverMax val="0"/>
  </c:chart>
  <c:spPr>
    <a:ln>
      <a:solidFill>
        <a:schemeClr val="tx1"/>
      </a:solidFill>
    </a:ln>
  </c:spPr>
  <c:txPr>
    <a:bodyPr/>
    <a:lstStyle/>
    <a:p>
      <a:pPr>
        <a:defRPr sz="14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  <c:userShapes r:id="rId2"/>
</c:chartSpace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image" Target="../media/image2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0.01111</cdr:x>
      <cdr:y>0.01852</cdr:y>
    </cdr:from>
    <cdr:to>
      <cdr:x>0.21528</cdr:x>
      <cdr:y>0.14352</cdr:y>
    </cdr:to>
    <cdr:sp macro="" textlink="">
      <cdr:nvSpPr>
        <cdr:cNvPr id="2" name="TextBox 4"/>
        <cdr:cNvSpPr txBox="1"/>
      </cdr:nvSpPr>
      <cdr:spPr>
        <a:xfrm xmlns:a="http://schemas.openxmlformats.org/drawingml/2006/main">
          <a:off x="50800" y="50800"/>
          <a:ext cx="933451" cy="34290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 cmpd="sng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t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>
              <a:latin typeface="+mn-lt"/>
              <a:cs typeface="Times New Roman" panose="02020603050405020304" pitchFamily="18" charset="0"/>
            </a:rPr>
            <a:t>H,</a:t>
          </a:r>
          <a:r>
            <a:rPr lang="en-US" sz="1400" b="1" baseline="0" dirty="0">
              <a:latin typeface="+mn-lt"/>
              <a:cs typeface="Times New Roman" panose="02020603050405020304" pitchFamily="18" charset="0"/>
            </a:rPr>
            <a:t> </a:t>
          </a:r>
          <a:r>
            <a:rPr lang="ru-RU" sz="1400" b="1" baseline="0" dirty="0">
              <a:latin typeface="+mn-lt"/>
              <a:cs typeface="Times New Roman" panose="02020603050405020304" pitchFamily="18" charset="0"/>
            </a:rPr>
            <a:t>мм</a:t>
          </a:r>
          <a:endParaRPr lang="ru-RU" sz="1400" b="1" dirty="0">
            <a:latin typeface="+mn-lt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0.79221</cdr:x>
      <cdr:y>0.87179</cdr:y>
    </cdr:from>
    <cdr:to>
      <cdr:x>0.99638</cdr:x>
      <cdr:y>0.99679</cdr:y>
    </cdr:to>
    <cdr:sp macro="" textlink="">
      <cdr:nvSpPr>
        <cdr:cNvPr id="3" name="TextBox 5"/>
        <cdr:cNvSpPr txBox="1"/>
      </cdr:nvSpPr>
      <cdr:spPr>
        <a:xfrm xmlns:a="http://schemas.openxmlformats.org/drawingml/2006/main">
          <a:off x="4392488" y="2448272"/>
          <a:ext cx="1132045" cy="351039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 cmpd="sng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t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f</a:t>
          </a:r>
          <a:r>
            <a:rPr lang="en-US" sz="1400" b="1" dirty="0">
              <a:latin typeface="Times New Roman" panose="02020603050405020304" pitchFamily="18" charset="0"/>
              <a:cs typeface="Times New Roman" panose="02020603050405020304" pitchFamily="18" charset="0"/>
            </a:rPr>
            <a:t>,</a:t>
          </a:r>
          <a:r>
            <a:rPr lang="en-US" sz="1400" b="1" baseline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400" b="1" baseline="0" dirty="0">
              <a:latin typeface="Times New Roman" panose="02020603050405020304" pitchFamily="18" charset="0"/>
              <a:cs typeface="Times New Roman" panose="02020603050405020304" pitchFamily="18" charset="0"/>
            </a:rPr>
            <a:t>мл</a:t>
          </a:r>
          <a:r>
            <a:rPr lang="en-US" sz="1400" b="1" baseline="0" dirty="0">
              <a:latin typeface="Times New Roman" panose="02020603050405020304" pitchFamily="18" charset="0"/>
              <a:cs typeface="Times New Roman" panose="02020603050405020304" pitchFamily="18" charset="0"/>
            </a:rPr>
            <a:t>/</a:t>
          </a:r>
          <a:r>
            <a:rPr lang="ru-RU" sz="1400" b="1" baseline="0" dirty="0">
              <a:latin typeface="Times New Roman" panose="02020603050405020304" pitchFamily="18" charset="0"/>
              <a:cs typeface="Times New Roman" panose="02020603050405020304" pitchFamily="18" charset="0"/>
            </a:rPr>
            <a:t>мин</a:t>
          </a:r>
          <a:endParaRPr lang="ru-RU" sz="1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460915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006475" y="685800"/>
            <a:ext cx="48450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1006475" y="4343400"/>
            <a:ext cx="4845050" cy="4114800"/>
          </a:xfrm>
          <a:prstGeom prst="rect">
            <a:avLst/>
          </a:prstGeom>
        </p:spPr>
        <p:txBody>
          <a:bodyPr vert="horz" lIns="0" tIns="0" rIns="0" bIns="0" rtlCol="0"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4804699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97693" rtl="0" eaLnBrk="1" latinLnBrk="0" hangingPunct="1">
      <a:lnSpc>
        <a:spcPts val="1700"/>
      </a:lnSpc>
      <a:defRPr sz="1100" kern="1200">
        <a:solidFill>
          <a:schemeClr val="tx1"/>
        </a:solidFill>
        <a:latin typeface="Verdana"/>
        <a:ea typeface="+mn-ea"/>
        <a:cs typeface="+mn-cs"/>
      </a:defRPr>
    </a:lvl1pPr>
    <a:lvl2pPr marL="497693" algn="l" defTabSz="497693" rtl="0" eaLnBrk="1" latinLnBrk="0" hangingPunct="1">
      <a:lnSpc>
        <a:spcPts val="1700"/>
      </a:lnSpc>
      <a:defRPr sz="1100" kern="1200">
        <a:solidFill>
          <a:schemeClr val="tx1"/>
        </a:solidFill>
        <a:latin typeface="Verdana"/>
        <a:ea typeface="+mn-ea"/>
        <a:cs typeface="+mn-cs"/>
      </a:defRPr>
    </a:lvl2pPr>
    <a:lvl3pPr marL="995384" algn="l" defTabSz="497693" rtl="0" eaLnBrk="1" latinLnBrk="0" hangingPunct="1">
      <a:lnSpc>
        <a:spcPts val="1700"/>
      </a:lnSpc>
      <a:defRPr sz="1100" kern="1200">
        <a:solidFill>
          <a:schemeClr val="tx1"/>
        </a:solidFill>
        <a:latin typeface="Verdana"/>
        <a:ea typeface="+mn-ea"/>
        <a:cs typeface="+mn-cs"/>
      </a:defRPr>
    </a:lvl3pPr>
    <a:lvl4pPr marL="1493076" algn="l" defTabSz="497693" rtl="0" eaLnBrk="1" latinLnBrk="0" hangingPunct="1">
      <a:lnSpc>
        <a:spcPts val="1700"/>
      </a:lnSpc>
      <a:defRPr sz="1100" kern="1200">
        <a:solidFill>
          <a:schemeClr val="tx1"/>
        </a:solidFill>
        <a:latin typeface="Verdana"/>
        <a:ea typeface="+mn-ea"/>
        <a:cs typeface="+mn-cs"/>
      </a:defRPr>
    </a:lvl4pPr>
    <a:lvl5pPr marL="1990769" algn="l" defTabSz="497693" rtl="0" eaLnBrk="1" latinLnBrk="0" hangingPunct="1">
      <a:lnSpc>
        <a:spcPts val="1700"/>
      </a:lnSpc>
      <a:defRPr sz="1100" kern="1200">
        <a:solidFill>
          <a:schemeClr val="tx1"/>
        </a:solidFill>
        <a:latin typeface="Verdana"/>
        <a:ea typeface="+mn-ea"/>
        <a:cs typeface="+mn-cs"/>
      </a:defRPr>
    </a:lvl5pPr>
    <a:lvl6pPr marL="2488460" algn="l" defTabSz="497693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986153" algn="l" defTabSz="497693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483844" algn="l" defTabSz="497693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981537" algn="l" defTabSz="497693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426648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Облож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Изображение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84" t="3984" b="8317"/>
          <a:stretch/>
        </p:blipFill>
        <p:spPr bwMode="auto">
          <a:xfrm>
            <a:off x="0" y="0"/>
            <a:ext cx="7894036" cy="756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Изображение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766" y="2756580"/>
            <a:ext cx="2953145" cy="1138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21316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 пиктограм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 smtClean="0"/>
              <a:t>Иллюстрированный список из пяти пунктов</a:t>
            </a:r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EVOLUTION OF INNOVATION  ECOSYSTEM IN RUSSIA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latin typeface="DINPro"/>
                <a:cs typeface="DINPro"/>
              </a:defRPr>
            </a:lvl1pPr>
          </a:lstStyle>
          <a:p>
            <a:r>
              <a:rPr lang="en-US" dirty="0" smtClean="0">
                <a:solidFill>
                  <a:prstClr val="black"/>
                </a:solidFill>
                <a:latin typeface="Verdana"/>
                <a:cs typeface="Verdana"/>
              </a:rPr>
              <a:t>6 </a:t>
            </a:r>
            <a:r>
              <a:rPr lang="en-US" dirty="0" err="1" smtClean="0">
                <a:solidFill>
                  <a:prstClr val="black"/>
                </a:solidFill>
                <a:latin typeface="Verdana"/>
                <a:cs typeface="Verdana"/>
              </a:rPr>
              <a:t>ноября</a:t>
            </a:r>
            <a:r>
              <a:rPr lang="en-US" dirty="0" smtClean="0">
                <a:solidFill>
                  <a:prstClr val="black"/>
                </a:solidFill>
                <a:latin typeface="Verdana"/>
                <a:cs typeface="Verdana"/>
              </a:rPr>
              <a:t> 2014 </a:t>
            </a:r>
            <a:r>
              <a:rPr lang="en-US" dirty="0" err="1" smtClean="0">
                <a:solidFill>
                  <a:prstClr val="black"/>
                </a:solidFill>
                <a:latin typeface="Verdana"/>
                <a:cs typeface="Verdana"/>
              </a:rPr>
              <a:t>года</a:t>
            </a:r>
            <a:endParaRPr lang="ru-RU" dirty="0">
              <a:solidFill>
                <a:prstClr val="black"/>
              </a:solidFill>
              <a:latin typeface="Verdana"/>
              <a:cs typeface="Verdana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CC76C-CF9A-B645-A5DE-487E37C771F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3" hasCustomPrompt="1"/>
          </p:nvPr>
        </p:nvSpPr>
        <p:spPr>
          <a:xfrm>
            <a:off x="660807" y="4131134"/>
            <a:ext cx="1602802" cy="2338236"/>
          </a:xfrm>
        </p:spPr>
        <p:txBody>
          <a:bodyPr/>
          <a:lstStyle>
            <a:lvl1pPr marL="0" indent="0">
              <a:buFont typeface="+mj-lt"/>
              <a:buNone/>
              <a:defRPr baseline="0"/>
            </a:lvl1pPr>
            <a:lvl2pPr marL="497754" indent="0">
              <a:buFont typeface="+mj-lt"/>
              <a:buNone/>
              <a:defRPr/>
            </a:lvl2pPr>
            <a:lvl3pPr marL="1338407" indent="-342900">
              <a:buFont typeface="+mj-lt"/>
              <a:buAutoNum type="arabicPeriod"/>
              <a:defRPr/>
            </a:lvl3pPr>
          </a:lstStyle>
          <a:p>
            <a:pPr lvl="0"/>
            <a:r>
              <a:rPr lang="ru-RU" dirty="0" smtClean="0"/>
              <a:t>Текст, который сопровождает иллюстрацию</a:t>
            </a:r>
          </a:p>
        </p:txBody>
      </p:sp>
      <p:sp>
        <p:nvSpPr>
          <p:cNvPr id="8" name="Текст 6"/>
          <p:cNvSpPr>
            <a:spLocks noGrp="1"/>
          </p:cNvSpPr>
          <p:nvPr>
            <p:ph type="body" sz="quarter" idx="14" hasCustomPrompt="1"/>
          </p:nvPr>
        </p:nvSpPr>
        <p:spPr>
          <a:xfrm>
            <a:off x="2599787" y="4131134"/>
            <a:ext cx="1602802" cy="2338236"/>
          </a:xfrm>
        </p:spPr>
        <p:txBody>
          <a:bodyPr/>
          <a:lstStyle>
            <a:lvl1pPr marL="0" indent="0">
              <a:buFont typeface="+mj-lt"/>
              <a:buNone/>
              <a:defRPr baseline="0"/>
            </a:lvl1pPr>
            <a:lvl2pPr marL="497754" indent="0">
              <a:buFont typeface="+mj-lt"/>
              <a:buNone/>
              <a:defRPr/>
            </a:lvl2pPr>
            <a:lvl3pPr marL="1338407" indent="-342900">
              <a:buFont typeface="+mj-lt"/>
              <a:buAutoNum type="arabicPeriod"/>
              <a:defRPr/>
            </a:lvl3pPr>
          </a:lstStyle>
          <a:p>
            <a:pPr lvl="0"/>
            <a:r>
              <a:rPr lang="ru-RU" dirty="0" smtClean="0"/>
              <a:t>Текст, который сопровождает иллюстрацию</a:t>
            </a:r>
          </a:p>
          <a:p>
            <a:pPr lvl="1"/>
            <a:endParaRPr lang="ru-RU" dirty="0" smtClean="0"/>
          </a:p>
        </p:txBody>
      </p:sp>
      <p:sp>
        <p:nvSpPr>
          <p:cNvPr id="9" name="Текст 6"/>
          <p:cNvSpPr>
            <a:spLocks noGrp="1"/>
          </p:cNvSpPr>
          <p:nvPr>
            <p:ph type="body" sz="quarter" idx="15" hasCustomPrompt="1"/>
          </p:nvPr>
        </p:nvSpPr>
        <p:spPr>
          <a:xfrm>
            <a:off x="4542157" y="4131134"/>
            <a:ext cx="1602802" cy="2338236"/>
          </a:xfrm>
        </p:spPr>
        <p:txBody>
          <a:bodyPr/>
          <a:lstStyle>
            <a:lvl1pPr marL="0" indent="0">
              <a:buFont typeface="+mj-lt"/>
              <a:buNone/>
              <a:defRPr baseline="0"/>
            </a:lvl1pPr>
            <a:lvl2pPr marL="497754" indent="0">
              <a:buFont typeface="+mj-lt"/>
              <a:buNone/>
              <a:defRPr/>
            </a:lvl2pPr>
            <a:lvl3pPr marL="1338407" indent="-342900">
              <a:buFont typeface="+mj-lt"/>
              <a:buAutoNum type="arabicPeriod"/>
              <a:defRPr/>
            </a:lvl3pPr>
          </a:lstStyle>
          <a:p>
            <a:pPr lvl="0"/>
            <a:r>
              <a:rPr lang="ru-RU" dirty="0" smtClean="0"/>
              <a:t>Текст, который сопровождает иллюстрацию</a:t>
            </a:r>
          </a:p>
        </p:txBody>
      </p:sp>
      <p:sp>
        <p:nvSpPr>
          <p:cNvPr id="10" name="Текст 6"/>
          <p:cNvSpPr>
            <a:spLocks noGrp="1"/>
          </p:cNvSpPr>
          <p:nvPr>
            <p:ph type="body" sz="quarter" idx="16" hasCustomPrompt="1"/>
          </p:nvPr>
        </p:nvSpPr>
        <p:spPr>
          <a:xfrm>
            <a:off x="6484527" y="4131134"/>
            <a:ext cx="1602802" cy="2338236"/>
          </a:xfrm>
        </p:spPr>
        <p:txBody>
          <a:bodyPr/>
          <a:lstStyle>
            <a:lvl1pPr marL="0" indent="0">
              <a:buFont typeface="+mj-lt"/>
              <a:buNone/>
              <a:defRPr baseline="0"/>
            </a:lvl1pPr>
            <a:lvl2pPr marL="497754" indent="0">
              <a:buFont typeface="+mj-lt"/>
              <a:buNone/>
              <a:defRPr/>
            </a:lvl2pPr>
            <a:lvl3pPr marL="1338407" indent="-342900">
              <a:buFont typeface="+mj-lt"/>
              <a:buAutoNum type="arabicPeriod"/>
              <a:defRPr/>
            </a:lvl3pPr>
          </a:lstStyle>
          <a:p>
            <a:pPr lvl="0"/>
            <a:r>
              <a:rPr lang="ru-RU" dirty="0" smtClean="0"/>
              <a:t>Текст, который сопровождает иллюстрацию</a:t>
            </a:r>
          </a:p>
        </p:txBody>
      </p:sp>
      <p:sp>
        <p:nvSpPr>
          <p:cNvPr id="11" name="Текст 6"/>
          <p:cNvSpPr>
            <a:spLocks noGrp="1"/>
          </p:cNvSpPr>
          <p:nvPr>
            <p:ph type="body" sz="quarter" idx="17" hasCustomPrompt="1"/>
          </p:nvPr>
        </p:nvSpPr>
        <p:spPr>
          <a:xfrm>
            <a:off x="8437756" y="4131134"/>
            <a:ext cx="1602802" cy="2338236"/>
          </a:xfrm>
        </p:spPr>
        <p:txBody>
          <a:bodyPr/>
          <a:lstStyle>
            <a:lvl1pPr marL="0" indent="0">
              <a:buFont typeface="+mj-lt"/>
              <a:buNone/>
              <a:defRPr baseline="0"/>
            </a:lvl1pPr>
            <a:lvl2pPr marL="497754" indent="0">
              <a:buFont typeface="+mj-lt"/>
              <a:buNone/>
              <a:defRPr/>
            </a:lvl2pPr>
            <a:lvl3pPr marL="1338407" indent="-342900">
              <a:buFont typeface="+mj-lt"/>
              <a:buAutoNum type="arabicPeriod"/>
              <a:defRPr/>
            </a:lvl3pPr>
          </a:lstStyle>
          <a:p>
            <a:pPr lvl="0"/>
            <a:r>
              <a:rPr lang="ru-RU" dirty="0" smtClean="0"/>
              <a:t>Текст, который сопровождает иллюстрацию</a:t>
            </a:r>
          </a:p>
        </p:txBody>
      </p:sp>
      <p:sp>
        <p:nvSpPr>
          <p:cNvPr id="13" name="Рисунок 12"/>
          <p:cNvSpPr>
            <a:spLocks noGrp="1"/>
          </p:cNvSpPr>
          <p:nvPr>
            <p:ph type="pic" sz="quarter" idx="18" hasCustomPrompt="1"/>
          </p:nvPr>
        </p:nvSpPr>
        <p:spPr>
          <a:xfrm>
            <a:off x="657225" y="2271712"/>
            <a:ext cx="1606550" cy="160542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ru-RU" dirty="0" smtClean="0"/>
              <a:t>Пиктограмма</a:t>
            </a:r>
            <a:endParaRPr lang="ru-RU" dirty="0"/>
          </a:p>
        </p:txBody>
      </p:sp>
      <p:sp>
        <p:nvSpPr>
          <p:cNvPr id="18" name="Рисунок 12"/>
          <p:cNvSpPr>
            <a:spLocks noGrp="1"/>
          </p:cNvSpPr>
          <p:nvPr>
            <p:ph type="pic" sz="quarter" idx="19" hasCustomPrompt="1"/>
          </p:nvPr>
        </p:nvSpPr>
        <p:spPr>
          <a:xfrm>
            <a:off x="2596039" y="2271712"/>
            <a:ext cx="1606550" cy="160542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ru-RU" dirty="0" smtClean="0"/>
              <a:t>Пиктограмма</a:t>
            </a:r>
            <a:endParaRPr lang="ru-RU" dirty="0"/>
          </a:p>
        </p:txBody>
      </p:sp>
      <p:sp>
        <p:nvSpPr>
          <p:cNvPr id="19" name="Рисунок 12"/>
          <p:cNvSpPr>
            <a:spLocks noGrp="1"/>
          </p:cNvSpPr>
          <p:nvPr>
            <p:ph type="pic" sz="quarter" idx="20" hasCustomPrompt="1"/>
          </p:nvPr>
        </p:nvSpPr>
        <p:spPr>
          <a:xfrm>
            <a:off x="4542157" y="2271712"/>
            <a:ext cx="1606550" cy="160542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ru-RU" dirty="0" smtClean="0"/>
              <a:t>Пиктограмма</a:t>
            </a:r>
            <a:endParaRPr lang="ru-RU" dirty="0"/>
          </a:p>
        </p:txBody>
      </p:sp>
      <p:sp>
        <p:nvSpPr>
          <p:cNvPr id="20" name="Рисунок 12"/>
          <p:cNvSpPr>
            <a:spLocks noGrp="1"/>
          </p:cNvSpPr>
          <p:nvPr>
            <p:ph type="pic" sz="quarter" idx="21" hasCustomPrompt="1"/>
          </p:nvPr>
        </p:nvSpPr>
        <p:spPr>
          <a:xfrm>
            <a:off x="6480779" y="2271712"/>
            <a:ext cx="1606550" cy="160542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ru-RU" dirty="0" smtClean="0"/>
              <a:t>Пиктограмма</a:t>
            </a:r>
            <a:endParaRPr lang="ru-RU" dirty="0"/>
          </a:p>
        </p:txBody>
      </p:sp>
      <p:sp>
        <p:nvSpPr>
          <p:cNvPr id="21" name="Рисунок 12"/>
          <p:cNvSpPr>
            <a:spLocks noGrp="1"/>
          </p:cNvSpPr>
          <p:nvPr>
            <p:ph type="pic" sz="quarter" idx="22" hasCustomPrompt="1"/>
          </p:nvPr>
        </p:nvSpPr>
        <p:spPr>
          <a:xfrm>
            <a:off x="8419425" y="2271712"/>
            <a:ext cx="1606550" cy="160542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ru-RU" dirty="0" smtClean="0"/>
              <a:t>Пиктограмма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908466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 пиктограмм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 smtClean="0"/>
              <a:t>Иллюстрированный список из четырех пунктов</a:t>
            </a:r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EVOLUTION OF INNOVATION  ECOSYSTEM IN RUSSIA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latin typeface="DINPro"/>
                <a:cs typeface="DINPro"/>
              </a:defRPr>
            </a:lvl1pPr>
          </a:lstStyle>
          <a:p>
            <a:r>
              <a:rPr lang="en-US" dirty="0" smtClean="0">
                <a:solidFill>
                  <a:prstClr val="black"/>
                </a:solidFill>
                <a:latin typeface="Verdana"/>
                <a:cs typeface="Verdana"/>
              </a:rPr>
              <a:t>6 </a:t>
            </a:r>
            <a:r>
              <a:rPr lang="en-US" dirty="0" err="1" smtClean="0">
                <a:solidFill>
                  <a:prstClr val="black"/>
                </a:solidFill>
                <a:latin typeface="Verdana"/>
                <a:cs typeface="Verdana"/>
              </a:rPr>
              <a:t>ноября</a:t>
            </a:r>
            <a:r>
              <a:rPr lang="en-US" dirty="0" smtClean="0">
                <a:solidFill>
                  <a:prstClr val="black"/>
                </a:solidFill>
                <a:latin typeface="Verdana"/>
                <a:cs typeface="Verdana"/>
              </a:rPr>
              <a:t> 2014 </a:t>
            </a:r>
            <a:r>
              <a:rPr lang="en-US" dirty="0" err="1" smtClean="0">
                <a:solidFill>
                  <a:prstClr val="black"/>
                </a:solidFill>
                <a:latin typeface="Verdana"/>
                <a:cs typeface="Verdana"/>
              </a:rPr>
              <a:t>года</a:t>
            </a:r>
            <a:endParaRPr lang="ru-RU" dirty="0">
              <a:solidFill>
                <a:prstClr val="black"/>
              </a:solidFill>
              <a:latin typeface="Verdana"/>
              <a:cs typeface="Verdana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CC76C-CF9A-B645-A5DE-487E37C771F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3" hasCustomPrompt="1"/>
          </p:nvPr>
        </p:nvSpPr>
        <p:spPr>
          <a:xfrm>
            <a:off x="660807" y="4131134"/>
            <a:ext cx="1602802" cy="2338236"/>
          </a:xfrm>
        </p:spPr>
        <p:txBody>
          <a:bodyPr/>
          <a:lstStyle>
            <a:lvl1pPr marL="0" indent="0">
              <a:buFont typeface="+mj-lt"/>
              <a:buNone/>
              <a:defRPr baseline="0"/>
            </a:lvl1pPr>
            <a:lvl2pPr marL="497754" indent="0">
              <a:buFont typeface="+mj-lt"/>
              <a:buNone/>
              <a:defRPr/>
            </a:lvl2pPr>
            <a:lvl3pPr marL="1338407" indent="-342900">
              <a:buFont typeface="+mj-lt"/>
              <a:buAutoNum type="arabicPeriod"/>
              <a:defRPr/>
            </a:lvl3pPr>
          </a:lstStyle>
          <a:p>
            <a:pPr lvl="0"/>
            <a:r>
              <a:rPr lang="ru-RU" dirty="0" smtClean="0"/>
              <a:t>Текст, который сопровождает иллюстрацию</a:t>
            </a:r>
          </a:p>
        </p:txBody>
      </p:sp>
      <p:sp>
        <p:nvSpPr>
          <p:cNvPr id="8" name="Текст 6"/>
          <p:cNvSpPr>
            <a:spLocks noGrp="1"/>
          </p:cNvSpPr>
          <p:nvPr>
            <p:ph type="body" sz="quarter" idx="14" hasCustomPrompt="1"/>
          </p:nvPr>
        </p:nvSpPr>
        <p:spPr>
          <a:xfrm>
            <a:off x="2599787" y="4131134"/>
            <a:ext cx="1602802" cy="2338236"/>
          </a:xfrm>
        </p:spPr>
        <p:txBody>
          <a:bodyPr/>
          <a:lstStyle>
            <a:lvl1pPr marL="0" indent="0">
              <a:buFont typeface="+mj-lt"/>
              <a:buNone/>
              <a:defRPr baseline="0"/>
            </a:lvl1pPr>
            <a:lvl2pPr marL="497754" indent="0">
              <a:buFont typeface="+mj-lt"/>
              <a:buNone/>
              <a:defRPr/>
            </a:lvl2pPr>
            <a:lvl3pPr marL="1338407" indent="-342900">
              <a:buFont typeface="+mj-lt"/>
              <a:buAutoNum type="arabicPeriod"/>
              <a:defRPr/>
            </a:lvl3pPr>
          </a:lstStyle>
          <a:p>
            <a:pPr lvl="0"/>
            <a:r>
              <a:rPr lang="ru-RU" dirty="0" smtClean="0"/>
              <a:t>Текст, который сопровождает иллюстрацию</a:t>
            </a:r>
          </a:p>
        </p:txBody>
      </p:sp>
      <p:sp>
        <p:nvSpPr>
          <p:cNvPr id="9" name="Текст 6"/>
          <p:cNvSpPr>
            <a:spLocks noGrp="1"/>
          </p:cNvSpPr>
          <p:nvPr>
            <p:ph type="body" sz="quarter" idx="15" hasCustomPrompt="1"/>
          </p:nvPr>
        </p:nvSpPr>
        <p:spPr>
          <a:xfrm>
            <a:off x="4542157" y="4131134"/>
            <a:ext cx="1602802" cy="2338236"/>
          </a:xfrm>
        </p:spPr>
        <p:txBody>
          <a:bodyPr/>
          <a:lstStyle>
            <a:lvl1pPr marL="0" indent="0">
              <a:buFont typeface="+mj-lt"/>
              <a:buNone/>
              <a:defRPr baseline="0"/>
            </a:lvl1pPr>
            <a:lvl2pPr marL="497754" indent="0">
              <a:buFont typeface="+mj-lt"/>
              <a:buNone/>
              <a:defRPr/>
            </a:lvl2pPr>
            <a:lvl3pPr marL="1338407" indent="-342900">
              <a:buFont typeface="+mj-lt"/>
              <a:buAutoNum type="arabicPeriod"/>
              <a:defRPr/>
            </a:lvl3pPr>
          </a:lstStyle>
          <a:p>
            <a:pPr lvl="0"/>
            <a:r>
              <a:rPr lang="ru-RU" dirty="0" smtClean="0"/>
              <a:t>Текст, который сопровождает иллюстрацию</a:t>
            </a:r>
          </a:p>
        </p:txBody>
      </p:sp>
      <p:sp>
        <p:nvSpPr>
          <p:cNvPr id="10" name="Текст 6"/>
          <p:cNvSpPr>
            <a:spLocks noGrp="1"/>
          </p:cNvSpPr>
          <p:nvPr>
            <p:ph type="body" sz="quarter" idx="16" hasCustomPrompt="1"/>
          </p:nvPr>
        </p:nvSpPr>
        <p:spPr>
          <a:xfrm>
            <a:off x="6484527" y="4131134"/>
            <a:ext cx="1602802" cy="2338236"/>
          </a:xfrm>
        </p:spPr>
        <p:txBody>
          <a:bodyPr/>
          <a:lstStyle>
            <a:lvl1pPr marL="0" indent="0">
              <a:buFont typeface="+mj-lt"/>
              <a:buNone/>
              <a:defRPr baseline="0"/>
            </a:lvl1pPr>
            <a:lvl2pPr marL="497754" indent="0">
              <a:buFont typeface="+mj-lt"/>
              <a:buNone/>
              <a:defRPr/>
            </a:lvl2pPr>
            <a:lvl3pPr marL="1338407" indent="-342900">
              <a:buFont typeface="+mj-lt"/>
              <a:buAutoNum type="arabicPeriod"/>
              <a:defRPr/>
            </a:lvl3pPr>
          </a:lstStyle>
          <a:p>
            <a:pPr lvl="0"/>
            <a:r>
              <a:rPr lang="ru-RU" dirty="0" smtClean="0"/>
              <a:t>Текст, который сопровождает иллюстрацию</a:t>
            </a:r>
          </a:p>
        </p:txBody>
      </p:sp>
      <p:sp>
        <p:nvSpPr>
          <p:cNvPr id="13" name="Рисунок 12"/>
          <p:cNvSpPr>
            <a:spLocks noGrp="1"/>
          </p:cNvSpPr>
          <p:nvPr>
            <p:ph type="pic" sz="quarter" idx="18" hasCustomPrompt="1"/>
          </p:nvPr>
        </p:nvSpPr>
        <p:spPr>
          <a:xfrm>
            <a:off x="657225" y="2271712"/>
            <a:ext cx="1606550" cy="160542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ru-RU" dirty="0" smtClean="0"/>
              <a:t>Пиктограмма</a:t>
            </a:r>
            <a:endParaRPr lang="ru-RU" dirty="0"/>
          </a:p>
        </p:txBody>
      </p:sp>
      <p:sp>
        <p:nvSpPr>
          <p:cNvPr id="18" name="Рисунок 12"/>
          <p:cNvSpPr>
            <a:spLocks noGrp="1"/>
          </p:cNvSpPr>
          <p:nvPr>
            <p:ph type="pic" sz="quarter" idx="19" hasCustomPrompt="1"/>
          </p:nvPr>
        </p:nvSpPr>
        <p:spPr>
          <a:xfrm>
            <a:off x="2596039" y="2271712"/>
            <a:ext cx="1606550" cy="160542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ru-RU" dirty="0" smtClean="0"/>
              <a:t>Пиктограмма</a:t>
            </a:r>
            <a:endParaRPr lang="ru-RU" dirty="0"/>
          </a:p>
        </p:txBody>
      </p:sp>
      <p:sp>
        <p:nvSpPr>
          <p:cNvPr id="19" name="Рисунок 12"/>
          <p:cNvSpPr>
            <a:spLocks noGrp="1"/>
          </p:cNvSpPr>
          <p:nvPr>
            <p:ph type="pic" sz="quarter" idx="20" hasCustomPrompt="1"/>
          </p:nvPr>
        </p:nvSpPr>
        <p:spPr>
          <a:xfrm>
            <a:off x="4542157" y="2271712"/>
            <a:ext cx="1606550" cy="160542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ru-RU" dirty="0" smtClean="0"/>
              <a:t>Пиктограмма</a:t>
            </a:r>
            <a:endParaRPr lang="ru-RU" dirty="0"/>
          </a:p>
        </p:txBody>
      </p:sp>
      <p:sp>
        <p:nvSpPr>
          <p:cNvPr id="20" name="Рисунок 12"/>
          <p:cNvSpPr>
            <a:spLocks noGrp="1"/>
          </p:cNvSpPr>
          <p:nvPr>
            <p:ph type="pic" sz="quarter" idx="21" hasCustomPrompt="1"/>
          </p:nvPr>
        </p:nvSpPr>
        <p:spPr>
          <a:xfrm>
            <a:off x="6480779" y="2271712"/>
            <a:ext cx="1606550" cy="160542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ru-RU" dirty="0" smtClean="0"/>
              <a:t>Пиктограмма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398147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 иллюстраци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 smtClean="0"/>
              <a:t>Иллюстрированный список из трех пунктов</a:t>
            </a:r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EVOLUTION OF INNOVATION  ECOSYSTEM IN RUSSIA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latin typeface="DINPro"/>
                <a:cs typeface="DINPro"/>
              </a:defRPr>
            </a:lvl1pPr>
          </a:lstStyle>
          <a:p>
            <a:r>
              <a:rPr lang="en-US" dirty="0" smtClean="0">
                <a:solidFill>
                  <a:prstClr val="black"/>
                </a:solidFill>
                <a:latin typeface="Verdana"/>
                <a:cs typeface="Verdana"/>
              </a:rPr>
              <a:t>6 </a:t>
            </a:r>
            <a:r>
              <a:rPr lang="en-US" dirty="0" err="1" smtClean="0">
                <a:solidFill>
                  <a:prstClr val="black"/>
                </a:solidFill>
                <a:latin typeface="Verdana"/>
                <a:cs typeface="Verdana"/>
              </a:rPr>
              <a:t>ноября</a:t>
            </a:r>
            <a:r>
              <a:rPr lang="en-US" dirty="0" smtClean="0">
                <a:solidFill>
                  <a:prstClr val="black"/>
                </a:solidFill>
                <a:latin typeface="Verdana"/>
                <a:cs typeface="Verdana"/>
              </a:rPr>
              <a:t> 2014 </a:t>
            </a:r>
            <a:r>
              <a:rPr lang="en-US" dirty="0" err="1" smtClean="0">
                <a:solidFill>
                  <a:prstClr val="black"/>
                </a:solidFill>
                <a:latin typeface="Verdana"/>
                <a:cs typeface="Verdana"/>
              </a:rPr>
              <a:t>года</a:t>
            </a:r>
            <a:endParaRPr lang="ru-RU" dirty="0">
              <a:solidFill>
                <a:prstClr val="black"/>
              </a:solidFill>
              <a:latin typeface="Verdana"/>
              <a:cs typeface="Verdana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CC76C-CF9A-B645-A5DE-487E37C771F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3" name="Текст 6"/>
          <p:cNvSpPr>
            <a:spLocks noGrp="1"/>
          </p:cNvSpPr>
          <p:nvPr>
            <p:ph type="body" sz="quarter" idx="13" hasCustomPrompt="1"/>
          </p:nvPr>
        </p:nvSpPr>
        <p:spPr>
          <a:xfrm>
            <a:off x="660807" y="4997712"/>
            <a:ext cx="2902694" cy="1479128"/>
          </a:xfrm>
        </p:spPr>
        <p:txBody>
          <a:bodyPr/>
          <a:lstStyle>
            <a:lvl1pPr marL="0" indent="0">
              <a:buFont typeface="+mj-lt"/>
              <a:buNone/>
              <a:defRPr baseline="0"/>
            </a:lvl1pPr>
            <a:lvl2pPr marL="497754" indent="0">
              <a:buFont typeface="+mj-lt"/>
              <a:buNone/>
              <a:defRPr/>
            </a:lvl2pPr>
            <a:lvl3pPr marL="1338407" indent="-342900">
              <a:buFont typeface="+mj-lt"/>
              <a:buAutoNum type="arabicPeriod"/>
              <a:defRPr/>
            </a:lvl3pPr>
          </a:lstStyle>
          <a:p>
            <a:pPr lvl="0"/>
            <a:r>
              <a:rPr lang="ru-RU" dirty="0" smtClean="0"/>
              <a:t>Текст, который сопровождает иллюстрацию. Закрепляет утверждение или объясняет иллюстрацию</a:t>
            </a:r>
          </a:p>
          <a:p>
            <a:pPr lvl="1"/>
            <a:endParaRPr lang="ru-RU" dirty="0" smtClean="0"/>
          </a:p>
        </p:txBody>
      </p:sp>
      <p:sp>
        <p:nvSpPr>
          <p:cNvPr id="28" name="Рисунок 12"/>
          <p:cNvSpPr>
            <a:spLocks noGrp="1"/>
          </p:cNvSpPr>
          <p:nvPr>
            <p:ph type="pic" sz="quarter" idx="18" hasCustomPrompt="1"/>
          </p:nvPr>
        </p:nvSpPr>
        <p:spPr>
          <a:xfrm>
            <a:off x="657224" y="2271712"/>
            <a:ext cx="2906277" cy="247946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ru-RU" dirty="0" smtClean="0"/>
              <a:t>Иллюстрация</a:t>
            </a:r>
            <a:endParaRPr lang="ru-RU" dirty="0"/>
          </a:p>
        </p:txBody>
      </p:sp>
      <p:sp>
        <p:nvSpPr>
          <p:cNvPr id="37" name="Текст 6"/>
          <p:cNvSpPr>
            <a:spLocks noGrp="1"/>
          </p:cNvSpPr>
          <p:nvPr>
            <p:ph type="body" sz="quarter" idx="19" hasCustomPrompt="1"/>
          </p:nvPr>
        </p:nvSpPr>
        <p:spPr>
          <a:xfrm>
            <a:off x="3895600" y="4997712"/>
            <a:ext cx="2902694" cy="1479128"/>
          </a:xfrm>
        </p:spPr>
        <p:txBody>
          <a:bodyPr/>
          <a:lstStyle>
            <a:lvl1pPr marL="0" indent="0">
              <a:buFont typeface="+mj-lt"/>
              <a:buNone/>
              <a:defRPr baseline="0"/>
            </a:lvl1pPr>
            <a:lvl2pPr marL="497754" indent="0">
              <a:buFont typeface="+mj-lt"/>
              <a:buNone/>
              <a:defRPr/>
            </a:lvl2pPr>
            <a:lvl3pPr marL="1338407" indent="-342900">
              <a:buFont typeface="+mj-lt"/>
              <a:buAutoNum type="arabicPeriod"/>
              <a:defRPr/>
            </a:lvl3pPr>
          </a:lstStyle>
          <a:p>
            <a:pPr lvl="0"/>
            <a:r>
              <a:rPr lang="ru-RU" dirty="0" smtClean="0"/>
              <a:t>Текст, который сопровождает иллюстрацию. Закрепляет утверждение или объясняет иллюстрацию</a:t>
            </a:r>
          </a:p>
          <a:p>
            <a:pPr lvl="1"/>
            <a:endParaRPr lang="ru-RU" dirty="0" smtClean="0"/>
          </a:p>
        </p:txBody>
      </p:sp>
      <p:sp>
        <p:nvSpPr>
          <p:cNvPr id="38" name="Рисунок 12"/>
          <p:cNvSpPr>
            <a:spLocks noGrp="1"/>
          </p:cNvSpPr>
          <p:nvPr>
            <p:ph type="pic" sz="quarter" idx="20" hasCustomPrompt="1"/>
          </p:nvPr>
        </p:nvSpPr>
        <p:spPr>
          <a:xfrm>
            <a:off x="3892017" y="2271712"/>
            <a:ext cx="2906277" cy="247946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ru-RU" dirty="0" smtClean="0"/>
              <a:t>Иллюстрация</a:t>
            </a:r>
            <a:endParaRPr lang="ru-RU" dirty="0"/>
          </a:p>
        </p:txBody>
      </p:sp>
      <p:sp>
        <p:nvSpPr>
          <p:cNvPr id="39" name="Текст 6"/>
          <p:cNvSpPr>
            <a:spLocks noGrp="1"/>
          </p:cNvSpPr>
          <p:nvPr>
            <p:ph type="body" sz="quarter" idx="21" hasCustomPrompt="1"/>
          </p:nvPr>
        </p:nvSpPr>
        <p:spPr>
          <a:xfrm>
            <a:off x="7137864" y="4997712"/>
            <a:ext cx="2902694" cy="1479128"/>
          </a:xfrm>
        </p:spPr>
        <p:txBody>
          <a:bodyPr/>
          <a:lstStyle>
            <a:lvl1pPr marL="0" indent="0">
              <a:buFont typeface="+mj-lt"/>
              <a:buNone/>
              <a:defRPr baseline="0"/>
            </a:lvl1pPr>
            <a:lvl2pPr marL="497754" indent="0">
              <a:buFont typeface="+mj-lt"/>
              <a:buNone/>
              <a:defRPr/>
            </a:lvl2pPr>
            <a:lvl3pPr marL="1338407" indent="-342900">
              <a:buFont typeface="+mj-lt"/>
              <a:buAutoNum type="arabicPeriod"/>
              <a:defRPr/>
            </a:lvl3pPr>
          </a:lstStyle>
          <a:p>
            <a:pPr lvl="0"/>
            <a:r>
              <a:rPr lang="ru-RU" dirty="0" smtClean="0"/>
              <a:t>Текст, который сопровождает иллюстрацию. Закрепляет утверждение или объясняет иллюстрацию</a:t>
            </a:r>
          </a:p>
          <a:p>
            <a:pPr lvl="1"/>
            <a:endParaRPr lang="ru-RU" dirty="0" smtClean="0"/>
          </a:p>
        </p:txBody>
      </p:sp>
      <p:sp>
        <p:nvSpPr>
          <p:cNvPr id="40" name="Рисунок 12"/>
          <p:cNvSpPr>
            <a:spLocks noGrp="1"/>
          </p:cNvSpPr>
          <p:nvPr>
            <p:ph type="pic" sz="quarter" idx="22" hasCustomPrompt="1"/>
          </p:nvPr>
        </p:nvSpPr>
        <p:spPr>
          <a:xfrm>
            <a:off x="7134281" y="2271712"/>
            <a:ext cx="2906277" cy="247946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ru-RU" dirty="0" smtClean="0"/>
              <a:t>Иллюстрация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847454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Большая иллюстрац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ru-RU" dirty="0" smtClean="0"/>
              <a:t>Иллюстрация и нумерованный список. Иллюстрация главная</a:t>
            </a:r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EVOLUTION OF INNOVATION  ECOSYSTEM IN RUSSIA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latin typeface="DINPro"/>
                <a:cs typeface="DINPro"/>
              </a:defRPr>
            </a:lvl1pPr>
          </a:lstStyle>
          <a:p>
            <a:r>
              <a:rPr lang="en-US" dirty="0" smtClean="0">
                <a:solidFill>
                  <a:prstClr val="black"/>
                </a:solidFill>
                <a:latin typeface="Verdana"/>
                <a:cs typeface="Verdana"/>
              </a:rPr>
              <a:t>6 </a:t>
            </a:r>
            <a:r>
              <a:rPr lang="en-US" dirty="0" err="1" smtClean="0">
                <a:solidFill>
                  <a:prstClr val="black"/>
                </a:solidFill>
                <a:latin typeface="Verdana"/>
                <a:cs typeface="Verdana"/>
              </a:rPr>
              <a:t>ноября</a:t>
            </a:r>
            <a:r>
              <a:rPr lang="en-US" dirty="0" smtClean="0">
                <a:solidFill>
                  <a:prstClr val="black"/>
                </a:solidFill>
                <a:latin typeface="Verdana"/>
                <a:cs typeface="Verdana"/>
              </a:rPr>
              <a:t> 2014 </a:t>
            </a:r>
            <a:r>
              <a:rPr lang="en-US" dirty="0" err="1" smtClean="0">
                <a:solidFill>
                  <a:prstClr val="black"/>
                </a:solidFill>
                <a:latin typeface="Verdana"/>
                <a:cs typeface="Verdana"/>
              </a:rPr>
              <a:t>года</a:t>
            </a:r>
            <a:endParaRPr lang="ru-RU" dirty="0">
              <a:solidFill>
                <a:prstClr val="black"/>
              </a:solidFill>
              <a:latin typeface="Verdana"/>
              <a:cs typeface="Verdana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CC76C-CF9A-B645-A5DE-487E37C771F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3" hasCustomPrompt="1"/>
          </p:nvPr>
        </p:nvSpPr>
        <p:spPr>
          <a:xfrm>
            <a:off x="660806" y="5886676"/>
            <a:ext cx="9379749" cy="634984"/>
          </a:xfrm>
        </p:spPr>
        <p:txBody>
          <a:bodyPr anchor="b">
            <a:normAutofit/>
          </a:bodyPr>
          <a:lstStyle>
            <a:lvl1pPr marL="0" indent="0">
              <a:buFont typeface="+mj-lt"/>
              <a:buNone/>
              <a:defRPr sz="1100" baseline="0"/>
            </a:lvl1pPr>
            <a:lvl2pPr marL="497754" indent="0">
              <a:buFont typeface="+mj-lt"/>
              <a:buNone/>
              <a:defRPr/>
            </a:lvl2pPr>
            <a:lvl3pPr marL="1338407" indent="-342900">
              <a:buFont typeface="+mj-lt"/>
              <a:buAutoNum type="arabicPeriod"/>
              <a:defRPr/>
            </a:lvl3pPr>
          </a:lstStyle>
          <a:p>
            <a:pPr lvl="0"/>
            <a:r>
              <a:rPr lang="ru-RU" dirty="0" smtClean="0"/>
              <a:t>Подпись к иллюстрации</a:t>
            </a:r>
          </a:p>
        </p:txBody>
      </p:sp>
      <p:sp>
        <p:nvSpPr>
          <p:cNvPr id="9" name="Содержимое 9"/>
          <p:cNvSpPr>
            <a:spLocks noGrp="1"/>
          </p:cNvSpPr>
          <p:nvPr>
            <p:ph sz="quarter" idx="14" hasCustomPrompt="1"/>
          </p:nvPr>
        </p:nvSpPr>
        <p:spPr>
          <a:xfrm>
            <a:off x="660807" y="2405063"/>
            <a:ext cx="9380131" cy="3220151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pPr lvl="0"/>
            <a:r>
              <a:rPr lang="ru-RU" dirty="0" smtClean="0"/>
              <a:t>Фотография, рисунок, пиктограмма или </a:t>
            </a:r>
            <a:r>
              <a:rPr lang="ru-RU" dirty="0" err="1" smtClean="0"/>
              <a:t>инфографика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451692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01648" y="2349388"/>
            <a:ext cx="9085342" cy="162111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03296" y="4285615"/>
            <a:ext cx="7482047" cy="193272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214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428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643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857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071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1286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6500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171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22.05.2023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80263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latin typeface="DINPro"/>
                <a:cs typeface="DINPro"/>
              </a:defRPr>
            </a:lvl1pPr>
          </a:lstStyle>
          <a:p>
            <a:r>
              <a:rPr lang="en-US" dirty="0" smtClean="0">
                <a:solidFill>
                  <a:prstClr val="black"/>
                </a:solidFill>
                <a:latin typeface="Verdana"/>
                <a:cs typeface="Verdana"/>
              </a:rPr>
              <a:t>6 </a:t>
            </a:r>
            <a:r>
              <a:rPr lang="en-US" dirty="0" err="1" smtClean="0">
                <a:solidFill>
                  <a:prstClr val="black"/>
                </a:solidFill>
                <a:latin typeface="Verdana"/>
                <a:cs typeface="Verdana"/>
              </a:rPr>
              <a:t>ноября</a:t>
            </a:r>
            <a:r>
              <a:rPr lang="en-US" dirty="0" smtClean="0">
                <a:solidFill>
                  <a:prstClr val="black"/>
                </a:solidFill>
                <a:latin typeface="Verdana"/>
                <a:cs typeface="Verdana"/>
              </a:rPr>
              <a:t> 2014 </a:t>
            </a:r>
            <a:r>
              <a:rPr lang="en-US" dirty="0" err="1" smtClean="0">
                <a:solidFill>
                  <a:prstClr val="black"/>
                </a:solidFill>
                <a:latin typeface="Verdana"/>
                <a:cs typeface="Verdana"/>
              </a:rPr>
              <a:t>года</a:t>
            </a:r>
            <a:endParaRPr lang="ru-RU" dirty="0">
              <a:solidFill>
                <a:prstClr val="black"/>
              </a:solidFill>
              <a:latin typeface="Verdana"/>
              <a:cs typeface="Verdana"/>
            </a:endParaRPr>
          </a:p>
        </p:txBody>
      </p:sp>
      <p:sp>
        <p:nvSpPr>
          <p:cNvPr id="9" name="Содержимое 9"/>
          <p:cNvSpPr>
            <a:spLocks noGrp="1"/>
          </p:cNvSpPr>
          <p:nvPr>
            <p:ph sz="quarter" idx="15" hasCustomPrompt="1"/>
          </p:nvPr>
        </p:nvSpPr>
        <p:spPr>
          <a:xfrm>
            <a:off x="6484528" y="2405063"/>
            <a:ext cx="3556410" cy="4079875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pPr lvl="0"/>
            <a:r>
              <a:rPr lang="ru-RU" dirty="0" smtClean="0"/>
              <a:t>Фотография, рисунок, пиктограмма или </a:t>
            </a:r>
            <a:r>
              <a:rPr lang="ru-RU" dirty="0" err="1" smtClean="0"/>
              <a:t>инфографика</a:t>
            </a:r>
            <a:endParaRPr lang="ru-RU" dirty="0"/>
          </a:p>
        </p:txBody>
      </p:sp>
      <p:sp>
        <p:nvSpPr>
          <p:cNvPr id="11" name="Название 1"/>
          <p:cNvSpPr>
            <a:spLocks noGrp="1"/>
          </p:cNvSpPr>
          <p:nvPr>
            <p:ph type="title" hasCustomPrompt="1"/>
          </p:nvPr>
        </p:nvSpPr>
        <p:spPr>
          <a:xfrm>
            <a:off x="657420" y="930320"/>
            <a:ext cx="9383138" cy="1229408"/>
          </a:xfrm>
        </p:spPr>
        <p:txBody>
          <a:bodyPr/>
          <a:lstStyle>
            <a:lvl1pPr>
              <a:defRPr baseline="0"/>
            </a:lvl1pPr>
          </a:lstStyle>
          <a:p>
            <a:r>
              <a:rPr lang="ru-RU" dirty="0" smtClean="0"/>
              <a:t>Заголовок презентации. Шрифт </a:t>
            </a:r>
            <a:r>
              <a:rPr lang="en-US" dirty="0" err="1" smtClean="0"/>
              <a:t>verdana</a:t>
            </a:r>
            <a:r>
              <a:rPr lang="ru-RU" dirty="0" smtClean="0"/>
              <a:t> </a:t>
            </a:r>
            <a:r>
              <a:rPr lang="en-US" dirty="0" smtClean="0"/>
              <a:t>bold </a:t>
            </a:r>
            <a:r>
              <a:rPr lang="ru-RU" dirty="0" smtClean="0"/>
              <a:t>33/34 </a:t>
            </a:r>
            <a:r>
              <a:rPr lang="en-US" dirty="0" err="1" smtClean="0"/>
              <a:t>pt</a:t>
            </a:r>
            <a:r>
              <a:rPr lang="ru-RU" dirty="0" smtClean="0"/>
              <a:t>.</a:t>
            </a:r>
            <a:r>
              <a:rPr lang="en-US" dirty="0" smtClean="0"/>
              <a:t> </a:t>
            </a:r>
            <a:r>
              <a:rPr lang="ru-RU" dirty="0" smtClean="0"/>
              <a:t>Все буквы заглавные. Не</a:t>
            </a:r>
            <a:r>
              <a:rPr lang="en-US" dirty="0" smtClean="0"/>
              <a:t> </a:t>
            </a:r>
            <a:r>
              <a:rPr lang="ru-RU" dirty="0" smtClean="0"/>
              <a:t>более трех строк</a:t>
            </a:r>
            <a:endParaRPr lang="ru-RU" dirty="0"/>
          </a:p>
        </p:txBody>
      </p:sp>
      <p:sp>
        <p:nvSpPr>
          <p:cNvPr id="12" name="Текст 6"/>
          <p:cNvSpPr>
            <a:spLocks noGrp="1"/>
          </p:cNvSpPr>
          <p:nvPr>
            <p:ph type="body" sz="quarter" idx="13" hasCustomPrompt="1"/>
          </p:nvPr>
        </p:nvSpPr>
        <p:spPr>
          <a:xfrm>
            <a:off x="660808" y="2398002"/>
            <a:ext cx="5495011" cy="1068266"/>
          </a:xfrm>
        </p:spPr>
        <p:txBody>
          <a:bodyPr/>
          <a:lstStyle>
            <a:lvl1pPr marL="0" indent="0">
              <a:buFont typeface="+mj-lt"/>
              <a:buNone/>
              <a:defRPr cap="all" baseline="0"/>
            </a:lvl1pPr>
            <a:lvl2pPr marL="497693" indent="0">
              <a:buFont typeface="+mj-lt"/>
              <a:buNone/>
              <a:defRPr/>
            </a:lvl2pPr>
            <a:lvl3pPr marL="1338241" indent="-342857">
              <a:buFont typeface="+mj-lt"/>
              <a:buAutoNum type="arabicPeriod"/>
              <a:defRPr/>
            </a:lvl3pPr>
          </a:lstStyle>
          <a:p>
            <a:pPr lvl="0"/>
            <a:r>
              <a:rPr lang="ru-RU" dirty="0" smtClean="0"/>
              <a:t>Подзаголовок. Шрифт</a:t>
            </a:r>
            <a:r>
              <a:rPr lang="en-US" dirty="0" smtClean="0"/>
              <a:t> </a:t>
            </a:r>
            <a:r>
              <a:rPr lang="en-US" dirty="0" err="1" smtClean="0"/>
              <a:t>verdana</a:t>
            </a:r>
            <a:r>
              <a:rPr lang="en-US" dirty="0" smtClean="0"/>
              <a:t> regular</a:t>
            </a:r>
            <a:r>
              <a:rPr lang="ru-RU" dirty="0" smtClean="0"/>
              <a:t> 18/17 </a:t>
            </a:r>
            <a:r>
              <a:rPr lang="ru-RU" dirty="0" err="1" smtClean="0"/>
              <a:t>рх</a:t>
            </a:r>
            <a:r>
              <a:rPr lang="ru-RU" dirty="0" smtClean="0"/>
              <a:t>. Все буквы заглавные</a:t>
            </a:r>
            <a:r>
              <a:rPr lang="en-US" dirty="0" smtClean="0"/>
              <a:t>. </a:t>
            </a:r>
            <a:r>
              <a:rPr lang="ru-RU" dirty="0" smtClean="0"/>
              <a:t>В конце точку не ставим</a:t>
            </a:r>
            <a:r>
              <a:rPr lang="en-US" dirty="0" smtClean="0"/>
              <a:t> </a:t>
            </a:r>
            <a:endParaRPr lang="ru-RU" dirty="0" smtClean="0"/>
          </a:p>
          <a:p>
            <a:pPr lvl="1"/>
            <a:endParaRPr lang="ru-RU" dirty="0" smtClean="0"/>
          </a:p>
        </p:txBody>
      </p:sp>
      <p:sp>
        <p:nvSpPr>
          <p:cNvPr id="13" name="Текст 6"/>
          <p:cNvSpPr>
            <a:spLocks noGrp="1"/>
          </p:cNvSpPr>
          <p:nvPr>
            <p:ph type="body" sz="quarter" idx="14" hasCustomPrompt="1"/>
          </p:nvPr>
        </p:nvSpPr>
        <p:spPr>
          <a:xfrm>
            <a:off x="660808" y="3712791"/>
            <a:ext cx="5495011" cy="597634"/>
          </a:xfrm>
        </p:spPr>
        <p:txBody>
          <a:bodyPr/>
          <a:lstStyle>
            <a:lvl1pPr marL="0" indent="0">
              <a:buFont typeface="+mj-lt"/>
              <a:buNone/>
              <a:defRPr b="1" i="0" cap="none" baseline="0"/>
            </a:lvl1pPr>
            <a:lvl2pPr marL="497693" indent="0">
              <a:buFont typeface="+mj-lt"/>
              <a:buNone/>
              <a:defRPr b="1" i="0" cap="none"/>
            </a:lvl2pPr>
            <a:lvl3pPr marL="1338241" indent="-342857">
              <a:buFont typeface="+mj-lt"/>
              <a:buAutoNum type="arabicPeriod"/>
              <a:defRPr/>
            </a:lvl3pPr>
          </a:lstStyle>
          <a:p>
            <a:pPr lvl="0"/>
            <a:r>
              <a:rPr lang="ru-RU" dirty="0" smtClean="0"/>
              <a:t>Константин Константинопольский.</a:t>
            </a:r>
            <a:r>
              <a:rPr lang="en-US" dirty="0" smtClean="0"/>
              <a:t> </a:t>
            </a:r>
            <a:endParaRPr lang="ru-RU" dirty="0" smtClean="0"/>
          </a:p>
          <a:p>
            <a:pPr lvl="0"/>
            <a:r>
              <a:rPr lang="ru-RU" dirty="0" smtClean="0"/>
              <a:t>Шрифт</a:t>
            </a:r>
            <a:r>
              <a:rPr lang="en-US" dirty="0" smtClean="0"/>
              <a:t> Verdana Bold </a:t>
            </a:r>
            <a:r>
              <a:rPr lang="ru-RU" dirty="0" smtClean="0"/>
              <a:t>18/17 </a:t>
            </a:r>
            <a:r>
              <a:rPr lang="ru-RU" dirty="0" err="1" smtClean="0"/>
              <a:t>рх</a:t>
            </a:r>
            <a:r>
              <a:rPr lang="ru-RU" dirty="0" smtClean="0"/>
              <a:t>. </a:t>
            </a:r>
          </a:p>
          <a:p>
            <a:pPr lvl="0"/>
            <a:r>
              <a:rPr lang="ru-RU" dirty="0" smtClean="0"/>
              <a:t>В конце точку не ставим</a:t>
            </a:r>
            <a:r>
              <a:rPr lang="en-US" dirty="0" smtClean="0"/>
              <a:t> </a:t>
            </a:r>
            <a:endParaRPr lang="ru-RU" dirty="0" smtClean="0"/>
          </a:p>
          <a:p>
            <a:pPr lvl="1"/>
            <a:endParaRPr lang="ru-RU" dirty="0" smtClean="0"/>
          </a:p>
        </p:txBody>
      </p:sp>
      <p:sp>
        <p:nvSpPr>
          <p:cNvPr id="14" name="Текст 6"/>
          <p:cNvSpPr>
            <a:spLocks noGrp="1"/>
          </p:cNvSpPr>
          <p:nvPr>
            <p:ph type="body" sz="quarter" idx="16" hasCustomPrompt="1"/>
          </p:nvPr>
        </p:nvSpPr>
        <p:spPr>
          <a:xfrm>
            <a:off x="660808" y="4560706"/>
            <a:ext cx="5495011" cy="1924233"/>
          </a:xfrm>
        </p:spPr>
        <p:txBody>
          <a:bodyPr/>
          <a:lstStyle>
            <a:lvl1pPr marL="0" indent="0">
              <a:buFont typeface="+mj-lt"/>
              <a:buNone/>
              <a:defRPr sz="1100" b="0" i="0" cap="none" baseline="0"/>
            </a:lvl1pPr>
            <a:lvl2pPr marL="497693" indent="0">
              <a:buFont typeface="+mj-lt"/>
              <a:buNone/>
              <a:defRPr b="1" i="0" cap="none"/>
            </a:lvl2pPr>
            <a:lvl3pPr marL="1338241" indent="-342857">
              <a:buFont typeface="+mj-lt"/>
              <a:buAutoNum type="arabicPeriod"/>
              <a:defRPr/>
            </a:lvl3pPr>
          </a:lstStyle>
          <a:p>
            <a:pPr lvl="0"/>
            <a:r>
              <a:rPr lang="ru-RU" dirty="0" smtClean="0"/>
              <a:t>Должность и контактные данные автора</a:t>
            </a:r>
            <a:r>
              <a:rPr lang="en-US" dirty="0" smtClean="0"/>
              <a:t>. </a:t>
            </a:r>
            <a:endParaRPr lang="ru-RU" dirty="0" smtClean="0"/>
          </a:p>
          <a:p>
            <a:pPr lvl="0"/>
            <a:r>
              <a:rPr lang="ru-RU" dirty="0" smtClean="0"/>
              <a:t>Шрифт</a:t>
            </a:r>
            <a:r>
              <a:rPr lang="en-US" dirty="0" smtClean="0"/>
              <a:t> Verdana Regular 11</a:t>
            </a:r>
            <a:r>
              <a:rPr lang="ru-RU" dirty="0" smtClean="0"/>
              <a:t>/17 </a:t>
            </a:r>
            <a:r>
              <a:rPr lang="ru-RU" dirty="0" err="1" smtClean="0"/>
              <a:t>рх</a:t>
            </a:r>
            <a:r>
              <a:rPr lang="ru-RU" dirty="0" smtClean="0"/>
              <a:t>. В конце точку не ставим</a:t>
            </a:r>
            <a:r>
              <a:rPr lang="en-US" dirty="0" smtClean="0"/>
              <a:t> </a:t>
            </a:r>
            <a:endParaRPr lang="ru-RU" dirty="0" smtClean="0"/>
          </a:p>
          <a:p>
            <a:pPr lvl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28923432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Список и иллюстрация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ru-RU" dirty="0" smtClean="0"/>
              <a:t>Список и иллюстрация. Список главный, иллюстрация вторична</a:t>
            </a:r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EVOLUTION OF INNOVATION  ECOSYSTEM IN RUSSIA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latin typeface="DINPro"/>
                <a:cs typeface="DINPro"/>
              </a:defRPr>
            </a:lvl1pPr>
          </a:lstStyle>
          <a:p>
            <a:r>
              <a:rPr lang="en-US" dirty="0" smtClean="0">
                <a:solidFill>
                  <a:prstClr val="black"/>
                </a:solidFill>
                <a:latin typeface="Verdana"/>
                <a:cs typeface="Verdana"/>
              </a:rPr>
              <a:t>6 </a:t>
            </a:r>
            <a:r>
              <a:rPr lang="en-US" dirty="0" err="1" smtClean="0">
                <a:solidFill>
                  <a:prstClr val="black"/>
                </a:solidFill>
                <a:latin typeface="Verdana"/>
                <a:cs typeface="Verdana"/>
              </a:rPr>
              <a:t>ноября</a:t>
            </a:r>
            <a:r>
              <a:rPr lang="en-US" dirty="0" smtClean="0">
                <a:solidFill>
                  <a:prstClr val="black"/>
                </a:solidFill>
                <a:latin typeface="Verdana"/>
                <a:cs typeface="Verdana"/>
              </a:rPr>
              <a:t> 2014 </a:t>
            </a:r>
            <a:r>
              <a:rPr lang="en-US" dirty="0" err="1" smtClean="0">
                <a:solidFill>
                  <a:prstClr val="black"/>
                </a:solidFill>
                <a:latin typeface="Verdana"/>
                <a:cs typeface="Verdana"/>
              </a:rPr>
              <a:t>года</a:t>
            </a:r>
            <a:endParaRPr lang="ru-RU" dirty="0">
              <a:solidFill>
                <a:prstClr val="black"/>
              </a:solidFill>
              <a:latin typeface="Verdana"/>
              <a:cs typeface="Verdana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CC76C-CF9A-B645-A5DE-487E37C771F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3" hasCustomPrompt="1"/>
          </p:nvPr>
        </p:nvSpPr>
        <p:spPr>
          <a:xfrm>
            <a:off x="657225" y="2230104"/>
            <a:ext cx="5491163" cy="4254206"/>
          </a:xfrm>
        </p:spPr>
        <p:txBody>
          <a:bodyPr/>
          <a:lstStyle>
            <a:lvl1pPr>
              <a:lnSpc>
                <a:spcPts val="3400"/>
              </a:lnSpc>
              <a:defRPr baseline="0"/>
            </a:lvl1pPr>
            <a:lvl2pPr>
              <a:lnSpc>
                <a:spcPts val="3400"/>
              </a:lnSpc>
              <a:defRPr/>
            </a:lvl2pPr>
            <a:lvl3pPr>
              <a:lnSpc>
                <a:spcPts val="3400"/>
              </a:lnSpc>
              <a:defRPr/>
            </a:lvl3pPr>
          </a:lstStyle>
          <a:p>
            <a:pPr lvl="0"/>
            <a:r>
              <a:rPr lang="ru-RU" dirty="0" smtClean="0"/>
              <a:t>Тезис 1</a:t>
            </a:r>
          </a:p>
          <a:p>
            <a:pPr lvl="0"/>
            <a:r>
              <a:rPr lang="ru-RU" dirty="0" smtClean="0"/>
              <a:t>Тезис 2</a:t>
            </a:r>
          </a:p>
          <a:p>
            <a:pPr lvl="0"/>
            <a:r>
              <a:rPr lang="ru-RU" dirty="0" smtClean="0"/>
              <a:t>Тезис 3</a:t>
            </a:r>
          </a:p>
          <a:p>
            <a:pPr lvl="1"/>
            <a:r>
              <a:rPr lang="ru-RU" dirty="0" smtClean="0"/>
              <a:t>Дополнение 1</a:t>
            </a:r>
          </a:p>
          <a:p>
            <a:pPr lvl="2"/>
            <a:r>
              <a:rPr lang="ru-RU" dirty="0" smtClean="0"/>
              <a:t>Комментарий</a:t>
            </a:r>
          </a:p>
          <a:p>
            <a:pPr lvl="1"/>
            <a:r>
              <a:rPr lang="ru-RU" dirty="0" smtClean="0"/>
              <a:t>Дополнение 3</a:t>
            </a:r>
          </a:p>
          <a:p>
            <a:pPr lvl="0"/>
            <a:r>
              <a:rPr lang="ru-RU" dirty="0" smtClean="0"/>
              <a:t>Тезис 4</a:t>
            </a:r>
          </a:p>
          <a:p>
            <a:pPr lvl="0"/>
            <a:r>
              <a:rPr lang="ru-RU" dirty="0" smtClean="0"/>
              <a:t>В конце тезиса или дополнения отсутствуют точки</a:t>
            </a:r>
          </a:p>
          <a:p>
            <a:pPr lvl="1"/>
            <a:endParaRPr lang="ru-RU" dirty="0" smtClean="0"/>
          </a:p>
          <a:p>
            <a:pPr lvl="1"/>
            <a:endParaRPr lang="ru-RU" dirty="0" smtClean="0"/>
          </a:p>
          <a:p>
            <a:pPr lvl="1"/>
            <a:endParaRPr lang="ru-RU" dirty="0" smtClean="0"/>
          </a:p>
        </p:txBody>
      </p:sp>
      <p:sp>
        <p:nvSpPr>
          <p:cNvPr id="10" name="Содержимое 9"/>
          <p:cNvSpPr>
            <a:spLocks noGrp="1"/>
          </p:cNvSpPr>
          <p:nvPr>
            <p:ph sz="quarter" idx="14" hasCustomPrompt="1"/>
          </p:nvPr>
        </p:nvSpPr>
        <p:spPr>
          <a:xfrm>
            <a:off x="6477000" y="2405063"/>
            <a:ext cx="3563938" cy="4079875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pPr lvl="0"/>
            <a:r>
              <a:rPr lang="ru-RU" dirty="0" smtClean="0"/>
              <a:t>Фотография, рисунок, пиктограмма или </a:t>
            </a:r>
            <a:r>
              <a:rPr lang="ru-RU" dirty="0" err="1" smtClean="0"/>
              <a:t>инфографика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169601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екст, список иллюстрац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ru-RU" dirty="0" smtClean="0"/>
              <a:t>Текст, Список и иллюстрация</a:t>
            </a:r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EVOLUTION OF INNOVATION  ECOSYSTEM IN RUSSIA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latin typeface="DINPro"/>
                <a:cs typeface="DINPro"/>
              </a:defRPr>
            </a:lvl1pPr>
          </a:lstStyle>
          <a:p>
            <a:r>
              <a:rPr lang="en-US" dirty="0" smtClean="0">
                <a:solidFill>
                  <a:prstClr val="black"/>
                </a:solidFill>
                <a:latin typeface="Verdana"/>
                <a:cs typeface="Verdana"/>
              </a:rPr>
              <a:t>6 </a:t>
            </a:r>
            <a:r>
              <a:rPr lang="en-US" dirty="0" err="1" smtClean="0">
                <a:solidFill>
                  <a:prstClr val="black"/>
                </a:solidFill>
                <a:latin typeface="Verdana"/>
                <a:cs typeface="Verdana"/>
              </a:rPr>
              <a:t>ноября</a:t>
            </a:r>
            <a:r>
              <a:rPr lang="en-US" dirty="0" smtClean="0">
                <a:solidFill>
                  <a:prstClr val="black"/>
                </a:solidFill>
                <a:latin typeface="Verdana"/>
                <a:cs typeface="Verdana"/>
              </a:rPr>
              <a:t> 2014 </a:t>
            </a:r>
            <a:r>
              <a:rPr lang="en-US" dirty="0" err="1" smtClean="0">
                <a:solidFill>
                  <a:prstClr val="black"/>
                </a:solidFill>
                <a:latin typeface="Verdana"/>
                <a:cs typeface="Verdana"/>
              </a:rPr>
              <a:t>года</a:t>
            </a:r>
            <a:endParaRPr lang="ru-RU" dirty="0">
              <a:solidFill>
                <a:prstClr val="black"/>
              </a:solidFill>
              <a:latin typeface="Verdana"/>
              <a:cs typeface="Verdana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CC76C-CF9A-B645-A5DE-487E37C771F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3" hasCustomPrompt="1"/>
          </p:nvPr>
        </p:nvSpPr>
        <p:spPr>
          <a:xfrm>
            <a:off x="657225" y="2405468"/>
            <a:ext cx="2913747" cy="4078842"/>
          </a:xfrm>
        </p:spPr>
        <p:txBody>
          <a:bodyPr/>
          <a:lstStyle>
            <a:lvl1pPr marL="0" marR="0" indent="0" algn="l" defTabSz="497754" rtl="0" eaLnBrk="1" fontAlgn="auto" latinLnBrk="0" hangingPunct="1">
              <a:lnSpc>
                <a:spcPts val="1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 baseline="0"/>
            </a:lvl1pPr>
          </a:lstStyle>
          <a:p>
            <a:pPr marL="0" marR="0" lvl="0" indent="0" algn="l" defTabSz="497754" rtl="0" eaLnBrk="1" fontAlgn="auto" latinLnBrk="0" hangingPunct="1">
              <a:lnSpc>
                <a:spcPts val="1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r>
              <a:rPr lang="ru-RU" dirty="0" smtClean="0"/>
              <a:t>Текст, который сопровождает тему. Закрепляет утверждение или объясняет иллюстрацию</a:t>
            </a:r>
          </a:p>
          <a:p>
            <a:pPr lvl="0"/>
            <a:endParaRPr lang="ru-RU" dirty="0" smtClean="0"/>
          </a:p>
          <a:p>
            <a:pPr lvl="1"/>
            <a:endParaRPr lang="ru-RU" dirty="0" smtClean="0"/>
          </a:p>
          <a:p>
            <a:pPr lvl="1"/>
            <a:endParaRPr lang="ru-RU" dirty="0" smtClean="0"/>
          </a:p>
          <a:p>
            <a:pPr lvl="1"/>
            <a:endParaRPr lang="ru-RU" dirty="0" smtClean="0"/>
          </a:p>
        </p:txBody>
      </p:sp>
      <p:sp>
        <p:nvSpPr>
          <p:cNvPr id="9" name="Текст 6"/>
          <p:cNvSpPr>
            <a:spLocks noGrp="1"/>
          </p:cNvSpPr>
          <p:nvPr>
            <p:ph type="body" sz="quarter" idx="15" hasCustomPrompt="1"/>
          </p:nvPr>
        </p:nvSpPr>
        <p:spPr>
          <a:xfrm>
            <a:off x="3892018" y="2405468"/>
            <a:ext cx="2913747" cy="4078842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ru-RU" dirty="0" smtClean="0"/>
              <a:t>Тезис 1</a:t>
            </a:r>
          </a:p>
          <a:p>
            <a:pPr lvl="0"/>
            <a:r>
              <a:rPr lang="ru-RU" dirty="0" smtClean="0"/>
              <a:t>Тезис 2</a:t>
            </a:r>
          </a:p>
          <a:p>
            <a:pPr lvl="0"/>
            <a:r>
              <a:rPr lang="ru-RU" dirty="0" smtClean="0"/>
              <a:t>Тезис 3</a:t>
            </a:r>
          </a:p>
          <a:p>
            <a:pPr lvl="1"/>
            <a:r>
              <a:rPr lang="ru-RU" dirty="0" smtClean="0"/>
              <a:t>Дополнение 1</a:t>
            </a:r>
          </a:p>
          <a:p>
            <a:pPr lvl="2"/>
            <a:r>
              <a:rPr lang="ru-RU" dirty="0" smtClean="0"/>
              <a:t>Комментарий</a:t>
            </a:r>
          </a:p>
          <a:p>
            <a:pPr lvl="1"/>
            <a:r>
              <a:rPr lang="ru-RU" dirty="0" smtClean="0"/>
              <a:t>Дополнение 2</a:t>
            </a:r>
          </a:p>
          <a:p>
            <a:pPr lvl="1"/>
            <a:r>
              <a:rPr lang="ru-RU" dirty="0" smtClean="0"/>
              <a:t>Дополнение 3</a:t>
            </a:r>
          </a:p>
          <a:p>
            <a:pPr lvl="0"/>
            <a:r>
              <a:rPr lang="ru-RU" dirty="0" smtClean="0"/>
              <a:t>Тезис 4</a:t>
            </a:r>
          </a:p>
          <a:p>
            <a:pPr lvl="0"/>
            <a:r>
              <a:rPr lang="ru-RU" dirty="0" smtClean="0"/>
              <a:t>В конце тезиса или дополнения отсутствуют точки</a:t>
            </a:r>
          </a:p>
          <a:p>
            <a:pPr lvl="1"/>
            <a:endParaRPr lang="ru-RU" dirty="0" smtClean="0"/>
          </a:p>
          <a:p>
            <a:pPr lvl="1"/>
            <a:endParaRPr lang="ru-RU" dirty="0" smtClean="0"/>
          </a:p>
          <a:p>
            <a:pPr lvl="1"/>
            <a:endParaRPr lang="ru-RU" dirty="0" smtClean="0"/>
          </a:p>
        </p:txBody>
      </p:sp>
      <p:sp>
        <p:nvSpPr>
          <p:cNvPr id="10" name="Содержимое 9"/>
          <p:cNvSpPr>
            <a:spLocks noGrp="1"/>
          </p:cNvSpPr>
          <p:nvPr>
            <p:ph sz="quarter" idx="14" hasCustomPrompt="1"/>
          </p:nvPr>
        </p:nvSpPr>
        <p:spPr>
          <a:xfrm>
            <a:off x="7119532" y="2405063"/>
            <a:ext cx="2921405" cy="4079875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pPr lvl="0"/>
            <a:r>
              <a:rPr lang="ru-RU" dirty="0" smtClean="0"/>
              <a:t>Фотография, рисунок, пиктограмма или </a:t>
            </a:r>
            <a:r>
              <a:rPr lang="ru-RU" dirty="0" err="1" smtClean="0"/>
              <a:t>инфографика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213464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Нумерация и иллюстрац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ru-RU" dirty="0" smtClean="0"/>
              <a:t>Нумерованный список и иллюстрация. Список главный, иллюстрация вторична</a:t>
            </a:r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EVOLUTION OF INNOVATION  ECOSYSTEM IN RUSSIA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latin typeface="DINPro"/>
                <a:cs typeface="DINPro"/>
              </a:defRPr>
            </a:lvl1pPr>
          </a:lstStyle>
          <a:p>
            <a:r>
              <a:rPr lang="en-US" dirty="0" smtClean="0">
                <a:solidFill>
                  <a:prstClr val="black"/>
                </a:solidFill>
                <a:latin typeface="Verdana"/>
                <a:cs typeface="Verdana"/>
              </a:rPr>
              <a:t>6 </a:t>
            </a:r>
            <a:r>
              <a:rPr lang="en-US" dirty="0" err="1" smtClean="0">
                <a:solidFill>
                  <a:prstClr val="black"/>
                </a:solidFill>
                <a:latin typeface="Verdana"/>
                <a:cs typeface="Verdana"/>
              </a:rPr>
              <a:t>ноября</a:t>
            </a:r>
            <a:r>
              <a:rPr lang="en-US" dirty="0" smtClean="0">
                <a:solidFill>
                  <a:prstClr val="black"/>
                </a:solidFill>
                <a:latin typeface="Verdana"/>
                <a:cs typeface="Verdana"/>
              </a:rPr>
              <a:t> 2014 </a:t>
            </a:r>
            <a:r>
              <a:rPr lang="en-US" dirty="0" err="1" smtClean="0">
                <a:solidFill>
                  <a:prstClr val="black"/>
                </a:solidFill>
                <a:latin typeface="Verdana"/>
                <a:cs typeface="Verdana"/>
              </a:rPr>
              <a:t>года</a:t>
            </a:r>
            <a:endParaRPr lang="ru-RU" dirty="0">
              <a:solidFill>
                <a:prstClr val="black"/>
              </a:solidFill>
              <a:latin typeface="Verdana"/>
              <a:cs typeface="Verdana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CC76C-CF9A-B645-A5DE-487E37C771F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Содержимое 9"/>
          <p:cNvSpPr>
            <a:spLocks noGrp="1"/>
          </p:cNvSpPr>
          <p:nvPr>
            <p:ph sz="quarter" idx="14" hasCustomPrompt="1"/>
          </p:nvPr>
        </p:nvSpPr>
        <p:spPr>
          <a:xfrm>
            <a:off x="6477000" y="2405063"/>
            <a:ext cx="3563938" cy="4079875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pPr lvl="0"/>
            <a:r>
              <a:rPr lang="ru-RU" dirty="0" smtClean="0"/>
              <a:t>Фотография, рисунок, пиктограмма или </a:t>
            </a:r>
            <a:r>
              <a:rPr lang="ru-RU" dirty="0" err="1" smtClean="0"/>
              <a:t>инфографика</a:t>
            </a:r>
            <a:endParaRPr lang="ru-RU" dirty="0"/>
          </a:p>
        </p:txBody>
      </p:sp>
      <p:sp>
        <p:nvSpPr>
          <p:cNvPr id="8" name="Текст 6"/>
          <p:cNvSpPr>
            <a:spLocks noGrp="1"/>
          </p:cNvSpPr>
          <p:nvPr>
            <p:ph type="body" sz="quarter" idx="13" hasCustomPrompt="1"/>
          </p:nvPr>
        </p:nvSpPr>
        <p:spPr>
          <a:xfrm>
            <a:off x="657225" y="2230104"/>
            <a:ext cx="5491163" cy="4254206"/>
          </a:xfrm>
        </p:spPr>
        <p:txBody>
          <a:bodyPr/>
          <a:lstStyle>
            <a:lvl1pPr>
              <a:lnSpc>
                <a:spcPts val="3400"/>
              </a:lnSpc>
              <a:buFont typeface="+mj-lt"/>
              <a:buAutoNum type="arabicPeriod"/>
              <a:defRPr baseline="0"/>
            </a:lvl1pPr>
            <a:lvl2pPr marL="840654" indent="-342900">
              <a:lnSpc>
                <a:spcPts val="3400"/>
              </a:lnSpc>
              <a:buFont typeface="Wingdings" charset="2"/>
              <a:buChar char="§"/>
              <a:defRPr/>
            </a:lvl2pPr>
            <a:lvl3pPr marL="1338407" indent="-342900">
              <a:lnSpc>
                <a:spcPts val="3400"/>
              </a:lnSpc>
              <a:buFont typeface="Wingdings" charset="2"/>
              <a:buChar char="§"/>
              <a:defRPr/>
            </a:lvl3pPr>
          </a:lstStyle>
          <a:p>
            <a:pPr lvl="0"/>
            <a:r>
              <a:rPr lang="ru-RU" dirty="0" smtClean="0"/>
              <a:t>Тезис 1</a:t>
            </a:r>
          </a:p>
          <a:p>
            <a:pPr lvl="0"/>
            <a:r>
              <a:rPr lang="ru-RU" dirty="0" smtClean="0"/>
              <a:t>Тезис 2</a:t>
            </a:r>
          </a:p>
          <a:p>
            <a:pPr lvl="0"/>
            <a:r>
              <a:rPr lang="ru-RU" dirty="0" smtClean="0"/>
              <a:t>Тезис 3</a:t>
            </a:r>
          </a:p>
          <a:p>
            <a:pPr lvl="1"/>
            <a:r>
              <a:rPr lang="ru-RU" dirty="0" smtClean="0"/>
              <a:t>Дополнение 1</a:t>
            </a:r>
          </a:p>
          <a:p>
            <a:pPr lvl="2"/>
            <a:r>
              <a:rPr lang="ru-RU" dirty="0" smtClean="0"/>
              <a:t>Комментарий</a:t>
            </a:r>
          </a:p>
          <a:p>
            <a:pPr lvl="1"/>
            <a:r>
              <a:rPr lang="ru-RU" dirty="0" smtClean="0"/>
              <a:t>Дополнение 3</a:t>
            </a:r>
          </a:p>
          <a:p>
            <a:pPr lvl="0"/>
            <a:r>
              <a:rPr lang="ru-RU" dirty="0" smtClean="0"/>
              <a:t>Тезис 4</a:t>
            </a:r>
          </a:p>
          <a:p>
            <a:pPr lvl="0"/>
            <a:r>
              <a:rPr lang="ru-RU" dirty="0" smtClean="0"/>
              <a:t>В конце тезиса или дополнения отсутствуют точки</a:t>
            </a:r>
          </a:p>
          <a:p>
            <a:pPr lvl="1"/>
            <a:endParaRPr lang="ru-RU" dirty="0" smtClean="0"/>
          </a:p>
          <a:p>
            <a:pPr lvl="1"/>
            <a:endParaRPr lang="ru-RU" dirty="0" smtClean="0"/>
          </a:p>
          <a:p>
            <a:pPr lvl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32904529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Иллюстрация и спис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ru-RU" dirty="0" smtClean="0"/>
              <a:t>Иллюстрация и список. Иллюстрация главная, список разъясняет иллюстрацию</a:t>
            </a:r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EVOLUTION OF INNOVATION  ECOSYSTEM IN RUSSIA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latin typeface="DINPro"/>
                <a:cs typeface="DINPro"/>
              </a:defRPr>
            </a:lvl1pPr>
          </a:lstStyle>
          <a:p>
            <a:r>
              <a:rPr lang="en-US" dirty="0" smtClean="0">
                <a:solidFill>
                  <a:prstClr val="black"/>
                </a:solidFill>
                <a:latin typeface="Verdana"/>
                <a:cs typeface="Verdana"/>
              </a:rPr>
              <a:t>6 </a:t>
            </a:r>
            <a:r>
              <a:rPr lang="en-US" dirty="0" err="1" smtClean="0">
                <a:solidFill>
                  <a:prstClr val="black"/>
                </a:solidFill>
                <a:latin typeface="Verdana"/>
                <a:cs typeface="Verdana"/>
              </a:rPr>
              <a:t>ноября</a:t>
            </a:r>
            <a:r>
              <a:rPr lang="en-US" dirty="0" smtClean="0">
                <a:solidFill>
                  <a:prstClr val="black"/>
                </a:solidFill>
                <a:latin typeface="Verdana"/>
                <a:cs typeface="Verdana"/>
              </a:rPr>
              <a:t> 2014 </a:t>
            </a:r>
            <a:r>
              <a:rPr lang="en-US" dirty="0" err="1" smtClean="0">
                <a:solidFill>
                  <a:prstClr val="black"/>
                </a:solidFill>
                <a:latin typeface="Verdana"/>
                <a:cs typeface="Verdana"/>
              </a:rPr>
              <a:t>года</a:t>
            </a:r>
            <a:endParaRPr lang="ru-RU" dirty="0">
              <a:solidFill>
                <a:prstClr val="black"/>
              </a:solidFill>
              <a:latin typeface="Verdana"/>
              <a:cs typeface="Verdana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CC76C-CF9A-B645-A5DE-487E37C771F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3" hasCustomPrompt="1"/>
          </p:nvPr>
        </p:nvSpPr>
        <p:spPr>
          <a:xfrm>
            <a:off x="6462115" y="2405468"/>
            <a:ext cx="3578443" cy="4078842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ru-RU" dirty="0" smtClean="0"/>
              <a:t>Тезис 1</a:t>
            </a:r>
          </a:p>
          <a:p>
            <a:pPr lvl="0"/>
            <a:r>
              <a:rPr lang="ru-RU" dirty="0" smtClean="0"/>
              <a:t>Тезис 2</a:t>
            </a:r>
          </a:p>
          <a:p>
            <a:pPr lvl="0"/>
            <a:r>
              <a:rPr lang="ru-RU" dirty="0" smtClean="0"/>
              <a:t>Тезис 3</a:t>
            </a:r>
          </a:p>
          <a:p>
            <a:pPr lvl="1"/>
            <a:r>
              <a:rPr lang="ru-RU" dirty="0" smtClean="0"/>
              <a:t>Дополнение 1</a:t>
            </a:r>
          </a:p>
          <a:p>
            <a:pPr lvl="2"/>
            <a:r>
              <a:rPr lang="ru-RU" dirty="0" smtClean="0"/>
              <a:t>Комментарий</a:t>
            </a:r>
          </a:p>
          <a:p>
            <a:pPr lvl="1"/>
            <a:r>
              <a:rPr lang="ru-RU" dirty="0" smtClean="0"/>
              <a:t>Дополнение 2</a:t>
            </a:r>
          </a:p>
          <a:p>
            <a:pPr lvl="1"/>
            <a:r>
              <a:rPr lang="ru-RU" dirty="0" smtClean="0"/>
              <a:t>Дополнение 3</a:t>
            </a:r>
          </a:p>
          <a:p>
            <a:pPr lvl="0"/>
            <a:r>
              <a:rPr lang="ru-RU" dirty="0" smtClean="0"/>
              <a:t>Тезис 4</a:t>
            </a:r>
          </a:p>
          <a:p>
            <a:pPr lvl="0"/>
            <a:r>
              <a:rPr lang="ru-RU" dirty="0" smtClean="0"/>
              <a:t>В конце тезиса или дополнения отсутствуют точки</a:t>
            </a:r>
          </a:p>
          <a:p>
            <a:pPr lvl="1"/>
            <a:endParaRPr lang="ru-RU" dirty="0" smtClean="0"/>
          </a:p>
          <a:p>
            <a:pPr lvl="1"/>
            <a:endParaRPr lang="ru-RU" dirty="0" smtClean="0"/>
          </a:p>
          <a:p>
            <a:pPr lvl="1"/>
            <a:endParaRPr lang="ru-RU" dirty="0" smtClean="0"/>
          </a:p>
        </p:txBody>
      </p:sp>
      <p:sp>
        <p:nvSpPr>
          <p:cNvPr id="9" name="Содержимое 9"/>
          <p:cNvSpPr>
            <a:spLocks noGrp="1"/>
          </p:cNvSpPr>
          <p:nvPr>
            <p:ph sz="quarter" idx="14" hasCustomPrompt="1"/>
          </p:nvPr>
        </p:nvSpPr>
        <p:spPr>
          <a:xfrm>
            <a:off x="657418" y="2405063"/>
            <a:ext cx="5483459" cy="4079875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pPr lvl="0"/>
            <a:r>
              <a:rPr lang="ru-RU" dirty="0" smtClean="0"/>
              <a:t>Фотография, рисунок, пиктограмма или </a:t>
            </a:r>
            <a:r>
              <a:rPr lang="ru-RU" dirty="0" err="1" smtClean="0"/>
              <a:t>инфографика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98970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" presetClass="entr" presetSubtype="2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2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2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Иллюстрация и нумерац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ru-RU" dirty="0" smtClean="0"/>
              <a:t>Иллюстрация и нумерованный список. Иллюстрация главная</a:t>
            </a:r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EVOLUTION OF INNOVATION  ECOSYSTEM IN RUSSIA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latin typeface="DINPro"/>
                <a:cs typeface="DINPro"/>
              </a:defRPr>
            </a:lvl1pPr>
          </a:lstStyle>
          <a:p>
            <a:r>
              <a:rPr lang="en-US" dirty="0" smtClean="0">
                <a:solidFill>
                  <a:prstClr val="black"/>
                </a:solidFill>
                <a:latin typeface="Verdana"/>
                <a:cs typeface="Verdana"/>
              </a:rPr>
              <a:t>6 </a:t>
            </a:r>
            <a:r>
              <a:rPr lang="en-US" dirty="0" err="1" smtClean="0">
                <a:solidFill>
                  <a:prstClr val="black"/>
                </a:solidFill>
                <a:latin typeface="Verdana"/>
                <a:cs typeface="Verdana"/>
              </a:rPr>
              <a:t>ноября</a:t>
            </a:r>
            <a:r>
              <a:rPr lang="en-US" dirty="0" smtClean="0">
                <a:solidFill>
                  <a:prstClr val="black"/>
                </a:solidFill>
                <a:latin typeface="Verdana"/>
                <a:cs typeface="Verdana"/>
              </a:rPr>
              <a:t> 2014 </a:t>
            </a:r>
            <a:r>
              <a:rPr lang="en-US" dirty="0" err="1" smtClean="0">
                <a:solidFill>
                  <a:prstClr val="black"/>
                </a:solidFill>
                <a:latin typeface="Verdana"/>
                <a:cs typeface="Verdana"/>
              </a:rPr>
              <a:t>года</a:t>
            </a:r>
            <a:endParaRPr lang="ru-RU" dirty="0">
              <a:solidFill>
                <a:prstClr val="black"/>
              </a:solidFill>
              <a:latin typeface="Verdana"/>
              <a:cs typeface="Verdana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CC76C-CF9A-B645-A5DE-487E37C771F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3" hasCustomPrompt="1"/>
          </p:nvPr>
        </p:nvSpPr>
        <p:spPr>
          <a:xfrm>
            <a:off x="6462115" y="2405468"/>
            <a:ext cx="3578443" cy="4078842"/>
          </a:xfrm>
        </p:spPr>
        <p:txBody>
          <a:bodyPr/>
          <a:lstStyle>
            <a:lvl1pPr>
              <a:buFont typeface="+mj-lt"/>
              <a:buAutoNum type="arabicPeriod"/>
              <a:defRPr baseline="0"/>
            </a:lvl1pPr>
            <a:lvl2pPr marL="840654" indent="-342900">
              <a:buFont typeface="+mj-lt"/>
              <a:buAutoNum type="arabicPeriod"/>
              <a:defRPr/>
            </a:lvl2pPr>
            <a:lvl3pPr marL="1338407" indent="-342900">
              <a:buFont typeface="+mj-lt"/>
              <a:buAutoNum type="arabicPeriod"/>
              <a:defRPr/>
            </a:lvl3pPr>
          </a:lstStyle>
          <a:p>
            <a:pPr lvl="0"/>
            <a:r>
              <a:rPr lang="ru-RU" dirty="0" smtClean="0"/>
              <a:t>Тезис 1</a:t>
            </a:r>
          </a:p>
          <a:p>
            <a:pPr lvl="0"/>
            <a:r>
              <a:rPr lang="ru-RU" dirty="0" smtClean="0"/>
              <a:t>Тезис 2</a:t>
            </a:r>
          </a:p>
          <a:p>
            <a:pPr lvl="0"/>
            <a:r>
              <a:rPr lang="ru-RU" dirty="0" smtClean="0"/>
              <a:t>Тезис 3</a:t>
            </a:r>
          </a:p>
          <a:p>
            <a:pPr lvl="0"/>
            <a:r>
              <a:rPr lang="ru-RU" dirty="0" smtClean="0"/>
              <a:t>Тезис 4</a:t>
            </a:r>
          </a:p>
          <a:p>
            <a:pPr lvl="0"/>
            <a:r>
              <a:rPr lang="ru-RU" dirty="0" smtClean="0"/>
              <a:t>В конце тезиса или дополнения отсутствуют точки</a:t>
            </a:r>
          </a:p>
          <a:p>
            <a:pPr lvl="1"/>
            <a:endParaRPr lang="ru-RU" dirty="0" smtClean="0"/>
          </a:p>
          <a:p>
            <a:pPr lvl="1"/>
            <a:endParaRPr lang="ru-RU" dirty="0" smtClean="0"/>
          </a:p>
          <a:p>
            <a:pPr lvl="1"/>
            <a:endParaRPr lang="ru-RU" dirty="0" smtClean="0"/>
          </a:p>
        </p:txBody>
      </p:sp>
      <p:sp>
        <p:nvSpPr>
          <p:cNvPr id="9" name="Содержимое 9"/>
          <p:cNvSpPr>
            <a:spLocks noGrp="1"/>
          </p:cNvSpPr>
          <p:nvPr>
            <p:ph sz="quarter" idx="14" hasCustomPrompt="1"/>
          </p:nvPr>
        </p:nvSpPr>
        <p:spPr>
          <a:xfrm>
            <a:off x="660806" y="2405063"/>
            <a:ext cx="5487542" cy="4079875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pPr lvl="0"/>
            <a:r>
              <a:rPr lang="ru-RU" dirty="0" smtClean="0"/>
              <a:t>Фотография, рисунок, пиктограмма или </a:t>
            </a:r>
            <a:r>
              <a:rPr lang="ru-RU" dirty="0" err="1" smtClean="0"/>
              <a:t>инфографика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35097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" presetClass="entr" presetSubtype="2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2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2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Иллюстрация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ru-RU" dirty="0" smtClean="0"/>
              <a:t>Иллюстрация и текст. Иллюстрация главная, текст разъясняет иллюстрацию</a:t>
            </a:r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EVOLUTION OF INNOVATION  ECOSYSTEM IN RUSSIA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latin typeface="DINPro"/>
                <a:cs typeface="DINPro"/>
              </a:defRPr>
            </a:lvl1pPr>
          </a:lstStyle>
          <a:p>
            <a:r>
              <a:rPr lang="en-US" dirty="0" smtClean="0">
                <a:solidFill>
                  <a:prstClr val="black"/>
                </a:solidFill>
                <a:latin typeface="Verdana"/>
                <a:cs typeface="Verdana"/>
              </a:rPr>
              <a:t>6 </a:t>
            </a:r>
            <a:r>
              <a:rPr lang="en-US" dirty="0" err="1" smtClean="0">
                <a:solidFill>
                  <a:prstClr val="black"/>
                </a:solidFill>
                <a:latin typeface="Verdana"/>
                <a:cs typeface="Verdana"/>
              </a:rPr>
              <a:t>ноября</a:t>
            </a:r>
            <a:r>
              <a:rPr lang="en-US" dirty="0" smtClean="0">
                <a:solidFill>
                  <a:prstClr val="black"/>
                </a:solidFill>
                <a:latin typeface="Verdana"/>
                <a:cs typeface="Verdana"/>
              </a:rPr>
              <a:t> 2014 </a:t>
            </a:r>
            <a:r>
              <a:rPr lang="en-US" dirty="0" err="1" smtClean="0">
                <a:solidFill>
                  <a:prstClr val="black"/>
                </a:solidFill>
                <a:latin typeface="Verdana"/>
                <a:cs typeface="Verdana"/>
              </a:rPr>
              <a:t>года</a:t>
            </a:r>
            <a:endParaRPr lang="ru-RU" dirty="0">
              <a:solidFill>
                <a:prstClr val="black"/>
              </a:solidFill>
              <a:latin typeface="Verdana"/>
              <a:cs typeface="Verdana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CC76C-CF9A-B645-A5DE-487E37C771F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3" hasCustomPrompt="1"/>
          </p:nvPr>
        </p:nvSpPr>
        <p:spPr>
          <a:xfrm>
            <a:off x="6462115" y="2405468"/>
            <a:ext cx="3578443" cy="4078842"/>
          </a:xfrm>
        </p:spPr>
        <p:txBody>
          <a:bodyPr/>
          <a:lstStyle>
            <a:lvl1pPr marL="0" indent="0">
              <a:buFont typeface="+mj-lt"/>
              <a:buNone/>
              <a:defRPr baseline="0"/>
            </a:lvl1pPr>
            <a:lvl2pPr marL="497754" indent="0">
              <a:buFont typeface="+mj-lt"/>
              <a:buNone/>
              <a:defRPr/>
            </a:lvl2pPr>
            <a:lvl3pPr marL="1338407" indent="-342900">
              <a:buFont typeface="+mj-lt"/>
              <a:buAutoNum type="arabicPeriod"/>
              <a:defRPr/>
            </a:lvl3pPr>
          </a:lstStyle>
          <a:p>
            <a:pPr lvl="0"/>
            <a:r>
              <a:rPr lang="ru-RU" dirty="0" smtClean="0"/>
              <a:t>Текст, который сопровождает иллюстрацию. Закрепляет утверждение или объясняет иллюстрацию</a:t>
            </a:r>
          </a:p>
          <a:p>
            <a:pPr lvl="1"/>
            <a:endParaRPr lang="ru-RU" dirty="0" smtClean="0"/>
          </a:p>
        </p:txBody>
      </p:sp>
      <p:sp>
        <p:nvSpPr>
          <p:cNvPr id="8" name="Рисунок 26"/>
          <p:cNvSpPr>
            <a:spLocks noGrp="1"/>
          </p:cNvSpPr>
          <p:nvPr>
            <p:ph type="pic" sz="quarter" idx="14" hasCustomPrompt="1"/>
          </p:nvPr>
        </p:nvSpPr>
        <p:spPr>
          <a:xfrm>
            <a:off x="657417" y="2403250"/>
            <a:ext cx="5505871" cy="407375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baseline="0">
                <a:latin typeface="Verdana"/>
              </a:defRPr>
            </a:lvl1pPr>
          </a:lstStyle>
          <a:p>
            <a:r>
              <a:rPr lang="ru-RU" dirty="0" smtClean="0"/>
              <a:t>Рисунок, фотография или файлы из набора пиктограмм. Иллюстрация должна соответствовать теме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86182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" presetClass="entr" presetSubtype="2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Иллюстрация и текст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ru-RU" dirty="0" smtClean="0"/>
              <a:t>Иллюстрация и текст. Иллюстрация главная, текст разъясняет иллюстрацию</a:t>
            </a:r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EVOLUTION OF INNOVATION  ECOSYSTEM IN RUSSIA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latin typeface="DINPro"/>
                <a:cs typeface="DINPro"/>
              </a:defRPr>
            </a:lvl1pPr>
          </a:lstStyle>
          <a:p>
            <a:r>
              <a:rPr lang="en-US" dirty="0" smtClean="0">
                <a:solidFill>
                  <a:prstClr val="black"/>
                </a:solidFill>
                <a:latin typeface="Verdana"/>
                <a:cs typeface="Verdana"/>
              </a:rPr>
              <a:t>6 </a:t>
            </a:r>
            <a:r>
              <a:rPr lang="en-US" dirty="0" err="1" smtClean="0">
                <a:solidFill>
                  <a:prstClr val="black"/>
                </a:solidFill>
                <a:latin typeface="Verdana"/>
                <a:cs typeface="Verdana"/>
              </a:rPr>
              <a:t>ноября</a:t>
            </a:r>
            <a:r>
              <a:rPr lang="en-US" dirty="0" smtClean="0">
                <a:solidFill>
                  <a:prstClr val="black"/>
                </a:solidFill>
                <a:latin typeface="Verdana"/>
                <a:cs typeface="Verdana"/>
              </a:rPr>
              <a:t> 2014 </a:t>
            </a:r>
            <a:r>
              <a:rPr lang="en-US" dirty="0" err="1" smtClean="0">
                <a:solidFill>
                  <a:prstClr val="black"/>
                </a:solidFill>
                <a:latin typeface="Verdana"/>
                <a:cs typeface="Verdana"/>
              </a:rPr>
              <a:t>года</a:t>
            </a:r>
            <a:endParaRPr lang="ru-RU" dirty="0">
              <a:solidFill>
                <a:prstClr val="black"/>
              </a:solidFill>
              <a:latin typeface="Verdana"/>
              <a:cs typeface="Verdana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CC76C-CF9A-B645-A5DE-487E37C771F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3" hasCustomPrompt="1"/>
          </p:nvPr>
        </p:nvSpPr>
        <p:spPr>
          <a:xfrm>
            <a:off x="7127003" y="2405468"/>
            <a:ext cx="2913555" cy="4078842"/>
          </a:xfrm>
        </p:spPr>
        <p:txBody>
          <a:bodyPr/>
          <a:lstStyle>
            <a:lvl1pPr marL="0" indent="0">
              <a:buFont typeface="+mj-lt"/>
              <a:buNone/>
              <a:defRPr baseline="0"/>
            </a:lvl1pPr>
            <a:lvl2pPr marL="497754" indent="0">
              <a:buFont typeface="+mj-lt"/>
              <a:buNone/>
              <a:defRPr/>
            </a:lvl2pPr>
            <a:lvl3pPr marL="1338407" indent="-342900">
              <a:buFont typeface="+mj-lt"/>
              <a:buAutoNum type="arabicPeriod"/>
              <a:defRPr/>
            </a:lvl3pPr>
          </a:lstStyle>
          <a:p>
            <a:pPr lvl="0"/>
            <a:r>
              <a:rPr lang="ru-RU" dirty="0" smtClean="0"/>
              <a:t>Текст, который сопровождает иллюстрацию. Закрепляет утверждение или объясняет иллюстрацию</a:t>
            </a:r>
          </a:p>
          <a:p>
            <a:pPr lvl="1"/>
            <a:endParaRPr lang="ru-RU" dirty="0" smtClean="0"/>
          </a:p>
        </p:txBody>
      </p:sp>
      <p:sp>
        <p:nvSpPr>
          <p:cNvPr id="8" name="Рисунок 26"/>
          <p:cNvSpPr>
            <a:spLocks noGrp="1"/>
          </p:cNvSpPr>
          <p:nvPr>
            <p:ph type="pic" sz="quarter" idx="14" hasCustomPrompt="1"/>
          </p:nvPr>
        </p:nvSpPr>
        <p:spPr>
          <a:xfrm>
            <a:off x="657417" y="2403250"/>
            <a:ext cx="6148348" cy="407375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baseline="0">
                <a:latin typeface="Verdana"/>
              </a:defRPr>
            </a:lvl1pPr>
          </a:lstStyle>
          <a:p>
            <a:r>
              <a:rPr lang="ru-RU" dirty="0" smtClean="0"/>
              <a:t>Рисунок, фотография или файлы из набора пиктограмм. Иллюстрация должна соответствовать теме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76789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" presetClass="entr" presetSubtype="2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7418" y="930320"/>
            <a:ext cx="9383139" cy="122940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3"/>
          </p:nvPr>
        </p:nvSpPr>
        <p:spPr>
          <a:xfrm>
            <a:off x="1879981" y="500513"/>
            <a:ext cx="8160578" cy="358583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400" cap="all">
                <a:solidFill>
                  <a:schemeClr val="tx1"/>
                </a:solidFill>
                <a:latin typeface="Verdana"/>
              </a:defRPr>
            </a:lvl1pPr>
          </a:lstStyle>
          <a:p>
            <a:pPr defTabSz="497754"/>
            <a:r>
              <a:rPr lang="en-US" dirty="0" smtClean="0">
                <a:solidFill>
                  <a:prstClr val="black"/>
                </a:solidFill>
              </a:rPr>
              <a:t>EVOLUTION OF INNOVATION  ECOSYSTEM IN RUSSIA</a:t>
            </a:r>
            <a:endParaRPr lang="ru-RU" dirty="0">
              <a:solidFill>
                <a:prstClr val="black"/>
              </a:solidFill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657418" y="859096"/>
            <a:ext cx="938314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2" name="Изображение 1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807" y="245115"/>
            <a:ext cx="1132150" cy="436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Дата 12"/>
          <p:cNvSpPr>
            <a:spLocks noGrp="1"/>
          </p:cNvSpPr>
          <p:nvPr>
            <p:ph type="dt" sz="half" idx="2"/>
          </p:nvPr>
        </p:nvSpPr>
        <p:spPr>
          <a:xfrm>
            <a:off x="660805" y="6606265"/>
            <a:ext cx="7758619" cy="331932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400" b="0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pPr defTabSz="497754"/>
            <a:r>
              <a:rPr lang="en-US" dirty="0" smtClean="0">
                <a:solidFill>
                  <a:prstClr val="black"/>
                </a:solidFill>
              </a:rPr>
              <a:t>6 </a:t>
            </a:r>
            <a:r>
              <a:rPr lang="en-US" dirty="0" err="1" smtClean="0">
                <a:solidFill>
                  <a:prstClr val="black"/>
                </a:solidFill>
              </a:rPr>
              <a:t>ноября</a:t>
            </a:r>
            <a:r>
              <a:rPr lang="en-US" dirty="0" smtClean="0">
                <a:solidFill>
                  <a:prstClr val="black"/>
                </a:solidFill>
              </a:rPr>
              <a:t> 2014 </a:t>
            </a:r>
            <a:r>
              <a:rPr lang="en-US" dirty="0" err="1" smtClean="0">
                <a:solidFill>
                  <a:prstClr val="black"/>
                </a:solidFill>
              </a:rPr>
              <a:t>года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4" name="Номер слайда 13"/>
          <p:cNvSpPr>
            <a:spLocks noGrp="1"/>
          </p:cNvSpPr>
          <p:nvPr>
            <p:ph type="sldNum" sz="quarter" idx="4"/>
          </p:nvPr>
        </p:nvSpPr>
        <p:spPr>
          <a:xfrm>
            <a:off x="8419425" y="6606265"/>
            <a:ext cx="1621131" cy="331932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rgbClr val="000000"/>
                </a:solidFill>
                <a:latin typeface="Verdana"/>
                <a:cs typeface="Verdana"/>
              </a:defRPr>
            </a:lvl1pPr>
          </a:lstStyle>
          <a:p>
            <a:pPr defTabSz="497754"/>
            <a:fld id="{270CC76C-CF9A-B645-A5DE-487E37C771FE}" type="slidenum">
              <a:rPr lang="ru-RU" smtClean="0"/>
              <a:pPr defTabSz="497754"/>
              <a:t>‹#›</a:t>
            </a:fld>
            <a:endParaRPr lang="ru-RU" dirty="0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657418" y="859096"/>
            <a:ext cx="938314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57418" y="2629579"/>
            <a:ext cx="9383140" cy="397668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36777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83" r:id="rId13"/>
    <p:sldLayoutId id="2147483684" r:id="rId14"/>
  </p:sldLayoutIdLst>
  <p:timing>
    <p:tnLst>
      <p:par>
        <p:cTn id="1" dur="indefinite" restart="never" nodeType="tmRoot"/>
      </p:par>
    </p:tnLst>
  </p:timing>
  <p:hf sldNum="0" hdr="0"/>
  <p:txStyles>
    <p:titleStyle>
      <a:lvl1pPr indent="0" algn="l" defTabSz="497754" rtl="0" eaLnBrk="1" latinLnBrk="0" hangingPunct="1">
        <a:lnSpc>
          <a:spcPts val="3400"/>
        </a:lnSpc>
        <a:spcBef>
          <a:spcPts val="0"/>
        </a:spcBef>
        <a:buNone/>
        <a:defRPr sz="3300" b="1" i="0" kern="1200" cap="all">
          <a:solidFill>
            <a:schemeClr val="tx1"/>
          </a:solidFill>
          <a:latin typeface="Verdana"/>
          <a:ea typeface="+mj-ea"/>
          <a:cs typeface="Verdana"/>
        </a:defRPr>
      </a:lvl1pPr>
    </p:titleStyle>
    <p:bodyStyle>
      <a:lvl1pPr marL="373315" indent="-373315" algn="l" defTabSz="497754" rtl="0" eaLnBrk="1" latinLnBrk="0" hangingPunct="1">
        <a:lnSpc>
          <a:spcPts val="1700"/>
        </a:lnSpc>
        <a:spcBef>
          <a:spcPts val="0"/>
        </a:spcBef>
        <a:buFont typeface="Wingdings" charset="2"/>
        <a:buChar char="§"/>
        <a:defRPr sz="1800" kern="1200" baseline="0">
          <a:solidFill>
            <a:schemeClr val="tx1"/>
          </a:solidFill>
          <a:latin typeface="Verdana"/>
          <a:ea typeface="+mn-ea"/>
          <a:cs typeface="+mn-cs"/>
        </a:defRPr>
      </a:lvl1pPr>
      <a:lvl2pPr marL="808850" indent="-311096" algn="l" defTabSz="497754" rtl="0" eaLnBrk="1" latinLnBrk="0" hangingPunct="1">
        <a:lnSpc>
          <a:spcPts val="1700"/>
        </a:lnSpc>
        <a:spcBef>
          <a:spcPts val="0"/>
        </a:spcBef>
        <a:buFont typeface="Wingdings" charset="2"/>
        <a:buChar char="§"/>
        <a:defRPr sz="1800" kern="1200" baseline="0">
          <a:solidFill>
            <a:schemeClr val="tx1"/>
          </a:solidFill>
          <a:latin typeface="Verdana"/>
          <a:ea typeface="+mn-ea"/>
          <a:cs typeface="+mn-cs"/>
        </a:defRPr>
      </a:lvl2pPr>
      <a:lvl3pPr marL="1244384" indent="-248877" algn="l" defTabSz="497754" rtl="0" eaLnBrk="1" latinLnBrk="0" hangingPunct="1">
        <a:lnSpc>
          <a:spcPts val="1700"/>
        </a:lnSpc>
        <a:spcBef>
          <a:spcPts val="0"/>
        </a:spcBef>
        <a:buFont typeface="Wingdings" charset="2"/>
        <a:buChar char="§"/>
        <a:defRPr sz="1800" kern="1200" baseline="0">
          <a:solidFill>
            <a:schemeClr val="tx1"/>
          </a:solidFill>
          <a:latin typeface="Verdana"/>
          <a:ea typeface="+mn-ea"/>
          <a:cs typeface="+mn-cs"/>
        </a:defRPr>
      </a:lvl3pPr>
      <a:lvl4pPr marL="1742138" indent="-248877" algn="l" defTabSz="497754" rtl="0" eaLnBrk="1" latinLnBrk="0" hangingPunct="1">
        <a:lnSpc>
          <a:spcPts val="1700"/>
        </a:lnSpc>
        <a:spcBef>
          <a:spcPts val="0"/>
        </a:spcBef>
        <a:buFont typeface="Wingdings" charset="2"/>
        <a:buChar char="§"/>
        <a:defRPr sz="1800" kern="1200" baseline="0">
          <a:solidFill>
            <a:schemeClr val="tx1"/>
          </a:solidFill>
          <a:latin typeface="Verdana"/>
          <a:ea typeface="+mn-ea"/>
          <a:cs typeface="+mn-cs"/>
        </a:defRPr>
      </a:lvl4pPr>
      <a:lvl5pPr marL="2239891" indent="-248877" algn="l" defTabSz="497754" rtl="0" eaLnBrk="1" latinLnBrk="0" hangingPunct="1">
        <a:lnSpc>
          <a:spcPts val="1700"/>
        </a:lnSpc>
        <a:spcBef>
          <a:spcPts val="0"/>
        </a:spcBef>
        <a:buFont typeface="Wingdings" charset="2"/>
        <a:buChar char="§"/>
        <a:defRPr sz="1800" kern="1200" baseline="0">
          <a:solidFill>
            <a:schemeClr val="tx1"/>
          </a:solidFill>
          <a:latin typeface="Verdana"/>
          <a:ea typeface="+mn-ea"/>
          <a:cs typeface="+mn-cs"/>
        </a:defRPr>
      </a:lvl5pPr>
      <a:lvl6pPr marL="2737645" indent="-248877" algn="l" defTabSz="497754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35399" indent="-248877" algn="l" defTabSz="497754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733152" indent="-248877" algn="l" defTabSz="497754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230906" indent="-248877" algn="l" defTabSz="497754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49775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97754" algn="l" defTabSz="49775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95507" algn="l" defTabSz="49775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493261" algn="l" defTabSz="49775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991015" algn="l" defTabSz="49775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488768" algn="l" defTabSz="49775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86522" algn="l" defTabSz="49775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84275" algn="l" defTabSz="49775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82029" algn="l" defTabSz="49775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.png"/><Relationship Id="rId4" Type="http://schemas.openxmlformats.org/officeDocument/2006/relationships/image" Target="../media/image39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7" Type="http://schemas.openxmlformats.org/officeDocument/2006/relationships/image" Target="../media/image14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tiff"/><Relationship Id="rId5" Type="http://schemas.openxmlformats.org/officeDocument/2006/relationships/image" Target="../media/image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5.png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23.emf"/><Relationship Id="rId4" Type="http://schemas.openxmlformats.org/officeDocument/2006/relationships/oleObject" Target="../embeddings/oleObject1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.png"/><Relationship Id="rId5" Type="http://schemas.openxmlformats.org/officeDocument/2006/relationships/image" Target="../media/image27.png"/><Relationship Id="rId4" Type="http://schemas.openxmlformats.org/officeDocument/2006/relationships/image" Target="../media/image2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RoV\Downloads\Логотип МЭМС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9102" y="496364"/>
            <a:ext cx="4164148" cy="113567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Прямоугольник 5"/>
          <p:cNvSpPr/>
          <p:nvPr/>
        </p:nvSpPr>
        <p:spPr>
          <a:xfrm>
            <a:off x="1207007" y="2452151"/>
            <a:ext cx="821131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b="1" dirty="0" smtClean="0"/>
              <a:t>Портативный газовый хроматограф ПИА</a:t>
            </a:r>
            <a:endParaRPr lang="ru-RU" sz="5400" b="1" dirty="0"/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9117DA6C-BF17-4F9C-A7DD-E9273075F8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004" y="329322"/>
            <a:ext cx="2039317" cy="1469763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207007" y="4923208"/>
            <a:ext cx="821131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000" b="1" dirty="0" smtClean="0"/>
              <a:t>Платонов Владимир Игоревич</a:t>
            </a:r>
            <a:endParaRPr lang="ru-RU" sz="3000" b="1" dirty="0"/>
          </a:p>
        </p:txBody>
      </p:sp>
    </p:spTree>
    <p:extLst>
      <p:ext uri="{BB962C8B-B14F-4D97-AF65-F5344CB8AC3E}">
        <p14:creationId xmlns:p14="http://schemas.microsoft.com/office/powerpoint/2010/main" val="4086942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062697" y="214236"/>
            <a:ext cx="9511420" cy="659304"/>
          </a:xfrm>
          <a:prstGeom prst="rect">
            <a:avLst/>
          </a:prstGeom>
          <a:ln w="25400">
            <a:noFill/>
          </a:ln>
        </p:spPr>
        <p:txBody>
          <a:bodyPr wrap="square" lIns="104287" tIns="52144" rIns="104287" bIns="52144" spcCol="123174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521437" algn="l"/>
              </a:tabLst>
            </a:pPr>
            <a:r>
              <a:rPr lang="ru-RU" altLang="ru-RU" sz="3600" b="1" dirty="0">
                <a:solidFill>
                  <a:prstClr val="black"/>
                </a:solidFill>
                <a:ea typeface="Calibri" pitchFamily="34" charset="0"/>
                <a:cs typeface="Times New Roman" pitchFamily="18" charset="0"/>
              </a:rPr>
              <a:t>Микро </a:t>
            </a:r>
            <a:r>
              <a:rPr lang="ru-RU" altLang="ru-RU" sz="3600" b="1" dirty="0" smtClean="0">
                <a:solidFill>
                  <a:prstClr val="black"/>
                </a:solidFill>
                <a:ea typeface="Calibri" pitchFamily="34" charset="0"/>
                <a:cs typeface="Times New Roman" pitchFamily="18" charset="0"/>
              </a:rPr>
              <a:t>детектор</a:t>
            </a:r>
            <a:r>
              <a:rPr lang="en-US" altLang="ru-RU" sz="3600" b="1" dirty="0" smtClean="0">
                <a:solidFill>
                  <a:prstClr val="black"/>
                </a:solidFill>
                <a:ea typeface="Calibri" pitchFamily="34" charset="0"/>
                <a:cs typeface="Times New Roman" pitchFamily="18" charset="0"/>
              </a:rPr>
              <a:t> </a:t>
            </a:r>
            <a:r>
              <a:rPr lang="ru-RU" altLang="ru-RU" sz="3600" b="1" dirty="0" smtClean="0">
                <a:solidFill>
                  <a:prstClr val="black"/>
                </a:solidFill>
                <a:ea typeface="Calibri" pitchFamily="34" charset="0"/>
                <a:cs typeface="Times New Roman" pitchFamily="18" charset="0"/>
              </a:rPr>
              <a:t>по </a:t>
            </a:r>
            <a:r>
              <a:rPr lang="ru-RU" altLang="ru-RU" sz="3600" b="1" dirty="0">
                <a:solidFill>
                  <a:prstClr val="black"/>
                </a:solidFill>
                <a:ea typeface="Calibri" pitchFamily="34" charset="0"/>
                <a:cs typeface="Times New Roman" pitchFamily="18" charset="0"/>
              </a:rPr>
              <a:t>тепловодности</a:t>
            </a:r>
            <a:endParaRPr lang="en-US" altLang="ru-RU" sz="3600" b="1" dirty="0">
              <a:solidFill>
                <a:prstClr val="black"/>
              </a:solidFill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3" y="-214236"/>
            <a:ext cx="210675" cy="42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04287" tIns="52144" rIns="104287" bIns="52144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572000" y="1370957"/>
            <a:ext cx="5901539" cy="2567519"/>
          </a:xfrm>
          <a:prstGeom prst="rect">
            <a:avLst/>
          </a:prstGeom>
        </p:spPr>
        <p:txBody>
          <a:bodyPr wrap="square" lIns="104287" tIns="52144" rIns="104287" bIns="52144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521437" algn="l"/>
              </a:tabLst>
            </a:pPr>
            <a:r>
              <a:rPr lang="ru-RU" altLang="ru-RU" sz="3200" b="1" i="1" dirty="0">
                <a:solidFill>
                  <a:prstClr val="black"/>
                </a:solidFill>
                <a:ea typeface="Calibri" pitchFamily="34" charset="0"/>
                <a:cs typeface="Times New Roman" pitchFamily="18" charset="0"/>
              </a:rPr>
              <a:t>Предел определения</a:t>
            </a:r>
            <a:r>
              <a:rPr lang="en-US" altLang="ru-RU" sz="3200" b="1" i="1" dirty="0">
                <a:solidFill>
                  <a:prstClr val="black"/>
                </a:solidFill>
                <a:ea typeface="Calibri" pitchFamily="34" charset="0"/>
                <a:cs typeface="Times New Roman" pitchFamily="18" charset="0"/>
              </a:rPr>
              <a:t> - </a:t>
            </a:r>
            <a:r>
              <a:rPr lang="ru-RU" altLang="ru-RU" sz="3200" b="1" i="1" dirty="0">
                <a:solidFill>
                  <a:prstClr val="black"/>
                </a:solidFill>
                <a:ea typeface="Calibri" pitchFamily="34" charset="0"/>
                <a:cs typeface="Times New Roman" pitchFamily="18" charset="0"/>
              </a:rPr>
              <a:t>10</a:t>
            </a:r>
            <a:r>
              <a:rPr lang="en-US" altLang="ru-RU" sz="3200" b="1" i="1" dirty="0">
                <a:solidFill>
                  <a:prstClr val="black"/>
                </a:solidFill>
                <a:ea typeface="Calibri" pitchFamily="34" charset="0"/>
                <a:cs typeface="Times New Roman" pitchFamily="18" charset="0"/>
              </a:rPr>
              <a:t> ppm (</a:t>
            </a:r>
            <a:r>
              <a:rPr lang="ru-RU" altLang="ru-RU" sz="3200" b="1" i="1" dirty="0">
                <a:solidFill>
                  <a:prstClr val="black"/>
                </a:solidFill>
                <a:ea typeface="Calibri" pitchFamily="34" charset="0"/>
                <a:cs typeface="Times New Roman" pitchFamily="18" charset="0"/>
              </a:rPr>
              <a:t>пропан</a:t>
            </a:r>
            <a:r>
              <a:rPr lang="en-US" altLang="ru-RU" sz="3200" b="1" i="1" dirty="0">
                <a:solidFill>
                  <a:prstClr val="black"/>
                </a:solidFill>
                <a:ea typeface="Calibri" pitchFamily="34" charset="0"/>
                <a:cs typeface="Times New Roman" pitchFamily="18" charset="0"/>
              </a:rPr>
              <a:t>). </a:t>
            </a:r>
            <a:r>
              <a:rPr lang="ru-RU" altLang="ru-RU" sz="3200" b="1" i="1" dirty="0" err="1">
                <a:solidFill>
                  <a:prstClr val="black"/>
                </a:solidFill>
                <a:ea typeface="Calibri" pitchFamily="34" charset="0"/>
                <a:cs typeface="Times New Roman" pitchFamily="18" charset="0"/>
              </a:rPr>
              <a:t>Хроматограмма</a:t>
            </a:r>
            <a:r>
              <a:rPr lang="ru-RU" altLang="ru-RU" sz="3200" b="1" i="1" dirty="0">
                <a:solidFill>
                  <a:prstClr val="black"/>
                </a:solidFill>
                <a:ea typeface="Calibri" pitchFamily="34" charset="0"/>
                <a:cs typeface="Times New Roman" pitchFamily="18" charset="0"/>
              </a:rPr>
              <a:t> определения </a:t>
            </a:r>
            <a:r>
              <a:rPr lang="ru-RU" altLang="ru-RU" sz="3200" b="1" i="1" dirty="0" smtClean="0">
                <a:solidFill>
                  <a:prstClr val="black"/>
                </a:solidFill>
                <a:ea typeface="Calibri" pitchFamily="34" charset="0"/>
                <a:cs typeface="Times New Roman" pitchFamily="18" charset="0"/>
              </a:rPr>
              <a:t>50 </a:t>
            </a:r>
            <a:r>
              <a:rPr lang="en-US" altLang="ru-RU" sz="3200" b="1" i="1" dirty="0">
                <a:solidFill>
                  <a:prstClr val="black"/>
                </a:solidFill>
                <a:ea typeface="Calibri" pitchFamily="34" charset="0"/>
                <a:cs typeface="Times New Roman" pitchFamily="18" charset="0"/>
              </a:rPr>
              <a:t>ppm </a:t>
            </a:r>
            <a:r>
              <a:rPr lang="ru-RU" altLang="ru-RU" sz="3200" b="1" i="1" dirty="0">
                <a:solidFill>
                  <a:prstClr val="black"/>
                </a:solidFill>
                <a:ea typeface="Calibri" pitchFamily="34" charset="0"/>
                <a:cs typeface="Times New Roman" pitchFamily="18" charset="0"/>
              </a:rPr>
              <a:t>углекислого газа в </a:t>
            </a:r>
            <a:r>
              <a:rPr lang="ru-RU" altLang="ru-RU" sz="3200" b="1" i="1" dirty="0" smtClean="0">
                <a:solidFill>
                  <a:prstClr val="black"/>
                </a:solidFill>
                <a:ea typeface="Calibri" pitchFamily="34" charset="0"/>
                <a:cs typeface="Times New Roman" pitchFamily="18" charset="0"/>
              </a:rPr>
              <a:t>медицинском кислороде.</a:t>
            </a:r>
            <a:endParaRPr lang="ru-RU" altLang="ru-RU" sz="3200" dirty="0">
              <a:solidFill>
                <a:prstClr val="black"/>
              </a:solidFill>
              <a:cs typeface="Arial" pitchFamily="34" charset="0"/>
            </a:endParaRPr>
          </a:p>
        </p:txBody>
      </p:sp>
      <p:pic>
        <p:nvPicPr>
          <p:cNvPr id="12" name="Рисунок 11"/>
          <p:cNvPicPr/>
          <p:nvPr/>
        </p:nvPicPr>
        <p:blipFill>
          <a:blip r:embed="rId2"/>
          <a:stretch>
            <a:fillRect/>
          </a:stretch>
        </p:blipFill>
        <p:spPr>
          <a:xfrm>
            <a:off x="328953" y="1370957"/>
            <a:ext cx="4128747" cy="2613214"/>
          </a:xfrm>
          <a:prstGeom prst="rect">
            <a:avLst/>
          </a:prstGeom>
        </p:spPr>
      </p:pic>
      <p:pic>
        <p:nvPicPr>
          <p:cNvPr id="13" name="Picture 2" descr="C:\Users\RoV\Downloads\Логотип МЭМС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869" y="329021"/>
            <a:ext cx="1812471" cy="494311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4" name="Рисунок 13"/>
          <p:cNvPicPr/>
          <p:nvPr/>
        </p:nvPicPr>
        <p:blipFill>
          <a:blip r:embed="rId4"/>
          <a:stretch>
            <a:fillRect/>
          </a:stretch>
        </p:blipFill>
        <p:spPr>
          <a:xfrm>
            <a:off x="545305" y="4199709"/>
            <a:ext cx="9186523" cy="2854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542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2054532" y="332656"/>
            <a:ext cx="6616220" cy="720080"/>
          </a:xfrm>
          <a:ln w="25400">
            <a:noFill/>
          </a:ln>
        </p:spPr>
        <p:txBody>
          <a:bodyPr>
            <a:noAutofit/>
          </a:bodyPr>
          <a:lstStyle/>
          <a:p>
            <a:pPr algn="ctr"/>
            <a:r>
              <a:rPr lang="ru-RU" sz="3600" dirty="0">
                <a:solidFill>
                  <a:prstClr val="black"/>
                </a:solidFill>
                <a:latin typeface="+mn-lt"/>
                <a:ea typeface="Calibri" pitchFamily="34" charset="0"/>
                <a:cs typeface="Times New Roman" pitchFamily="18" charset="0"/>
              </a:rPr>
              <a:t>Конкурентные</a:t>
            </a:r>
            <a:r>
              <a:rPr lang="ru-RU" sz="3200" b="1" spc="0" dirty="0">
                <a:latin typeface="+mn-lt"/>
                <a:ea typeface="+mn-ea"/>
                <a:cs typeface="+mn-cs"/>
              </a:rPr>
              <a:t> преимущества</a:t>
            </a: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7474190"/>
              </p:ext>
            </p:extLst>
          </p:nvPr>
        </p:nvGraphicFramePr>
        <p:xfrm>
          <a:off x="862780" y="1166044"/>
          <a:ext cx="9424219" cy="56068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27845"/>
                <a:gridCol w="1867979"/>
                <a:gridCol w="2391013"/>
                <a:gridCol w="1276102"/>
                <a:gridCol w="1461280"/>
              </a:tblGrid>
              <a:tr h="94165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Фото</a:t>
                      </a:r>
                      <a:endParaRPr lang="ru-RU" sz="1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76632" marR="76632" marT="38316" marB="38316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effectLst/>
                          <a:latin typeface="+mn-lt"/>
                        </a:rPr>
                        <a:t>Название хроматографа</a:t>
                      </a:r>
                      <a:endParaRPr lang="ru-RU" sz="1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76632" marR="76632" marT="38316" marB="38316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effectLst/>
                          <a:latin typeface="+mn-lt"/>
                        </a:rPr>
                        <a:t>Чувствительность по пропану, г/м</a:t>
                      </a:r>
                      <a:r>
                        <a:rPr lang="ru-RU" sz="1800" baseline="30000" dirty="0">
                          <a:effectLst/>
                          <a:latin typeface="+mn-lt"/>
                        </a:rPr>
                        <a:t>3</a:t>
                      </a:r>
                      <a:endParaRPr lang="ru-RU" sz="1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76632" marR="76632" marT="38316" marB="38316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effectLst/>
                          <a:latin typeface="+mn-lt"/>
                        </a:rPr>
                        <a:t>Время анализа, мин</a:t>
                      </a:r>
                      <a:endParaRPr lang="ru-RU" sz="1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76632" marR="76632" marT="38316" marB="38316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Стоимость</a:t>
                      </a:r>
                      <a:endParaRPr lang="ru-RU" sz="1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76632" marR="76632" marT="38316" marB="38316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</a:tr>
              <a:tr h="195608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8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76632" marR="76632" marT="38316" marB="38316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 smtClean="0">
                          <a:effectLst/>
                          <a:latin typeface="+mn-lt"/>
                        </a:rPr>
                        <a:t>ПИА</a:t>
                      </a:r>
                      <a:endParaRPr lang="ru-RU" sz="18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76632" marR="76632" marT="38316" marB="38316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b="1" dirty="0" smtClean="0">
                          <a:effectLst/>
                          <a:latin typeface="+mn-lt"/>
                        </a:rPr>
                        <a:t>5×10</a:t>
                      </a:r>
                      <a:r>
                        <a:rPr lang="en-US" sz="1800" b="1" baseline="30000" dirty="0" smtClean="0">
                          <a:effectLst/>
                          <a:latin typeface="+mn-lt"/>
                        </a:rPr>
                        <a:t>-1</a:t>
                      </a:r>
                      <a:r>
                        <a:rPr lang="ru-RU" sz="1800" b="1" baseline="30000" dirty="0" smtClean="0">
                          <a:effectLst/>
                          <a:latin typeface="+mn-lt"/>
                        </a:rPr>
                        <a:t>1</a:t>
                      </a:r>
                      <a:endParaRPr lang="ru-RU" sz="18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76632" marR="76632" marT="38316" marB="38316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b="1" dirty="0">
                          <a:effectLst/>
                          <a:latin typeface="+mn-lt"/>
                        </a:rPr>
                        <a:t>2 </a:t>
                      </a:r>
                      <a:r>
                        <a:rPr lang="ru-RU" sz="1800" b="1" dirty="0">
                          <a:effectLst/>
                          <a:latin typeface="+mn-lt"/>
                        </a:rPr>
                        <a:t>мин</a:t>
                      </a:r>
                      <a:endParaRPr lang="ru-RU" sz="18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7474" marR="57474" marT="7983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1000 тыс.</a:t>
                      </a:r>
                      <a:r>
                        <a:rPr lang="ru-RU" sz="1800" b="1" baseline="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800" b="1" baseline="0" dirty="0" err="1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руб</a:t>
                      </a:r>
                      <a:endParaRPr lang="ru-RU" sz="18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7474" marR="57474" marT="7983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14401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7474" marR="57474" marT="7983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модель </a:t>
                      </a:r>
                      <a:r>
                        <a:rPr lang="en-US" sz="20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LI-7810</a:t>
                      </a:r>
                      <a:endParaRPr lang="ru-RU" sz="1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7474" marR="57474" marT="7983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 smtClean="0">
                          <a:effectLst/>
                          <a:latin typeface="+mn-lt"/>
                        </a:rPr>
                        <a:t>1×10</a:t>
                      </a:r>
                      <a:r>
                        <a:rPr lang="en-US" sz="1800" baseline="30000" dirty="0" smtClean="0">
                          <a:effectLst/>
                          <a:latin typeface="+mn-lt"/>
                        </a:rPr>
                        <a:t>--11</a:t>
                      </a:r>
                      <a:endParaRPr lang="ru-RU" sz="1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7474" marR="57474" marT="7983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effectLst/>
                          <a:latin typeface="+mn-lt"/>
                        </a:rPr>
                        <a:t>45 мин</a:t>
                      </a:r>
                      <a:endParaRPr lang="ru-RU" sz="1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7474" marR="57474" marT="7983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7</a:t>
                      </a:r>
                      <a:r>
                        <a:rPr lang="ru-RU" sz="18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400</a:t>
                      </a:r>
                      <a:r>
                        <a:rPr lang="ru-RU" sz="1800" baseline="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800" baseline="0" dirty="0" err="1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тыс</a:t>
                      </a:r>
                      <a:r>
                        <a:rPr lang="en-US" sz="1800" baseline="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.</a:t>
                      </a:r>
                      <a:r>
                        <a:rPr lang="ru-RU" sz="1800" baseline="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800" baseline="0" dirty="0" err="1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руб</a:t>
                      </a:r>
                      <a:endParaRPr lang="ru-RU" sz="1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7474" marR="57474" marT="7983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18755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7474" marR="57474" marT="7983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 smtClean="0">
                          <a:effectLst/>
                          <a:latin typeface="+mn-lt"/>
                        </a:rPr>
                        <a:t>Agilent 3000</a:t>
                      </a:r>
                      <a:endParaRPr lang="ru-RU" sz="1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7474" marR="57474" marT="7983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effectLst/>
                          <a:latin typeface="+mn-lt"/>
                        </a:rPr>
                        <a:t>1</a:t>
                      </a:r>
                      <a:r>
                        <a:rPr lang="en-US" sz="1800" dirty="0">
                          <a:effectLst/>
                          <a:latin typeface="+mn-lt"/>
                        </a:rPr>
                        <a:t>×10</a:t>
                      </a:r>
                      <a:r>
                        <a:rPr lang="en-US" sz="1800" baseline="30000" dirty="0">
                          <a:effectLst/>
                          <a:latin typeface="+mn-lt"/>
                        </a:rPr>
                        <a:t>-9</a:t>
                      </a:r>
                      <a:endParaRPr lang="ru-RU" sz="1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7474" marR="57474" marT="7983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effectLst/>
                          <a:latin typeface="+mn-lt"/>
                        </a:rPr>
                        <a:t>15 мин</a:t>
                      </a:r>
                      <a:endParaRPr lang="ru-RU" sz="1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7474" marR="57474" marT="7983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baseline="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3</a:t>
                      </a:r>
                      <a:r>
                        <a:rPr lang="ru-RU" sz="1800" baseline="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,5 млн. </a:t>
                      </a:r>
                      <a:r>
                        <a:rPr lang="ru-RU" sz="1800" baseline="0" dirty="0" err="1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руб</a:t>
                      </a:r>
                      <a:endParaRPr lang="ru-RU" sz="1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7474" marR="57474" marT="7983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10" name="Picture 4" descr="Agilent 3000 Micro G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8792" y="5570952"/>
            <a:ext cx="1434646" cy="1183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C:\Users\User\Desktop\Реклама\Фото хроматографа\Отбор\IMG_0328_2 копия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772" y="2267546"/>
            <a:ext cx="2002957" cy="1883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labinstruments.ru/upload/w_1024/5bed6402e27fb-tracegas-7810-studi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845" y="4151376"/>
            <a:ext cx="1549870" cy="1379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0687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2343596" y="371164"/>
            <a:ext cx="821131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/>
              <a:t>Приборы для качественного и количественного анализа технических и медицинских газов</a:t>
            </a:r>
            <a:endParaRPr lang="ru-RU" sz="2800" b="1" dirty="0"/>
          </a:p>
        </p:txBody>
      </p:sp>
      <p:pic>
        <p:nvPicPr>
          <p:cNvPr id="11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851" y="151675"/>
            <a:ext cx="1677745" cy="162971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F062A316-398E-E956-D4AA-37EA5FBE41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6314" y="1781386"/>
            <a:ext cx="3594919" cy="269618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AB23F12B-978A-4334-ECFD-1ECD01233B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6313" y="4477574"/>
            <a:ext cx="3594919" cy="2703937"/>
          </a:xfrm>
          <a:prstGeom prst="rect">
            <a:avLst/>
          </a:prstGeom>
        </p:spPr>
      </p:pic>
      <p:sp>
        <p:nvSpPr>
          <p:cNvPr id="8" name="Rectangle 4"/>
          <p:cNvSpPr/>
          <p:nvPr/>
        </p:nvSpPr>
        <p:spPr>
          <a:xfrm>
            <a:off x="215582" y="1803104"/>
            <a:ext cx="5728018" cy="56260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ru-RU" sz="2200" b="1" dirty="0"/>
              <a:t>Технические характеристики:</a:t>
            </a:r>
          </a:p>
          <a:p>
            <a:pPr algn="just">
              <a:lnSpc>
                <a:spcPct val="150000"/>
              </a:lnSpc>
              <a:defRPr/>
            </a:pPr>
            <a:r>
              <a:rPr lang="ru-RU" sz="2200" b="1" dirty="0"/>
              <a:t>• </a:t>
            </a:r>
            <a:r>
              <a:rPr lang="ru-RU" sz="2200" dirty="0"/>
              <a:t>Предел детектирования: 5×10-11 г/см3.</a:t>
            </a:r>
          </a:p>
          <a:p>
            <a:pPr algn="just">
              <a:lnSpc>
                <a:spcPct val="150000"/>
              </a:lnSpc>
              <a:defRPr/>
            </a:pPr>
            <a:r>
              <a:rPr lang="ru-RU" sz="2200" dirty="0"/>
              <a:t>•Время выхода на режим работы: </a:t>
            </a:r>
            <a:r>
              <a:rPr lang="ru-RU" sz="2200" dirty="0" smtClean="0"/>
              <a:t>30 </a:t>
            </a:r>
            <a:r>
              <a:rPr lang="ru-RU" sz="2200" dirty="0"/>
              <a:t>мин</a:t>
            </a:r>
          </a:p>
          <a:p>
            <a:pPr algn="just">
              <a:lnSpc>
                <a:spcPct val="150000"/>
              </a:lnSpc>
              <a:defRPr/>
            </a:pPr>
            <a:r>
              <a:rPr lang="ru-RU" sz="2200" dirty="0"/>
              <a:t>•Потребляемая мощность, не более </a:t>
            </a:r>
            <a:r>
              <a:rPr lang="ru-RU" sz="2200" dirty="0" smtClean="0"/>
              <a:t>50 </a:t>
            </a:r>
            <a:r>
              <a:rPr lang="ru-RU" sz="2200" dirty="0"/>
              <a:t>Вт</a:t>
            </a:r>
          </a:p>
          <a:p>
            <a:pPr algn="just">
              <a:lnSpc>
                <a:spcPct val="150000"/>
              </a:lnSpc>
              <a:defRPr/>
            </a:pPr>
            <a:r>
              <a:rPr lang="ru-RU" sz="2200" dirty="0"/>
              <a:t>•Габаритные размеры: </a:t>
            </a:r>
            <a:r>
              <a:rPr lang="ru-RU" sz="2200" dirty="0" smtClean="0"/>
              <a:t>240×150×90 </a:t>
            </a:r>
            <a:r>
              <a:rPr lang="ru-RU" sz="2200" dirty="0"/>
              <a:t>мм </a:t>
            </a:r>
            <a:endParaRPr lang="ru-RU" sz="2200" dirty="0" smtClean="0"/>
          </a:p>
          <a:p>
            <a:pPr algn="just">
              <a:lnSpc>
                <a:spcPct val="150000"/>
              </a:lnSpc>
              <a:defRPr/>
            </a:pPr>
            <a:r>
              <a:rPr lang="ru-RU" sz="2200" dirty="0" smtClean="0"/>
              <a:t>•</a:t>
            </a:r>
            <a:r>
              <a:rPr lang="ru-RU" sz="2200" dirty="0"/>
              <a:t>Масса: </a:t>
            </a:r>
            <a:r>
              <a:rPr lang="ru-RU" sz="2200" dirty="0" smtClean="0"/>
              <a:t>2,1 </a:t>
            </a:r>
            <a:r>
              <a:rPr lang="ru-RU" sz="2200" dirty="0"/>
              <a:t>кг </a:t>
            </a:r>
            <a:endParaRPr lang="ru-RU" sz="2200" dirty="0" smtClean="0"/>
          </a:p>
          <a:p>
            <a:pPr algn="just">
              <a:lnSpc>
                <a:spcPct val="150000"/>
              </a:lnSpc>
              <a:defRPr/>
            </a:pPr>
            <a:r>
              <a:rPr lang="ru-RU" sz="2200" dirty="0" smtClean="0"/>
              <a:t>•</a:t>
            </a:r>
            <a:r>
              <a:rPr lang="ru-RU" sz="2200" dirty="0"/>
              <a:t>Возможность установки до 4-х детекторов в один прибор (детекторы 2-х типов: </a:t>
            </a:r>
            <a:r>
              <a:rPr lang="ru-RU" sz="2200" dirty="0" err="1"/>
              <a:t>микрокатарометр</a:t>
            </a:r>
            <a:r>
              <a:rPr lang="ru-RU" sz="2200" dirty="0"/>
              <a:t>, термохимический детектор).</a:t>
            </a:r>
          </a:p>
          <a:p>
            <a:pPr algn="just">
              <a:lnSpc>
                <a:spcPct val="150000"/>
              </a:lnSpc>
              <a:defRPr/>
            </a:pPr>
            <a:r>
              <a:rPr lang="ru-RU" sz="2200" dirty="0"/>
              <a:t>•Прибор внесен в Госреестр СИ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324701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106386" y="61441"/>
            <a:ext cx="8288243" cy="1090165"/>
          </a:xfrm>
          <a:prstGeom prst="rect">
            <a:avLst/>
          </a:prstGeom>
          <a:noFill/>
        </p:spPr>
        <p:txBody>
          <a:bodyPr wrap="square" lIns="104261" tIns="52131" rIns="104261" bIns="52131" rtlCol="0">
            <a:spAutoFit/>
          </a:bodyPr>
          <a:lstStyle/>
          <a:p>
            <a:pPr algn="ctr" defTabSz="497569"/>
            <a:r>
              <a:rPr lang="ru-RU" sz="3200" b="1" dirty="0">
                <a:solidFill>
                  <a:prstClr val="black"/>
                </a:solidFill>
              </a:rPr>
              <a:t>Совместные опытно-методические работы по геохимической съемке.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62351" y="1234622"/>
            <a:ext cx="4195374" cy="5706814"/>
          </a:xfrm>
          <a:prstGeom prst="rect">
            <a:avLst/>
          </a:prstGeom>
          <a:noFill/>
        </p:spPr>
        <p:txBody>
          <a:bodyPr wrap="square" lIns="104261" tIns="52131" rIns="104261" bIns="52131" rtlCol="0">
            <a:spAutoFit/>
          </a:bodyPr>
          <a:lstStyle/>
          <a:p>
            <a:pPr algn="just" defTabSz="497569"/>
            <a:r>
              <a:rPr lang="ru-RU" sz="2600" b="1" dirty="0">
                <a:solidFill>
                  <a:prstClr val="black"/>
                </a:solidFill>
              </a:rPr>
              <a:t>Вес портативного хроматографа с автоматическим </a:t>
            </a:r>
            <a:r>
              <a:rPr lang="ru-RU" sz="2600" b="1" dirty="0" err="1">
                <a:solidFill>
                  <a:prstClr val="black"/>
                </a:solidFill>
              </a:rPr>
              <a:t>проботбором</a:t>
            </a:r>
            <a:r>
              <a:rPr lang="ru-RU" sz="2600" b="1" dirty="0">
                <a:solidFill>
                  <a:prstClr val="black"/>
                </a:solidFill>
              </a:rPr>
              <a:t>, батареей и баллоном с газом носителем – 0,7 кг.</a:t>
            </a:r>
          </a:p>
          <a:p>
            <a:pPr algn="just" defTabSz="497569"/>
            <a:endParaRPr lang="ru-RU" sz="2600" b="1" dirty="0">
              <a:solidFill>
                <a:prstClr val="black"/>
              </a:solidFill>
            </a:endParaRPr>
          </a:p>
          <a:p>
            <a:pPr algn="ctr" defTabSz="497569"/>
            <a:r>
              <a:rPr lang="ru-RU" sz="2600" b="1" dirty="0">
                <a:solidFill>
                  <a:prstClr val="black"/>
                </a:solidFill>
              </a:rPr>
              <a:t>Возможные применения</a:t>
            </a:r>
            <a:r>
              <a:rPr lang="en-US" sz="2600" b="1" dirty="0">
                <a:solidFill>
                  <a:prstClr val="black"/>
                </a:solidFill>
              </a:rPr>
              <a:t>:</a:t>
            </a:r>
            <a:endParaRPr lang="ru-RU" sz="2600" b="1" dirty="0">
              <a:solidFill>
                <a:prstClr val="black"/>
              </a:solidFill>
            </a:endParaRPr>
          </a:p>
          <a:p>
            <a:pPr algn="ctr" defTabSz="497569"/>
            <a:endParaRPr lang="en-US" sz="2600" b="1" dirty="0">
              <a:solidFill>
                <a:prstClr val="black"/>
              </a:solidFill>
            </a:endParaRPr>
          </a:p>
          <a:p>
            <a:pPr marL="325818" indent="-325818" algn="just" defTabSz="497569">
              <a:buFont typeface="Arial" panose="020B0604020202020204" pitchFamily="34" charset="0"/>
              <a:buChar char="•"/>
            </a:pPr>
            <a:r>
              <a:rPr lang="ru-RU" sz="2600" dirty="0" smtClean="0">
                <a:solidFill>
                  <a:prstClr val="black"/>
                </a:solidFill>
              </a:rPr>
              <a:t>Геологоразведка.</a:t>
            </a:r>
            <a:endParaRPr lang="ru-RU" sz="2600" dirty="0">
              <a:solidFill>
                <a:prstClr val="black"/>
              </a:solidFill>
            </a:endParaRPr>
          </a:p>
          <a:p>
            <a:pPr marL="325818" indent="-325818" algn="just" defTabSz="497569">
              <a:buFont typeface="Arial" panose="020B0604020202020204" pitchFamily="34" charset="0"/>
              <a:buChar char="•"/>
            </a:pPr>
            <a:r>
              <a:rPr lang="ru-RU" sz="2600" dirty="0" smtClean="0">
                <a:solidFill>
                  <a:prstClr val="black"/>
                </a:solidFill>
              </a:rPr>
              <a:t>Мониторинг коллекторных станций и других загрязненных объектов.</a:t>
            </a:r>
            <a:endParaRPr lang="ru-RU" sz="2600" dirty="0">
              <a:solidFill>
                <a:prstClr val="black"/>
              </a:solidFill>
            </a:endParaRPr>
          </a:p>
        </p:txBody>
      </p:sp>
      <p:pic>
        <p:nvPicPr>
          <p:cNvPr id="4098" name="Picture 2" descr="https://kontiki-exploration.com/images/PIA_OPM-6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8640" y="1193114"/>
            <a:ext cx="5485990" cy="5789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RoV\Downloads\Логотип МЭМС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869" y="329021"/>
            <a:ext cx="1812471" cy="494311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4044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Картинки по запросу утечка на газопровод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8556" y="3786801"/>
            <a:ext cx="3976076" cy="1824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Похожее изображени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8556" y="5629116"/>
            <a:ext cx="3976076" cy="1715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171700" y="61441"/>
            <a:ext cx="8222930" cy="967055"/>
          </a:xfrm>
          <a:prstGeom prst="rect">
            <a:avLst/>
          </a:prstGeom>
          <a:noFill/>
        </p:spPr>
        <p:txBody>
          <a:bodyPr wrap="square" lIns="104261" tIns="52131" rIns="104261" bIns="52131" rtlCol="0">
            <a:spAutoFit/>
          </a:bodyPr>
          <a:lstStyle/>
          <a:p>
            <a:pPr algn="ctr" defTabSz="497569"/>
            <a:r>
              <a:rPr lang="ru-RU" sz="2800" b="1" dirty="0">
                <a:solidFill>
                  <a:prstClr val="black"/>
                </a:solidFill>
              </a:rPr>
              <a:t>Беспилотный программно-аппаратный комплекс с газовым хроматографом на борту.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36814" y="1160260"/>
            <a:ext cx="5045528" cy="5706814"/>
          </a:xfrm>
          <a:prstGeom prst="rect">
            <a:avLst/>
          </a:prstGeom>
          <a:noFill/>
        </p:spPr>
        <p:txBody>
          <a:bodyPr wrap="square" lIns="104261" tIns="52131" rIns="104261" bIns="52131" rtlCol="0">
            <a:spAutoFit/>
          </a:bodyPr>
          <a:lstStyle/>
          <a:p>
            <a:pPr algn="just" defTabSz="497569"/>
            <a:r>
              <a:rPr lang="ru-RU" sz="2600" b="1" dirty="0">
                <a:solidFill>
                  <a:prstClr val="black"/>
                </a:solidFill>
              </a:rPr>
              <a:t>Вес портативного хроматографа с автоматическим </a:t>
            </a:r>
            <a:r>
              <a:rPr lang="ru-RU" sz="2600" b="1" dirty="0" err="1">
                <a:solidFill>
                  <a:prstClr val="black"/>
                </a:solidFill>
              </a:rPr>
              <a:t>проботбором</a:t>
            </a:r>
            <a:r>
              <a:rPr lang="ru-RU" sz="2600" b="1" dirty="0">
                <a:solidFill>
                  <a:prstClr val="black"/>
                </a:solidFill>
              </a:rPr>
              <a:t>, батареей и баллоном с газом носителем – 0,7 кг.</a:t>
            </a:r>
          </a:p>
          <a:p>
            <a:pPr algn="just" defTabSz="497569"/>
            <a:endParaRPr lang="ru-RU" sz="2600" b="1" dirty="0">
              <a:solidFill>
                <a:prstClr val="black"/>
              </a:solidFill>
            </a:endParaRPr>
          </a:p>
          <a:p>
            <a:pPr algn="ctr" defTabSz="497569"/>
            <a:r>
              <a:rPr lang="ru-RU" sz="2600" b="1" dirty="0">
                <a:solidFill>
                  <a:prstClr val="black"/>
                </a:solidFill>
              </a:rPr>
              <a:t>Возможные применения</a:t>
            </a:r>
            <a:r>
              <a:rPr lang="en-US" sz="2600" b="1" dirty="0">
                <a:solidFill>
                  <a:prstClr val="black"/>
                </a:solidFill>
              </a:rPr>
              <a:t>:</a:t>
            </a:r>
            <a:endParaRPr lang="ru-RU" sz="2600" b="1" dirty="0">
              <a:solidFill>
                <a:prstClr val="black"/>
              </a:solidFill>
            </a:endParaRPr>
          </a:p>
          <a:p>
            <a:pPr algn="ctr" defTabSz="497569"/>
            <a:endParaRPr lang="en-US" sz="2600" b="1" dirty="0">
              <a:solidFill>
                <a:prstClr val="black"/>
              </a:solidFill>
            </a:endParaRPr>
          </a:p>
          <a:p>
            <a:pPr marL="325818" indent="-325818" algn="just" defTabSz="497569">
              <a:buFont typeface="Arial" panose="020B0604020202020204" pitchFamily="34" charset="0"/>
              <a:buChar char="•"/>
            </a:pPr>
            <a:r>
              <a:rPr lang="ru-RU" sz="2600" dirty="0">
                <a:solidFill>
                  <a:prstClr val="black"/>
                </a:solidFill>
              </a:rPr>
              <a:t>Экологический мониторинг  труднодоступных и протяженных объектов.</a:t>
            </a:r>
          </a:p>
          <a:p>
            <a:pPr marL="325818" indent="-325818" algn="just" defTabSz="497569">
              <a:buFont typeface="Arial" panose="020B0604020202020204" pitchFamily="34" charset="0"/>
              <a:buChar char="•"/>
            </a:pPr>
            <a:r>
              <a:rPr lang="ru-RU" sz="2600" dirty="0">
                <a:solidFill>
                  <a:prstClr val="black"/>
                </a:solidFill>
              </a:rPr>
              <a:t>Автоматический постоянный мониторинг промышленных предприятий и объектов муниципалитета.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8556" y="1111185"/>
            <a:ext cx="3976076" cy="2675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 descr="C:\Users\RoV\Downloads\Логотип МЭМС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869" y="329021"/>
            <a:ext cx="1812471" cy="494311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312494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2054532" y="332656"/>
            <a:ext cx="6616220" cy="720080"/>
          </a:xfrm>
          <a:ln w="25400">
            <a:noFill/>
          </a:ln>
        </p:spPr>
        <p:txBody>
          <a:bodyPr>
            <a:noAutofit/>
          </a:bodyPr>
          <a:lstStyle/>
          <a:p>
            <a:pPr algn="ctr"/>
            <a:r>
              <a:rPr lang="ru-RU" sz="3600" dirty="0" smtClean="0">
                <a:solidFill>
                  <a:prstClr val="black"/>
                </a:solidFill>
                <a:latin typeface="+mn-lt"/>
                <a:ea typeface="Calibri" pitchFamily="34" charset="0"/>
                <a:cs typeface="Times New Roman" pitchFamily="18" charset="0"/>
              </a:rPr>
              <a:t>КОМАНДА ПРОЕКТА</a:t>
            </a:r>
            <a:endParaRPr lang="ru-RU" sz="3200" b="1" spc="0" dirty="0">
              <a:latin typeface="+mn-lt"/>
              <a:ea typeface="+mn-ea"/>
              <a:cs typeface="+mn-cs"/>
            </a:endParaRPr>
          </a:p>
        </p:txBody>
      </p:sp>
      <p:sp>
        <p:nvSpPr>
          <p:cNvPr id="8" name="Rectangle 4"/>
          <p:cNvSpPr/>
          <p:nvPr/>
        </p:nvSpPr>
        <p:spPr>
          <a:xfrm>
            <a:off x="440871" y="332656"/>
            <a:ext cx="9813472" cy="66941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endParaRPr lang="ru-RU" sz="2200" dirty="0"/>
          </a:p>
          <a:p>
            <a:pPr algn="just">
              <a:lnSpc>
                <a:spcPct val="150000"/>
              </a:lnSpc>
              <a:defRPr/>
            </a:pPr>
            <a:r>
              <a:rPr lang="ru-RU" sz="2200" dirty="0"/>
              <a:t>• </a:t>
            </a:r>
            <a:r>
              <a:rPr lang="ru-RU" sz="2200" dirty="0" smtClean="0"/>
              <a:t>Платонов Игорь </a:t>
            </a:r>
            <a:r>
              <a:rPr lang="ru-RU" sz="2200" dirty="0" err="1" smtClean="0"/>
              <a:t>Артемьевич</a:t>
            </a:r>
            <a:r>
              <a:rPr lang="ru-RU" sz="2200" dirty="0" smtClean="0"/>
              <a:t>, д.т.н., профессор, общее руководство, разработка оборудования и методик анализа, опыт работы 40 лет.</a:t>
            </a:r>
          </a:p>
          <a:p>
            <a:pPr algn="just">
              <a:lnSpc>
                <a:spcPct val="150000"/>
              </a:lnSpc>
              <a:defRPr/>
            </a:pPr>
            <a:r>
              <a:rPr lang="en-US" sz="2200" dirty="0"/>
              <a:t>https://ssau.ru/staff/270475313-platonov-igor-artemevich</a:t>
            </a:r>
            <a:endParaRPr lang="ru-RU" sz="2200" dirty="0"/>
          </a:p>
          <a:p>
            <a:pPr algn="just">
              <a:lnSpc>
                <a:spcPct val="150000"/>
              </a:lnSpc>
              <a:defRPr/>
            </a:pPr>
            <a:r>
              <a:rPr lang="ru-RU" sz="2200" dirty="0" smtClean="0"/>
              <a:t>•</a:t>
            </a:r>
            <a:r>
              <a:rPr lang="ru-RU" sz="2200" dirty="0"/>
              <a:t>Платонов </a:t>
            </a:r>
            <a:r>
              <a:rPr lang="ru-RU" sz="2200" dirty="0" smtClean="0"/>
              <a:t>Владимир Игоревич, к.х.н</a:t>
            </a:r>
            <a:r>
              <a:rPr lang="ru-RU" sz="2200" dirty="0"/>
              <a:t>., </a:t>
            </a:r>
            <a:r>
              <a:rPr lang="ru-RU" sz="2200" dirty="0" smtClean="0"/>
              <a:t>доцент, продвижение, разработка</a:t>
            </a:r>
            <a:r>
              <a:rPr lang="ru-RU" sz="2200" dirty="0"/>
              <a:t> </a:t>
            </a:r>
            <a:r>
              <a:rPr lang="ru-RU" sz="2200" dirty="0" smtClean="0"/>
              <a:t>оборудования </a:t>
            </a:r>
            <a:r>
              <a:rPr lang="ru-RU" sz="2200" dirty="0"/>
              <a:t>и методик анализа</a:t>
            </a:r>
            <a:r>
              <a:rPr lang="ru-RU" sz="2200" dirty="0" smtClean="0"/>
              <a:t>, </a:t>
            </a:r>
            <a:r>
              <a:rPr lang="ru-RU" sz="2200" dirty="0"/>
              <a:t>опыт работы </a:t>
            </a:r>
            <a:r>
              <a:rPr lang="ru-RU" sz="2200" dirty="0" smtClean="0"/>
              <a:t>15 </a:t>
            </a:r>
            <a:r>
              <a:rPr lang="ru-RU" sz="2200" dirty="0"/>
              <a:t>лет</a:t>
            </a:r>
            <a:r>
              <a:rPr lang="ru-RU" sz="2200" dirty="0" smtClean="0"/>
              <a:t>.</a:t>
            </a:r>
          </a:p>
          <a:p>
            <a:pPr algn="just">
              <a:lnSpc>
                <a:spcPct val="150000"/>
              </a:lnSpc>
              <a:defRPr/>
            </a:pPr>
            <a:r>
              <a:rPr lang="en-US" sz="2200" dirty="0"/>
              <a:t>https://ssau.ru/staff/347042190-platonov-vladimir-igorevich</a:t>
            </a:r>
            <a:endParaRPr lang="ru-RU" sz="2200" dirty="0"/>
          </a:p>
          <a:p>
            <a:pPr algn="just">
              <a:lnSpc>
                <a:spcPct val="150000"/>
              </a:lnSpc>
              <a:defRPr/>
            </a:pPr>
            <a:r>
              <a:rPr lang="ru-RU" sz="2200" dirty="0" smtClean="0"/>
              <a:t>•Мешалкин Андрей Вячеславович, разработка программного обеспечения и микроэлектроники, опыт работы 40 лет. </a:t>
            </a:r>
            <a:endParaRPr lang="ru-RU" sz="2200" dirty="0"/>
          </a:p>
          <a:p>
            <a:pPr algn="just">
              <a:lnSpc>
                <a:spcPct val="150000"/>
              </a:lnSpc>
              <a:defRPr/>
            </a:pPr>
            <a:r>
              <a:rPr lang="ru-RU" sz="2200" dirty="0" smtClean="0"/>
              <a:t>•Сакс Артур Васильевич, разработка оборудования, опыт работы 5 лет.</a:t>
            </a:r>
          </a:p>
          <a:p>
            <a:pPr algn="just">
              <a:lnSpc>
                <a:spcPct val="150000"/>
              </a:lnSpc>
              <a:defRPr/>
            </a:pPr>
            <a:r>
              <a:rPr lang="ru-RU" sz="2200" dirty="0" smtClean="0"/>
              <a:t>•На данный момент в составе Малого предприятия работает 8-мь человек, что обеспечивает возможность организации мелкосерийного производства (до 15 приборов в месяц).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230654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2054532" y="332656"/>
            <a:ext cx="6616220" cy="720080"/>
          </a:xfrm>
          <a:ln w="25400">
            <a:noFill/>
          </a:ln>
        </p:spPr>
        <p:txBody>
          <a:bodyPr>
            <a:noAutofit/>
          </a:bodyPr>
          <a:lstStyle/>
          <a:p>
            <a:pPr algn="ctr"/>
            <a:r>
              <a:rPr lang="ru-RU" sz="3600" dirty="0" smtClean="0">
                <a:solidFill>
                  <a:prstClr val="black"/>
                </a:solidFill>
                <a:latin typeface="+mn-lt"/>
                <a:ea typeface="Calibri" pitchFamily="34" charset="0"/>
                <a:cs typeface="Times New Roman" pitchFamily="18" charset="0"/>
              </a:rPr>
              <a:t>ПОТРЕБНОСТИ</a:t>
            </a:r>
            <a:endParaRPr lang="ru-RU" sz="3200" b="1" spc="0" dirty="0">
              <a:latin typeface="+mn-lt"/>
              <a:ea typeface="+mn-ea"/>
              <a:cs typeface="+mn-cs"/>
            </a:endParaRPr>
          </a:p>
        </p:txBody>
      </p:sp>
      <p:sp>
        <p:nvSpPr>
          <p:cNvPr id="8" name="Rectangle 4"/>
          <p:cNvSpPr/>
          <p:nvPr/>
        </p:nvSpPr>
        <p:spPr>
          <a:xfrm>
            <a:off x="440871" y="693507"/>
            <a:ext cx="9813472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endParaRPr lang="ru-RU" sz="3600" dirty="0"/>
          </a:p>
          <a:p>
            <a:pPr marL="342900" indent="-342900" algn="ctr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ru-RU" sz="3600" dirty="0" smtClean="0"/>
              <a:t>Продвижение продукта.</a:t>
            </a:r>
          </a:p>
          <a:p>
            <a:pPr marL="342900" indent="-342900" algn="ctr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ru-RU" sz="3600" dirty="0" smtClean="0"/>
              <a:t>Организация совместных проектов по разработке нового высокотехнологичного оборудования.</a:t>
            </a:r>
          </a:p>
          <a:p>
            <a:pPr marL="342900" indent="-342900" algn="ctr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ru-RU" sz="3600" dirty="0" smtClean="0"/>
              <a:t>Организация серийного производства аналитического оборудования.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767147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4459" y="1315380"/>
            <a:ext cx="4996406" cy="3863499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C:\Users\RoV\Downloads\Логотип МЭМС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3192" y="44760"/>
            <a:ext cx="4658941" cy="127062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1527046" y="5580935"/>
            <a:ext cx="7571232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cap="all" dirty="0">
                <a:solidFill>
                  <a:prstClr val="black"/>
                </a:solidFill>
                <a:ea typeface="+mj-ea"/>
                <a:cs typeface="Verdana"/>
              </a:rPr>
              <a:t>Контактная информация</a:t>
            </a:r>
            <a:endParaRPr lang="ru-RU" altLang="ru-RU" sz="2000" b="1" dirty="0" smtClean="0">
              <a:ea typeface="Calibri" pitchFamily="34" charset="0"/>
              <a:cs typeface="Consolas" panose="020B0609020204030204" pitchFamily="49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000" b="1" dirty="0" smtClean="0">
                <a:ea typeface="Calibri" pitchFamily="34" charset="0"/>
                <a:cs typeface="Consolas" panose="020B0609020204030204" pitchFamily="49" charset="0"/>
              </a:rPr>
              <a:t>Фирма производитель - ООО</a:t>
            </a:r>
            <a:r>
              <a:rPr lang="en-US" altLang="ru-RU" sz="2000" b="1" dirty="0" smtClean="0">
                <a:ea typeface="Calibri" pitchFamily="34" charset="0"/>
                <a:cs typeface="Consolas" panose="020B0609020204030204" pitchFamily="49" charset="0"/>
              </a:rPr>
              <a:t> “</a:t>
            </a:r>
            <a:r>
              <a:rPr lang="ru-RU" altLang="ru-RU" sz="2000" b="1" dirty="0" smtClean="0">
                <a:ea typeface="Calibri" pitchFamily="34" charset="0"/>
                <a:cs typeface="Consolas" panose="020B0609020204030204" pitchFamily="49" charset="0"/>
              </a:rPr>
              <a:t>НПФ МЭМС</a:t>
            </a:r>
            <a:r>
              <a:rPr lang="en-US" altLang="ru-RU" sz="2000" b="1" dirty="0" smtClean="0">
                <a:ea typeface="Calibri" pitchFamily="34" charset="0"/>
                <a:cs typeface="Consolas" panose="020B0609020204030204" pitchFamily="49" charset="0"/>
              </a:rPr>
              <a:t>”</a:t>
            </a:r>
            <a:endParaRPr lang="ru-RU" altLang="ru-RU" sz="2000" b="1" dirty="0" smtClean="0">
              <a:ea typeface="Calibri" pitchFamily="34" charset="0"/>
              <a:cs typeface="Consolas" panose="020B0609020204030204" pitchFamily="49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000" b="1" dirty="0" smtClean="0">
                <a:ea typeface="Calibri" pitchFamily="34" charset="0"/>
                <a:cs typeface="Consolas" panose="020B0609020204030204" pitchFamily="49" charset="0"/>
              </a:rPr>
              <a:t>Телефон</a:t>
            </a:r>
            <a:r>
              <a:rPr lang="en-US" altLang="ru-RU" sz="2000" b="1" dirty="0">
                <a:ea typeface="Calibri" pitchFamily="34" charset="0"/>
                <a:cs typeface="Consolas" panose="020B0609020204030204" pitchFamily="49" charset="0"/>
              </a:rPr>
              <a:t>: </a:t>
            </a:r>
            <a:r>
              <a:rPr lang="en-US" altLang="ru-RU" sz="2000" b="1" dirty="0" smtClean="0">
                <a:ea typeface="Calibri" pitchFamily="34" charset="0"/>
                <a:cs typeface="Consolas" panose="020B0609020204030204" pitchFamily="49" charset="0"/>
              </a:rPr>
              <a:t>89277580635.</a:t>
            </a:r>
            <a:endParaRPr lang="ru-RU" altLang="ru-RU" sz="2000" b="1" dirty="0" smtClean="0">
              <a:ea typeface="Calibri" pitchFamily="34" charset="0"/>
              <a:cs typeface="Consolas" panose="020B0609020204030204" pitchFamily="49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000" b="1" dirty="0" smtClean="0">
                <a:ea typeface="Calibri" pitchFamily="34" charset="0"/>
                <a:cs typeface="Consolas" panose="020B0609020204030204" pitchFamily="49" charset="0"/>
              </a:rPr>
              <a:t>Сайт</a:t>
            </a:r>
            <a:r>
              <a:rPr lang="en-US" altLang="ru-RU" sz="2000" b="1" dirty="0" smtClean="0">
                <a:ea typeface="Calibri" pitchFamily="34" charset="0"/>
                <a:cs typeface="Consolas" panose="020B0609020204030204" pitchFamily="49" charset="0"/>
              </a:rPr>
              <a:t>: </a:t>
            </a:r>
            <a:r>
              <a:rPr lang="en-US" altLang="ru-RU" sz="2000" dirty="0" smtClean="0"/>
              <a:t>www.</a:t>
            </a:r>
            <a:r>
              <a:rPr lang="en-US" sz="2000" dirty="0" smtClean="0"/>
              <a:t>centranalitika.ru</a:t>
            </a:r>
            <a:endParaRPr lang="ru-RU" altLang="ru-RU" sz="2000" b="1" dirty="0">
              <a:ea typeface="Calibri" pitchFamily="34" charset="0"/>
              <a:cs typeface="Consolas" panose="020B0609020204030204" pitchFamily="49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sz="2000" b="1" dirty="0">
                <a:ea typeface="Calibri" pitchFamily="34" charset="0"/>
                <a:cs typeface="Consolas" panose="020B0609020204030204" pitchFamily="49" charset="0"/>
              </a:rPr>
              <a:t>E-mail: </a:t>
            </a:r>
            <a:r>
              <a:rPr lang="en-US" sz="2000" dirty="0" smtClean="0"/>
              <a:t>vlplatonov@centranalitika.ru</a:t>
            </a:r>
            <a:endParaRPr lang="ru-RU" altLang="ru-RU" sz="2000" b="1" dirty="0">
              <a:ea typeface="Calibri" pitchFamily="34" charset="0"/>
              <a:cs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1662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Стрелка вниз 15"/>
          <p:cNvSpPr/>
          <p:nvPr/>
        </p:nvSpPr>
        <p:spPr>
          <a:xfrm>
            <a:off x="7701930" y="2556887"/>
            <a:ext cx="1824200" cy="1794500"/>
          </a:xfrm>
          <a:prstGeom prst="downArrow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68000">
                <a:schemeClr val="accent1">
                  <a:shade val="100000"/>
                  <a:satMod val="115000"/>
                </a:schemeClr>
              </a:gs>
            </a:gsLst>
            <a:lin ang="2700000" scaled="1"/>
            <a:tileRect/>
          </a:gra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7" name="Rectangle 56"/>
          <p:cNvSpPr>
            <a:spLocks noChangeArrowheads="1"/>
          </p:cNvSpPr>
          <p:nvPr/>
        </p:nvSpPr>
        <p:spPr bwMode="auto">
          <a:xfrm>
            <a:off x="1167442" y="455823"/>
            <a:ext cx="8377566" cy="2192127"/>
          </a:xfrm>
          <a:prstGeom prst="rect">
            <a:avLst/>
          </a:prstGeom>
          <a:noFill/>
          <a:ln w="12700">
            <a:solidFill>
              <a:schemeClr val="tx1">
                <a:lumMod val="65000"/>
              </a:schemeClr>
            </a:solidFill>
            <a:prstDash val="dash"/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>
              <a:defRPr/>
            </a:pP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Проблема</a:t>
            </a:r>
          </a:p>
          <a:p>
            <a:pPr marL="285750" indent="-285750">
              <a:lnSpc>
                <a:spcPct val="110000"/>
              </a:lnSpc>
              <a:buFont typeface="Arial" pitchFamily="34" charset="0"/>
              <a:buChar char="•"/>
              <a:defRPr/>
            </a:pP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Габариты и вес приборов</a:t>
            </a:r>
          </a:p>
          <a:p>
            <a:pPr marL="285750" indent="-285750">
              <a:lnSpc>
                <a:spcPct val="110000"/>
              </a:lnSpc>
              <a:buFont typeface="Arial" pitchFamily="34" charset="0"/>
              <a:buChar char="•"/>
              <a:defRPr/>
            </a:pP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Высокая стоимость</a:t>
            </a:r>
          </a:p>
          <a:p>
            <a:pPr marL="285750" indent="-285750">
              <a:lnSpc>
                <a:spcPct val="110000"/>
              </a:lnSpc>
              <a:buFont typeface="Arial" pitchFamily="34" charset="0"/>
              <a:buChar char="•"/>
              <a:defRPr/>
            </a:pP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Необходимость пуско-наладочных работ</a:t>
            </a:r>
          </a:p>
          <a:p>
            <a:pPr marL="285750" indent="-285750">
              <a:lnSpc>
                <a:spcPct val="110000"/>
              </a:lnSpc>
              <a:buFont typeface="Arial" pitchFamily="34" charset="0"/>
              <a:buChar char="•"/>
              <a:defRPr/>
            </a:pP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Высокое время анализа</a:t>
            </a:r>
          </a:p>
          <a:p>
            <a:pPr marL="285750" indent="-285750">
              <a:lnSpc>
                <a:spcPct val="110000"/>
              </a:lnSpc>
              <a:buFont typeface="Arial" pitchFamily="34" charset="0"/>
              <a:buChar char="•"/>
              <a:defRPr/>
            </a:pP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Высокие требования к персоналу</a:t>
            </a:r>
          </a:p>
        </p:txBody>
      </p:sp>
      <p:sp>
        <p:nvSpPr>
          <p:cNvPr id="18" name="Rectangle 56"/>
          <p:cNvSpPr>
            <a:spLocks noChangeArrowheads="1"/>
          </p:cNvSpPr>
          <p:nvPr/>
        </p:nvSpPr>
        <p:spPr bwMode="auto">
          <a:xfrm>
            <a:off x="1179376" y="4438651"/>
            <a:ext cx="8377566" cy="2495550"/>
          </a:xfrm>
          <a:prstGeom prst="rect">
            <a:avLst/>
          </a:prstGeom>
          <a:noFill/>
          <a:ln w="12700">
            <a:solidFill>
              <a:schemeClr val="tx1">
                <a:lumMod val="65000"/>
              </a:schemeClr>
            </a:solidFill>
            <a:prstDash val="dash"/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>
              <a:defRPr/>
            </a:pP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Преимущества для покупателя</a:t>
            </a:r>
          </a:p>
          <a:p>
            <a:pPr marL="285750" indent="-285750">
              <a:lnSpc>
                <a:spcPct val="110000"/>
              </a:lnSpc>
              <a:buFont typeface="Arial" pitchFamily="34" charset="0"/>
              <a:buChar char="•"/>
              <a:defRPr/>
            </a:pPr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lnSpc>
                <a:spcPct val="110000"/>
              </a:lnSpc>
              <a:buFont typeface="Arial" pitchFamily="34" charset="0"/>
              <a:buChar char="•"/>
              <a:defRPr/>
            </a:pP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Мобильность и эргономичность прибора</a:t>
            </a:r>
          </a:p>
          <a:p>
            <a:pPr marL="285750" indent="-285750">
              <a:lnSpc>
                <a:spcPct val="110000"/>
              </a:lnSpc>
              <a:buFont typeface="Arial" pitchFamily="34" charset="0"/>
              <a:buChar char="•"/>
              <a:defRPr/>
            </a:pP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Высокая скорость анализа</a:t>
            </a:r>
          </a:p>
          <a:p>
            <a:pPr marL="285750" indent="-285750">
              <a:lnSpc>
                <a:spcPct val="110000"/>
              </a:lnSpc>
              <a:buFont typeface="Arial" pitchFamily="34" charset="0"/>
              <a:buChar char="•"/>
              <a:defRPr/>
            </a:pP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Низкая стоимость</a:t>
            </a:r>
          </a:p>
          <a:p>
            <a:pPr marL="285750" indent="-285750">
              <a:lnSpc>
                <a:spcPct val="110000"/>
              </a:lnSpc>
              <a:buFont typeface="Arial" pitchFamily="34" charset="0"/>
              <a:buChar char="•"/>
              <a:defRPr/>
            </a:pP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Отсутствие пуско-наладочных работ</a:t>
            </a:r>
          </a:p>
          <a:p>
            <a:pPr marL="285750" indent="-285750">
              <a:lnSpc>
                <a:spcPct val="110000"/>
              </a:lnSpc>
              <a:buFont typeface="Arial" pitchFamily="34" charset="0"/>
              <a:buChar char="•"/>
              <a:defRPr/>
            </a:pP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Интеллектуальная функция «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Plug &amp; Play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</a:p>
        </p:txBody>
      </p:sp>
      <p:sp>
        <p:nvSpPr>
          <p:cNvPr id="19" name="Rectangle 56"/>
          <p:cNvSpPr>
            <a:spLocks noChangeArrowheads="1"/>
          </p:cNvSpPr>
          <p:nvPr/>
        </p:nvSpPr>
        <p:spPr bwMode="auto">
          <a:xfrm>
            <a:off x="1179376" y="2647950"/>
            <a:ext cx="8377566" cy="1790700"/>
          </a:xfrm>
          <a:prstGeom prst="rect">
            <a:avLst/>
          </a:prstGeom>
          <a:noFill/>
          <a:ln w="12700">
            <a:solidFill>
              <a:schemeClr val="tx1">
                <a:lumMod val="65000"/>
              </a:schemeClr>
            </a:solidFill>
            <a:prstDash val="dash"/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>
              <a:defRPr/>
            </a:pP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Решение</a:t>
            </a:r>
          </a:p>
          <a:p>
            <a:pPr marL="285750" indent="-285750">
              <a:lnSpc>
                <a:spcPct val="110000"/>
              </a:lnSpc>
              <a:buFont typeface="Arial" pitchFamily="34" charset="0"/>
              <a:buChar char="•"/>
              <a:defRPr/>
            </a:pPr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lnSpc>
                <a:spcPct val="110000"/>
              </a:lnSpc>
              <a:buFont typeface="Arial" pitchFamily="34" charset="0"/>
              <a:buChar char="•"/>
              <a:defRPr/>
            </a:pP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Применение </a:t>
            </a: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микрофлюидных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систем</a:t>
            </a:r>
          </a:p>
          <a:p>
            <a:pPr marL="285750" indent="-285750">
              <a:lnSpc>
                <a:spcPct val="110000"/>
              </a:lnSpc>
              <a:buFont typeface="Arial" pitchFamily="34" charset="0"/>
              <a:buChar char="•"/>
              <a:defRPr/>
            </a:pP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Применение </a:t>
            </a: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микроэлектромеханических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технологий</a:t>
            </a:r>
          </a:p>
          <a:p>
            <a:pPr marL="285750" indent="-285750">
              <a:lnSpc>
                <a:spcPct val="110000"/>
              </a:lnSpc>
              <a:buFont typeface="Arial" pitchFamily="34" charset="0"/>
              <a:buChar char="•"/>
              <a:defRPr/>
            </a:pP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Применение </a:t>
            </a: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наноструктурированных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сорбентов</a:t>
            </a:r>
          </a:p>
        </p:txBody>
      </p:sp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8082" y="524941"/>
            <a:ext cx="2598048" cy="1810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8082" y="4855443"/>
            <a:ext cx="2629279" cy="1872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701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  <p:bldP spid="1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895043" y="1100338"/>
            <a:ext cx="5457275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/>
              <a:t>     </a:t>
            </a:r>
            <a:r>
              <a:rPr lang="ru-RU" sz="3600" b="1" dirty="0" err="1"/>
              <a:t>Микрофлюидная</a:t>
            </a:r>
            <a:r>
              <a:rPr lang="ru-RU" sz="3600" dirty="0"/>
              <a:t> </a:t>
            </a:r>
            <a:r>
              <a:rPr lang="ru-RU" sz="3600" b="1" dirty="0" smtClean="0"/>
              <a:t>система</a:t>
            </a:r>
            <a:r>
              <a:rPr lang="ru-RU" sz="3600" dirty="0" smtClean="0"/>
              <a:t> это </a:t>
            </a:r>
            <a:r>
              <a:rPr lang="ru-RU" sz="3600" dirty="0"/>
              <a:t>компактное </a:t>
            </a:r>
            <a:endParaRPr lang="ru-RU" sz="3600" dirty="0" smtClean="0"/>
          </a:p>
          <a:p>
            <a:pPr algn="just"/>
            <a:r>
              <a:rPr lang="ru-RU" sz="3600" dirty="0" smtClean="0"/>
              <a:t>устройство</a:t>
            </a:r>
            <a:r>
              <a:rPr lang="ru-RU" sz="3600" dirty="0"/>
              <a:t>, которое оперирует небольшим количеством жидкости (нано/</a:t>
            </a:r>
            <a:r>
              <a:rPr lang="ru-RU" sz="3600" dirty="0" err="1"/>
              <a:t>микролитровыми</a:t>
            </a:r>
            <a:r>
              <a:rPr lang="ru-RU" sz="3600" dirty="0"/>
              <a:t> объемами), используя каналы с размерами десятки-сотни микрон.</a:t>
            </a:r>
            <a:endParaRPr lang="ru-RU" sz="3200" dirty="0"/>
          </a:p>
        </p:txBody>
      </p:sp>
      <p:pic>
        <p:nvPicPr>
          <p:cNvPr id="6" name="Picture 2" descr="C:\Users\RoV\Downloads\Логотип МЭМС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869" y="426995"/>
            <a:ext cx="1812471" cy="494311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804" y="1671839"/>
            <a:ext cx="4234044" cy="2983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3233068" y="212485"/>
            <a:ext cx="688097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b="1" dirty="0" err="1" smtClean="0"/>
              <a:t>Микрофлюидика</a:t>
            </a:r>
            <a:endParaRPr lang="ru-RU" sz="5400" b="1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49345" y="5186443"/>
            <a:ext cx="4228503" cy="1306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6139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RoV\Downloads\Логотип МЭМС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869" y="329021"/>
            <a:ext cx="1812471" cy="49431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8" name="Прямоугольник 7"/>
          <p:cNvSpPr/>
          <p:nvPr/>
        </p:nvSpPr>
        <p:spPr>
          <a:xfrm>
            <a:off x="2677886" y="200852"/>
            <a:ext cx="688097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/>
              <a:t>Технологии производства</a:t>
            </a:r>
            <a:endParaRPr lang="ru-RU" sz="4400" b="1" dirty="0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169" y="1607547"/>
            <a:ext cx="3935995" cy="5569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9" descr="C:\Users\1\AppData\Roaming\Skype\anyuta_secret\media_messaging\media_cache\^800D05C3CF0047984FDDD34806557F47854358771706EF28DE^pimgpsh_fullsize_distr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44512" y="1742237"/>
            <a:ext cx="4314825" cy="481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328056" y="1122635"/>
            <a:ext cx="202786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Стекло</a:t>
            </a:r>
            <a:endParaRPr lang="ru-RU" sz="2400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6987991" y="1072425"/>
            <a:ext cx="202786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Алюминий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2428854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689632" y="2187261"/>
            <a:ext cx="2988531" cy="1343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5" name="Диаграмма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29089999"/>
              </p:ext>
            </p:extLst>
          </p:nvPr>
        </p:nvGraphicFramePr>
        <p:xfrm>
          <a:off x="2822929" y="1371320"/>
          <a:ext cx="6876255" cy="2592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2930" y="4002345"/>
            <a:ext cx="4752528" cy="280076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7575458" y="4002345"/>
            <a:ext cx="2123727" cy="2800767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/>
              <a:t>Температура колонки – 60 °С</a:t>
            </a:r>
            <a:r>
              <a:rPr lang="en-US" sz="1600" b="1" dirty="0" smtClean="0"/>
              <a:t>;</a:t>
            </a:r>
            <a:endParaRPr lang="ru-RU" sz="1600" b="1" dirty="0" smtClean="0"/>
          </a:p>
          <a:p>
            <a:pPr algn="ctr"/>
            <a:endParaRPr lang="en-US" sz="1600" b="1" dirty="0" smtClean="0"/>
          </a:p>
          <a:p>
            <a:pPr algn="ctr"/>
            <a:r>
              <a:rPr lang="ru-RU" sz="1600" b="1" dirty="0" smtClean="0"/>
              <a:t>Расход газа-носителя (</a:t>
            </a:r>
            <a:r>
              <a:rPr lang="en-US" sz="1600" b="1" dirty="0" smtClean="0"/>
              <a:t>N</a:t>
            </a:r>
            <a:r>
              <a:rPr lang="en-US" sz="1600" b="1" baseline="-25000" dirty="0" smtClean="0"/>
              <a:t>2</a:t>
            </a:r>
            <a:r>
              <a:rPr lang="ru-RU" sz="1600" b="1" dirty="0" smtClean="0"/>
              <a:t>)</a:t>
            </a:r>
            <a:r>
              <a:rPr lang="en-US" sz="1600" b="1" dirty="0" smtClean="0"/>
              <a:t>- 0</a:t>
            </a:r>
            <a:r>
              <a:rPr lang="ru-RU" sz="1600" b="1" dirty="0" smtClean="0"/>
              <a:t>,4 мл</a:t>
            </a:r>
            <a:r>
              <a:rPr lang="en-US" sz="1600" b="1" dirty="0" smtClean="0"/>
              <a:t>/</a:t>
            </a:r>
            <a:r>
              <a:rPr lang="ru-RU" sz="1600" b="1" dirty="0" smtClean="0"/>
              <a:t>мин</a:t>
            </a:r>
            <a:r>
              <a:rPr lang="en-US" sz="1600" b="1" dirty="0" smtClean="0"/>
              <a:t>;</a:t>
            </a:r>
            <a:endParaRPr lang="ru-RU" sz="1600" b="1" dirty="0" smtClean="0"/>
          </a:p>
          <a:p>
            <a:pPr algn="ctr"/>
            <a:endParaRPr lang="en-US" sz="1600" b="1" dirty="0" smtClean="0"/>
          </a:p>
          <a:p>
            <a:pPr algn="ctr"/>
            <a:r>
              <a:rPr lang="ru-RU" sz="1600" b="1" dirty="0" err="1" smtClean="0"/>
              <a:t>Сорбаты</a:t>
            </a:r>
            <a:r>
              <a:rPr lang="en-US" sz="1600" b="1" dirty="0" smtClean="0"/>
              <a:t>:</a:t>
            </a:r>
            <a:endParaRPr lang="ru-RU" sz="1600" b="1" dirty="0" smtClean="0"/>
          </a:p>
          <a:p>
            <a:pPr algn="ctr"/>
            <a:r>
              <a:rPr lang="ru-RU" sz="1600" b="1" dirty="0" smtClean="0"/>
              <a:t>1) </a:t>
            </a:r>
            <a:r>
              <a:rPr lang="ru-RU" sz="1600" b="1" dirty="0" err="1" smtClean="0"/>
              <a:t>гексан</a:t>
            </a:r>
            <a:r>
              <a:rPr lang="en-US" sz="1600" b="1" dirty="0" smtClean="0"/>
              <a:t>; 2) </a:t>
            </a:r>
            <a:r>
              <a:rPr lang="ru-RU" sz="1600" b="1" dirty="0" smtClean="0"/>
              <a:t>бензол</a:t>
            </a:r>
            <a:r>
              <a:rPr lang="en-US" sz="1600" b="1" dirty="0" smtClean="0"/>
              <a:t>; 3)</a:t>
            </a:r>
            <a:r>
              <a:rPr lang="ru-RU" sz="1600" b="1" dirty="0" smtClean="0"/>
              <a:t> гептан</a:t>
            </a:r>
            <a:r>
              <a:rPr lang="en-US" sz="1600" b="1" dirty="0" smtClean="0"/>
              <a:t>; </a:t>
            </a:r>
            <a:r>
              <a:rPr lang="ru-RU" sz="1600" b="1" dirty="0" smtClean="0"/>
              <a:t>4</a:t>
            </a:r>
            <a:r>
              <a:rPr lang="ru-RU" sz="1600" b="1" dirty="0"/>
              <a:t>) </a:t>
            </a:r>
            <a:r>
              <a:rPr lang="ru-RU" sz="1600" b="1" dirty="0" smtClean="0"/>
              <a:t>толуол</a:t>
            </a:r>
            <a:r>
              <a:rPr lang="en-US" sz="1600" b="1" dirty="0" smtClean="0"/>
              <a:t>; 5) </a:t>
            </a:r>
            <a:r>
              <a:rPr lang="ru-RU" sz="1600" b="1" dirty="0" smtClean="0"/>
              <a:t>октан</a:t>
            </a:r>
            <a:r>
              <a:rPr lang="en-US" sz="1600" b="1" dirty="0" smtClean="0"/>
              <a:t>;</a:t>
            </a:r>
            <a:r>
              <a:rPr lang="ru-RU" sz="1600" b="1" dirty="0" smtClean="0"/>
              <a:t> 6) м-ксилол</a:t>
            </a:r>
            <a:r>
              <a:rPr lang="en-US" sz="1600" b="1" dirty="0" smtClean="0"/>
              <a:t>; 7) </a:t>
            </a:r>
            <a:r>
              <a:rPr lang="ru-RU" sz="1600" b="1" dirty="0" smtClean="0"/>
              <a:t>о-ксилол</a:t>
            </a:r>
            <a:r>
              <a:rPr lang="en-US" sz="1600" b="1" dirty="0" smtClean="0"/>
              <a:t>; 8) </a:t>
            </a:r>
            <a:r>
              <a:rPr lang="ru-RU" sz="1600" b="1" dirty="0" err="1" smtClean="0"/>
              <a:t>нонан</a:t>
            </a:r>
            <a:r>
              <a:rPr lang="ru-RU" sz="1600" b="1" dirty="0" smtClean="0"/>
              <a:t>.</a:t>
            </a:r>
            <a:endParaRPr lang="ru-RU" sz="1600" dirty="0"/>
          </a:p>
        </p:txBody>
      </p:sp>
      <p:cxnSp>
        <p:nvCxnSpPr>
          <p:cNvPr id="18" name="Прямая соединительная линия 17"/>
          <p:cNvCxnSpPr/>
          <p:nvPr/>
        </p:nvCxnSpPr>
        <p:spPr>
          <a:xfrm>
            <a:off x="2822930" y="3977069"/>
            <a:ext cx="6876256" cy="0"/>
          </a:xfrm>
          <a:prstGeom prst="line">
            <a:avLst/>
          </a:prstGeom>
          <a:ln w="476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2" descr="C:\Users\RoV\Downloads\Логотип МЭМС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869" y="329021"/>
            <a:ext cx="1812471" cy="49431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1" name="Прямоугольник 10"/>
          <p:cNvSpPr/>
          <p:nvPr/>
        </p:nvSpPr>
        <p:spPr>
          <a:xfrm>
            <a:off x="2628899" y="200852"/>
            <a:ext cx="688097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/>
              <a:t>Стеклянные колонки</a:t>
            </a:r>
            <a:endParaRPr lang="ru-RU" sz="4400" b="1" dirty="0"/>
          </a:p>
        </p:txBody>
      </p:sp>
      <p:pic>
        <p:nvPicPr>
          <p:cNvPr id="12" name="Рисунок 11" descr="C:\Users\RoV\Desktop\Фото\3мин в HF\cucrmask_005.tif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1" y="4432470"/>
            <a:ext cx="2560955" cy="23706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598693" y="2306357"/>
            <a:ext cx="3030824" cy="1147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0332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RoV\Downloads\Логотип МЭМС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869" y="329021"/>
            <a:ext cx="1812471" cy="49431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1" name="Прямоугольник 10"/>
          <p:cNvSpPr/>
          <p:nvPr/>
        </p:nvSpPr>
        <p:spPr>
          <a:xfrm>
            <a:off x="2628899" y="200852"/>
            <a:ext cx="688097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/>
              <a:t>Колонки из алюминия</a:t>
            </a:r>
            <a:endParaRPr lang="ru-RU" sz="4400" b="1" dirty="0"/>
          </a:p>
        </p:txBody>
      </p:sp>
      <p:pic>
        <p:nvPicPr>
          <p:cNvPr id="12" name="Рисунок 11" descr="C:\Вова\ФОТО\Фотки с ыщтн\102MSDCF\DSC02994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214" y="1570737"/>
            <a:ext cx="2930935" cy="28603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IMG_090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024" y="4735285"/>
            <a:ext cx="2905125" cy="2106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0" y="0"/>
            <a:ext cx="106886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027" name="Picture 3" descr="7_отредактировано-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9067" y="1352457"/>
            <a:ext cx="6971336" cy="2860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3539067" y="4431051"/>
            <a:ext cx="6649962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000" b="1" dirty="0" err="1">
                <a:latin typeface="Arial" pitchFamily="34" charset="0"/>
                <a:ea typeface="Times New Roman" pitchFamily="18" charset="0"/>
                <a:cs typeface="Arial" pitchFamily="34" charset="0"/>
              </a:rPr>
              <a:t>Хроматограмма</a:t>
            </a:r>
            <a:r>
              <a:rPr lang="ru-RU" altLang="ru-RU" sz="20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 разделения модельной смеси природного газа на </a:t>
            </a:r>
            <a:r>
              <a:rPr lang="ru-RU" altLang="ru-RU" sz="20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пилларной</a:t>
            </a:r>
            <a:r>
              <a:rPr lang="ru-RU" altLang="ru-RU" sz="20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газохроматографической колонке </a:t>
            </a:r>
            <a:r>
              <a:rPr lang="ru-RU" altLang="ru-RU" sz="20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с Al</a:t>
            </a:r>
            <a:r>
              <a:rPr lang="ru-RU" altLang="ru-RU" sz="2000" b="1" baseline="-250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ru-RU" altLang="ru-RU" sz="20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O</a:t>
            </a:r>
            <a:r>
              <a:rPr lang="ru-RU" altLang="ru-RU" sz="2000" b="1" baseline="-250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r>
              <a:rPr lang="ru-RU" altLang="ru-RU" sz="20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. </a:t>
            </a:r>
            <a:r>
              <a:rPr lang="ru-RU" altLang="ru-RU" sz="20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Режим: Температура колонки 100°С, давление газа-носителя - гелий - 200 кПа, скорость потока 15,2 мл/мин. </a:t>
            </a:r>
            <a:r>
              <a:rPr lang="ru-RU" altLang="ru-RU" sz="2000" dirty="0" err="1">
                <a:latin typeface="Arial" pitchFamily="34" charset="0"/>
                <a:ea typeface="Times New Roman" pitchFamily="18" charset="0"/>
                <a:cs typeface="Arial" pitchFamily="34" charset="0"/>
              </a:rPr>
              <a:t>Сорбаты</a:t>
            </a:r>
            <a:r>
              <a:rPr lang="ru-RU" altLang="ru-RU" sz="20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: 1 - метан, 2 - этан, 3 - пропан, 4 - изобутан, 5 - бутан, 6 - </a:t>
            </a:r>
            <a:r>
              <a:rPr lang="ru-RU" altLang="ru-RU" sz="2000" dirty="0" err="1">
                <a:latin typeface="Arial" pitchFamily="34" charset="0"/>
                <a:ea typeface="Times New Roman" pitchFamily="18" charset="0"/>
                <a:cs typeface="Arial" pitchFamily="34" charset="0"/>
              </a:rPr>
              <a:t>неопентан</a:t>
            </a:r>
            <a:r>
              <a:rPr lang="ru-RU" altLang="ru-RU" sz="20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, 7 - </a:t>
            </a:r>
            <a:r>
              <a:rPr lang="ru-RU" altLang="ru-RU" sz="2000" dirty="0" err="1">
                <a:latin typeface="Arial" pitchFamily="34" charset="0"/>
                <a:ea typeface="Times New Roman" pitchFamily="18" charset="0"/>
                <a:cs typeface="Arial" pitchFamily="34" charset="0"/>
              </a:rPr>
              <a:t>изопентан</a:t>
            </a:r>
            <a:r>
              <a:rPr lang="ru-RU" altLang="ru-RU" sz="20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, 8 - пентан.</a:t>
            </a:r>
            <a:endParaRPr kumimoji="0" lang="en-US" altLang="ru-RU" sz="36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6875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RoV\Downloads\Логотип МЭМС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869" y="329021"/>
            <a:ext cx="1812471" cy="49431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1" name="Прямоугольник 10"/>
          <p:cNvSpPr/>
          <p:nvPr/>
        </p:nvSpPr>
        <p:spPr>
          <a:xfrm>
            <a:off x="3020784" y="222233"/>
            <a:ext cx="688097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/>
              <a:t>Колонки из кремния и стекла</a:t>
            </a:r>
            <a:endParaRPr lang="ru-RU" sz="4000" b="1" dirty="0"/>
          </a:p>
        </p:txBody>
      </p:sp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0" y="0"/>
            <a:ext cx="106886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2052" name="Рисунок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7574" y="2992178"/>
            <a:ext cx="2133085" cy="1601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Рисунок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488" y="2992178"/>
            <a:ext cx="2133086" cy="1601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Рисунок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7574" y="1383386"/>
            <a:ext cx="2147450" cy="1608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" name="Рисунок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489" y="1390569"/>
            <a:ext cx="2133085" cy="1601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/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88" t="14055" r="27216" b="35309"/>
          <a:stretch/>
        </p:blipFill>
        <p:spPr bwMode="auto">
          <a:xfrm>
            <a:off x="4996543" y="1383386"/>
            <a:ext cx="4784271" cy="321040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68694" y="4911618"/>
            <a:ext cx="9412120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Результаты </a:t>
            </a:r>
            <a:r>
              <a:rPr lang="ru-RU" dirty="0"/>
              <a:t>математического моделирования отличаются от экспериментальных данных менее чем на 1%, что делает возможным использование построенной модели для расчетов оптимального расположения </a:t>
            </a:r>
            <a:r>
              <a:rPr lang="ru-RU" dirty="0" err="1"/>
              <a:t>пилларов</a:t>
            </a:r>
            <a:r>
              <a:rPr lang="ru-RU" dirty="0"/>
              <a:t> внутри </a:t>
            </a:r>
            <a:r>
              <a:rPr lang="ru-RU" dirty="0" err="1"/>
              <a:t>микрофлюидного</a:t>
            </a:r>
            <a:r>
              <a:rPr lang="ru-RU" dirty="0"/>
              <a:t> канала, с целью получения максимальной загрузочной емкости и эффективности изготавливаемой газохроматографической колонки.</a:t>
            </a:r>
          </a:p>
        </p:txBody>
      </p:sp>
    </p:spTree>
    <p:extLst>
      <p:ext uri="{BB962C8B-B14F-4D97-AF65-F5344CB8AC3E}">
        <p14:creationId xmlns:p14="http://schemas.microsoft.com/office/powerpoint/2010/main" val="1342331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69104" y="184286"/>
            <a:ext cx="9511420" cy="659304"/>
          </a:xfrm>
          <a:prstGeom prst="rect">
            <a:avLst/>
          </a:prstGeom>
          <a:ln w="25400">
            <a:noFill/>
          </a:ln>
        </p:spPr>
        <p:txBody>
          <a:bodyPr wrap="square" lIns="104287" tIns="52144" rIns="104287" bIns="52144" spcCol="123174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521437" algn="l"/>
              </a:tabLst>
            </a:pPr>
            <a:r>
              <a:rPr lang="ru-RU" altLang="ru-RU" sz="3600" b="1" dirty="0" smtClean="0">
                <a:solidFill>
                  <a:prstClr val="black"/>
                </a:solidFill>
                <a:ea typeface="Calibri" pitchFamily="34" charset="0"/>
                <a:cs typeface="Times New Roman" pitchFamily="18" charset="0"/>
              </a:rPr>
              <a:t>Планарное дозирующее устройство</a:t>
            </a:r>
            <a:endParaRPr lang="en-US" altLang="ru-RU" sz="3600" b="1" dirty="0">
              <a:solidFill>
                <a:prstClr val="black"/>
              </a:solidFill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3" y="-214236"/>
            <a:ext cx="210675" cy="42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04287" tIns="52144" rIns="104287" bIns="52144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11" name="Рисунок 10"/>
          <p:cNvPicPr/>
          <p:nvPr/>
        </p:nvPicPr>
        <p:blipFill>
          <a:blip r:embed="rId3"/>
          <a:stretch>
            <a:fillRect/>
          </a:stretch>
        </p:blipFill>
        <p:spPr>
          <a:xfrm>
            <a:off x="1872371" y="3852612"/>
            <a:ext cx="6943903" cy="2359889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1924906" y="6401919"/>
            <a:ext cx="6754655" cy="736248"/>
          </a:xfrm>
          <a:prstGeom prst="rect">
            <a:avLst/>
          </a:prstGeom>
        </p:spPr>
        <p:txBody>
          <a:bodyPr wrap="square" lIns="104287" tIns="52144" rIns="104287" bIns="52144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521437" algn="l"/>
              </a:tabLst>
            </a:pPr>
            <a:r>
              <a:rPr lang="ru-RU" altLang="ru-RU" sz="4100" b="1" i="1" dirty="0">
                <a:solidFill>
                  <a:prstClr val="black"/>
                </a:solidFill>
                <a:ea typeface="Calibri" pitchFamily="34" charset="0"/>
                <a:cs typeface="Times New Roman" pitchFamily="18" charset="0"/>
              </a:rPr>
              <a:t>СКО </a:t>
            </a:r>
            <a:r>
              <a:rPr lang="en-US" altLang="ru-RU" sz="4100" b="1" i="1" dirty="0">
                <a:solidFill>
                  <a:prstClr val="black"/>
                </a:solidFill>
                <a:ea typeface="Calibri" pitchFamily="34" charset="0"/>
                <a:cs typeface="Times New Roman" pitchFamily="18" charset="0"/>
              </a:rPr>
              <a:t>(</a:t>
            </a:r>
            <a:r>
              <a:rPr lang="ru-RU" altLang="ru-RU" sz="4100" b="1" i="1" dirty="0">
                <a:solidFill>
                  <a:prstClr val="black"/>
                </a:solidFill>
                <a:ea typeface="Calibri" pitchFamily="34" charset="0"/>
                <a:cs typeface="Times New Roman" pitchFamily="18" charset="0"/>
              </a:rPr>
              <a:t>площадь пика</a:t>
            </a:r>
            <a:r>
              <a:rPr lang="en-US" altLang="ru-RU" sz="4100" b="1" i="1" dirty="0">
                <a:solidFill>
                  <a:prstClr val="black"/>
                </a:solidFill>
                <a:ea typeface="Calibri" pitchFamily="34" charset="0"/>
                <a:cs typeface="Times New Roman" pitchFamily="18" charset="0"/>
              </a:rPr>
              <a:t>) – 0,6% </a:t>
            </a:r>
            <a:endParaRPr lang="ru-RU" altLang="ru-RU" sz="4100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52721" y="3242644"/>
            <a:ext cx="5945129" cy="597749"/>
          </a:xfrm>
          <a:prstGeom prst="rect">
            <a:avLst/>
          </a:prstGeom>
        </p:spPr>
        <p:txBody>
          <a:bodyPr wrap="none" lIns="104287" tIns="52144" rIns="104287" bIns="52144">
            <a:spAutoFit/>
          </a:bodyPr>
          <a:lstStyle/>
          <a:p>
            <a:r>
              <a:rPr lang="ru-RU" sz="3200" dirty="0">
                <a:solidFill>
                  <a:prstClr val="black"/>
                </a:solidFill>
              </a:rPr>
              <a:t>Определение водорода в потоке</a:t>
            </a:r>
          </a:p>
        </p:txBody>
      </p:sp>
      <p:sp>
        <p:nvSpPr>
          <p:cNvPr id="14" name="Rectangle 2"/>
          <p:cNvSpPr>
            <a:spLocks noChangeArrowheads="1"/>
          </p:cNvSpPr>
          <p:nvPr/>
        </p:nvSpPr>
        <p:spPr bwMode="auto">
          <a:xfrm>
            <a:off x="3" y="-214236"/>
            <a:ext cx="210675" cy="42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04287" tIns="52144" rIns="104287" bIns="52144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graphicFrame>
        <p:nvGraphicFramePr>
          <p:cNvPr id="15" name="Объект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78375838"/>
              </p:ext>
            </p:extLst>
          </p:nvPr>
        </p:nvGraphicFramePr>
        <p:xfrm>
          <a:off x="1814873" y="1179399"/>
          <a:ext cx="5044685" cy="20516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4" name="CorelDRAW" r:id="rId4" imgW="7597073" imgH="3279150" progId="CorelDraw.Graphic.16">
                  <p:embed/>
                </p:oleObj>
              </mc:Choice>
              <mc:Fallback>
                <p:oleObj name="CorelDRAW" r:id="rId4" imgW="7597073" imgH="3279150" progId="CorelDraw.Graphic.1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14873" y="1179399"/>
                        <a:ext cx="5044685" cy="205165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9178103"/>
              </p:ext>
            </p:extLst>
          </p:nvPr>
        </p:nvGraphicFramePr>
        <p:xfrm>
          <a:off x="7196100" y="1146847"/>
          <a:ext cx="1346750" cy="20782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5" name="Точечный рисунок" r:id="rId6" imgW="0" imgH="0" progId="Paint.Picture">
                  <p:embed/>
                </p:oleObj>
              </mc:Choice>
              <mc:Fallback>
                <p:oleObj name="Точечный рисунок" r:id="rId6" imgW="0" imgH="0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96100" y="1146847"/>
                        <a:ext cx="1346750" cy="207824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2" descr="C:\Users\RoV\Downloads\Логотип МЭМС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869" y="329021"/>
            <a:ext cx="1812471" cy="494311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876816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399157" y="262366"/>
            <a:ext cx="9511420" cy="659304"/>
          </a:xfrm>
          <a:prstGeom prst="rect">
            <a:avLst/>
          </a:prstGeom>
          <a:ln w="25400">
            <a:noFill/>
          </a:ln>
        </p:spPr>
        <p:txBody>
          <a:bodyPr wrap="square" lIns="104287" tIns="52144" rIns="104287" bIns="52144" spcCol="123174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521437" algn="l"/>
              </a:tabLst>
            </a:pPr>
            <a:r>
              <a:rPr lang="ru-RU" altLang="ru-RU" sz="3600" b="1" dirty="0" err="1" smtClean="0">
                <a:solidFill>
                  <a:prstClr val="black"/>
                </a:solidFill>
                <a:ea typeface="Calibri" pitchFamily="34" charset="0"/>
                <a:cs typeface="Times New Roman" pitchFamily="18" charset="0"/>
              </a:rPr>
              <a:t>Микротермохимический</a:t>
            </a:r>
            <a:r>
              <a:rPr lang="en-US" altLang="ru-RU" sz="3600" b="1" dirty="0" smtClean="0">
                <a:solidFill>
                  <a:prstClr val="black"/>
                </a:solidFill>
                <a:ea typeface="Calibri" pitchFamily="34" charset="0"/>
                <a:cs typeface="Times New Roman" pitchFamily="18" charset="0"/>
              </a:rPr>
              <a:t> </a:t>
            </a:r>
            <a:r>
              <a:rPr lang="ru-RU" altLang="ru-RU" sz="3600" b="1" dirty="0" smtClean="0">
                <a:solidFill>
                  <a:prstClr val="black"/>
                </a:solidFill>
                <a:ea typeface="Calibri" pitchFamily="34" charset="0"/>
                <a:cs typeface="Times New Roman" pitchFamily="18" charset="0"/>
              </a:rPr>
              <a:t>детектор</a:t>
            </a:r>
            <a:endParaRPr lang="en-US" altLang="ru-RU" sz="3600" b="1" dirty="0">
              <a:solidFill>
                <a:prstClr val="black"/>
              </a:solidFill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3" y="-214236"/>
            <a:ext cx="210675" cy="42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04287" tIns="52144" rIns="104287" bIns="52144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64379884"/>
              </p:ext>
            </p:extLst>
          </p:nvPr>
        </p:nvGraphicFramePr>
        <p:xfrm>
          <a:off x="448763" y="1166107"/>
          <a:ext cx="3937749" cy="22763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3" name="CorelDRAW" r:id="rId3" imgW="6832105" imgH="4131540" progId="CorelDraw.Graphic.16">
                  <p:embed/>
                </p:oleObj>
              </mc:Choice>
              <mc:Fallback>
                <p:oleObj name="CorelDRAW" r:id="rId3" imgW="6832105" imgH="4131540" progId="CorelDraw.Graphic.1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8763" y="1166107"/>
                        <a:ext cx="3937749" cy="2276379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5070540" y="1329392"/>
            <a:ext cx="5449659" cy="1875022"/>
          </a:xfrm>
          <a:prstGeom prst="rect">
            <a:avLst/>
          </a:prstGeom>
        </p:spPr>
        <p:txBody>
          <a:bodyPr wrap="square" lIns="104287" tIns="52144" rIns="104287" bIns="52144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521437" algn="l"/>
              </a:tabLst>
            </a:pPr>
            <a:r>
              <a:rPr lang="ru-RU" altLang="ru-RU" sz="2300" b="1" i="1" dirty="0" smtClean="0">
                <a:solidFill>
                  <a:prstClr val="black"/>
                </a:solidFill>
                <a:ea typeface="Calibri" pitchFamily="34" charset="0"/>
                <a:cs typeface="Times New Roman" pitchFamily="18" charset="0"/>
              </a:rPr>
              <a:t>Предел детектирования </a:t>
            </a:r>
            <a:r>
              <a:rPr lang="en-US" altLang="ru-RU" sz="2300" b="1" i="1" dirty="0" smtClean="0">
                <a:solidFill>
                  <a:prstClr val="black"/>
                </a:solidFill>
                <a:ea typeface="Calibri" pitchFamily="34" charset="0"/>
                <a:cs typeface="Times New Roman" pitchFamily="18" charset="0"/>
              </a:rPr>
              <a:t>100 </a:t>
            </a:r>
            <a:r>
              <a:rPr lang="en-US" altLang="ru-RU" sz="2300" b="1" i="1" dirty="0">
                <a:solidFill>
                  <a:prstClr val="black"/>
                </a:solidFill>
                <a:ea typeface="Calibri" pitchFamily="34" charset="0"/>
                <a:cs typeface="Times New Roman" pitchFamily="18" charset="0"/>
              </a:rPr>
              <a:t>ppb </a:t>
            </a:r>
            <a:r>
              <a:rPr lang="en-US" altLang="ru-RU" sz="2300" b="1" i="1" dirty="0" smtClean="0">
                <a:solidFill>
                  <a:prstClr val="black"/>
                </a:solidFill>
                <a:ea typeface="Calibri" pitchFamily="34" charset="0"/>
                <a:cs typeface="Times New Roman" pitchFamily="18" charset="0"/>
              </a:rPr>
              <a:t>(</a:t>
            </a:r>
            <a:r>
              <a:rPr lang="ru-RU" altLang="ru-RU" sz="2300" b="1" i="1" dirty="0" smtClean="0">
                <a:solidFill>
                  <a:prstClr val="black"/>
                </a:solidFill>
                <a:ea typeface="Calibri" pitchFamily="34" charset="0"/>
                <a:cs typeface="Times New Roman" pitchFamily="18" charset="0"/>
              </a:rPr>
              <a:t>метан</a:t>
            </a:r>
            <a:r>
              <a:rPr lang="en-US" altLang="ru-RU" sz="2300" b="1" i="1" dirty="0" smtClean="0">
                <a:solidFill>
                  <a:prstClr val="black"/>
                </a:solidFill>
                <a:ea typeface="Calibri" pitchFamily="34" charset="0"/>
                <a:cs typeface="Times New Roman" pitchFamily="18" charset="0"/>
              </a:rPr>
              <a:t>). </a:t>
            </a:r>
            <a:r>
              <a:rPr lang="ru-RU" altLang="ru-RU" sz="2300" b="1" i="1" dirty="0" err="1" smtClean="0">
                <a:solidFill>
                  <a:prstClr val="black"/>
                </a:solidFill>
                <a:ea typeface="Calibri" pitchFamily="34" charset="0"/>
                <a:cs typeface="Times New Roman" pitchFamily="18" charset="0"/>
              </a:rPr>
              <a:t>Хроматограмма</a:t>
            </a:r>
            <a:r>
              <a:rPr lang="ru-RU" altLang="ru-RU" sz="2300" b="1" i="1" dirty="0" smtClean="0">
                <a:solidFill>
                  <a:prstClr val="black"/>
                </a:solidFill>
                <a:ea typeface="Calibri" pitchFamily="34" charset="0"/>
                <a:cs typeface="Times New Roman" pitchFamily="18" charset="0"/>
              </a:rPr>
              <a:t> определения угарного газа и метана в медицинском кислороде</a:t>
            </a:r>
            <a:r>
              <a:rPr lang="en-US" altLang="ru-RU" sz="2300" b="1" i="1" dirty="0" smtClean="0">
                <a:solidFill>
                  <a:prstClr val="black"/>
                </a:solidFill>
                <a:ea typeface="Calibri" pitchFamily="34" charset="0"/>
                <a:cs typeface="Times New Roman" pitchFamily="18" charset="0"/>
              </a:rPr>
              <a:t> (</a:t>
            </a:r>
            <a:r>
              <a:rPr lang="ru-RU" altLang="ru-RU" sz="2300" b="1" i="1" dirty="0" smtClean="0">
                <a:solidFill>
                  <a:prstClr val="black"/>
                </a:solidFill>
                <a:ea typeface="Calibri" pitchFamily="34" charset="0"/>
                <a:cs typeface="Times New Roman" pitchFamily="18" charset="0"/>
              </a:rPr>
              <a:t>концентрация </a:t>
            </a:r>
            <a:r>
              <a:rPr lang="en-US" altLang="ru-RU" sz="2300" b="1" i="1" dirty="0" smtClean="0">
                <a:solidFill>
                  <a:prstClr val="black"/>
                </a:solidFill>
                <a:ea typeface="Calibri" pitchFamily="34" charset="0"/>
                <a:cs typeface="Times New Roman" pitchFamily="18" charset="0"/>
              </a:rPr>
              <a:t>5 ppm</a:t>
            </a:r>
            <a:r>
              <a:rPr lang="ru-RU" altLang="ru-RU" sz="2300" b="1" i="1" dirty="0" smtClean="0">
                <a:solidFill>
                  <a:prstClr val="black"/>
                </a:solidFill>
                <a:ea typeface="Calibri" pitchFamily="34" charset="0"/>
                <a:cs typeface="Times New Roman" pitchFamily="18" charset="0"/>
              </a:rPr>
              <a:t> и 15 </a:t>
            </a:r>
            <a:r>
              <a:rPr lang="en-US" altLang="ru-RU" sz="2300" b="1" i="1" dirty="0" smtClean="0">
                <a:solidFill>
                  <a:prstClr val="black"/>
                </a:solidFill>
                <a:ea typeface="Calibri" pitchFamily="34" charset="0"/>
                <a:cs typeface="Times New Roman" pitchFamily="18" charset="0"/>
              </a:rPr>
              <a:t>ppm).</a:t>
            </a:r>
            <a:endParaRPr lang="ru-RU" altLang="ru-RU" sz="2300" dirty="0">
              <a:solidFill>
                <a:prstClr val="black"/>
              </a:solidFill>
              <a:cs typeface="Arial" pitchFamily="34" charset="0"/>
            </a:endParaRPr>
          </a:p>
        </p:txBody>
      </p:sp>
      <p:pic>
        <p:nvPicPr>
          <p:cNvPr id="12" name="Рисунок 11"/>
          <p:cNvPicPr/>
          <p:nvPr/>
        </p:nvPicPr>
        <p:blipFill>
          <a:blip r:embed="rId5"/>
          <a:stretch>
            <a:fillRect/>
          </a:stretch>
        </p:blipFill>
        <p:spPr>
          <a:xfrm>
            <a:off x="832757" y="3657599"/>
            <a:ext cx="9241972" cy="3298369"/>
          </a:xfrm>
          <a:prstGeom prst="rect">
            <a:avLst/>
          </a:prstGeom>
        </p:spPr>
      </p:pic>
      <p:pic>
        <p:nvPicPr>
          <p:cNvPr id="13" name="Picture 2" descr="C:\Users\RoV\Downloads\Логотип МЭМС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869" y="329021"/>
            <a:ext cx="1812471" cy="494311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102411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xample RVC_2014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Шаблон финальной презентации по проекту 2014 v.4</Template>
  <TotalTime>17960</TotalTime>
  <Words>650</Words>
  <Application>Microsoft Office PowerPoint</Application>
  <PresentationFormat>Произвольный</PresentationFormat>
  <Paragraphs>106</Paragraphs>
  <Slides>17</Slides>
  <Notes>1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17</vt:i4>
      </vt:variant>
    </vt:vector>
  </HeadingPairs>
  <TitlesOfParts>
    <vt:vector size="20" baseType="lpstr">
      <vt:lpstr>Example RVC_2014</vt:lpstr>
      <vt:lpstr>CorelDRAW</vt:lpstr>
      <vt:lpstr>Точечный рисунок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Конкурентные преимущества</vt:lpstr>
      <vt:lpstr>Презентация PowerPoint</vt:lpstr>
      <vt:lpstr>Презентация PowerPoint</vt:lpstr>
      <vt:lpstr>Презентация PowerPoint</vt:lpstr>
      <vt:lpstr>КОМАНДА ПРОЕКТА</vt:lpstr>
      <vt:lpstr>ПОТРЕБНОСТИ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Eugenia U. Larina</dc:creator>
  <cp:lastModifiedBy>Rov</cp:lastModifiedBy>
  <cp:revision>181</cp:revision>
  <dcterms:created xsi:type="dcterms:W3CDTF">2014-12-16T12:04:45Z</dcterms:created>
  <dcterms:modified xsi:type="dcterms:W3CDTF">2023-05-22T06:12:50Z</dcterms:modified>
</cp:coreProperties>
</file>