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wdp" ContentType="image/vnd.ms-photo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  <p:sldMasterId id="2147483664" r:id="rId2"/>
    <p:sldMasterId id="2147483677" r:id="rId3"/>
  </p:sldMasterIdLst>
  <p:notesMasterIdLst>
    <p:notesMasterId r:id="rId25"/>
  </p:notesMasterIdLst>
  <p:sldIdLst>
    <p:sldId id="629" r:id="rId4"/>
    <p:sldId id="650" r:id="rId5"/>
    <p:sldId id="645" r:id="rId6"/>
    <p:sldId id="648" r:id="rId7"/>
    <p:sldId id="643" r:id="rId8"/>
    <p:sldId id="660" r:id="rId9"/>
    <p:sldId id="668" r:id="rId10"/>
    <p:sldId id="285" r:id="rId11"/>
    <p:sldId id="257" r:id="rId12"/>
    <p:sldId id="294" r:id="rId13"/>
    <p:sldId id="286" r:id="rId14"/>
    <p:sldId id="287" r:id="rId15"/>
    <p:sldId id="288" r:id="rId16"/>
    <p:sldId id="289" r:id="rId17"/>
    <p:sldId id="290" r:id="rId18"/>
    <p:sldId id="291" r:id="rId19"/>
    <p:sldId id="292" r:id="rId20"/>
    <p:sldId id="293" r:id="rId21"/>
    <p:sldId id="273" r:id="rId22"/>
    <p:sldId id="669" r:id="rId23"/>
    <p:sldId id="644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189" userDrawn="1">
          <p15:clr>
            <a:srgbClr val="A4A3A4"/>
          </p15:clr>
        </p15:guide>
        <p15:guide id="2" orient="horz" pos="2137" userDrawn="1">
          <p15:clr>
            <a:srgbClr val="A4A3A4"/>
          </p15:clr>
        </p15:guide>
        <p15:guide id="3" pos="7469" userDrawn="1">
          <p15:clr>
            <a:srgbClr val="A4A3A4"/>
          </p15:clr>
        </p15:guide>
        <p15:guide id="4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BDD7EE"/>
    <a:srgbClr val="DEEBF7"/>
    <a:srgbClr val="2E75B6"/>
    <a:srgbClr val="F8CBAD"/>
    <a:srgbClr val="FFE699"/>
    <a:srgbClr val="9DC3E6"/>
    <a:srgbClr val="709ED1"/>
    <a:srgbClr val="A3BEDB"/>
    <a:srgbClr val="C6D1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20" autoAdjust="0"/>
    <p:restoredTop sz="95977" autoAdjust="0"/>
  </p:normalViewPr>
  <p:slideViewPr>
    <p:cSldViewPr snapToGrid="0">
      <p:cViewPr varScale="1">
        <p:scale>
          <a:sx n="87" d="100"/>
          <a:sy n="87" d="100"/>
        </p:scale>
        <p:origin x="662" y="67"/>
      </p:cViewPr>
      <p:guideLst>
        <p:guide pos="189"/>
        <p:guide orient="horz" pos="2137"/>
        <p:guide pos="7469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121" d="100"/>
          <a:sy n="121" d="100"/>
        </p:scale>
        <p:origin x="376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effectLst>
              <a:outerShdw blurRad="202987" algn="ctr" rotWithShape="0">
                <a:prstClr val="black">
                  <a:alpha val="40000"/>
                </a:prstClr>
              </a:outerShdw>
            </a:effectLst>
          </c:spPr>
          <c:dPt>
            <c:idx val="0"/>
            <c:bubble3D val="0"/>
            <c:spPr>
              <a:gradFill>
                <a:gsLst>
                  <a:gs pos="0">
                    <a:srgbClr val="254277"/>
                  </a:gs>
                  <a:gs pos="100000">
                    <a:srgbClr val="12223D"/>
                  </a:gs>
                </a:gsLst>
                <a:path path="circle">
                  <a:fillToRect l="50000" t="50000" r="50000" b="50000"/>
                </a:path>
              </a:gradFill>
              <a:ln w="19050">
                <a:noFill/>
              </a:ln>
              <a:effectLst>
                <a:outerShdw blurRad="202987" algn="c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BC26-4C6A-BE57-E4904F6B62AD}"/>
              </c:ext>
            </c:extLst>
          </c:dPt>
          <c:dPt>
            <c:idx val="1"/>
            <c:bubble3D val="0"/>
            <c:spPr>
              <a:gradFill>
                <a:gsLst>
                  <a:gs pos="0">
                    <a:srgbClr val="3F79DB"/>
                  </a:gs>
                  <a:gs pos="100000">
                    <a:srgbClr val="23539B"/>
                  </a:gs>
                </a:gsLst>
                <a:path path="circle">
                  <a:fillToRect l="50000" t="50000" r="50000" b="50000"/>
                </a:path>
              </a:gradFill>
              <a:ln w="19050">
                <a:noFill/>
              </a:ln>
              <a:effectLst>
                <a:outerShdw blurRad="202987" algn="c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BC26-4C6A-BE57-E4904F6B62AD}"/>
              </c:ext>
            </c:extLst>
          </c:dPt>
          <c:dPt>
            <c:idx val="2"/>
            <c:bubble3D val="0"/>
            <c:spPr>
              <a:gradFill>
                <a:gsLst>
                  <a:gs pos="0">
                    <a:srgbClr val="5F73A4"/>
                  </a:gs>
                  <a:gs pos="100000">
                    <a:srgbClr val="495C83"/>
                  </a:gs>
                </a:gsLst>
                <a:path path="circle">
                  <a:fillToRect l="50000" t="50000" r="50000" b="50000"/>
                </a:path>
              </a:gradFill>
              <a:ln w="19050">
                <a:noFill/>
              </a:ln>
              <a:effectLst>
                <a:outerShdw blurRad="202987" algn="c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BC26-4C6A-BE57-E4904F6B62AD}"/>
              </c:ext>
            </c:extLst>
          </c:dPt>
          <c:dPt>
            <c:idx val="3"/>
            <c:bubble3D val="0"/>
            <c:spPr>
              <a:gradFill>
                <a:gsLst>
                  <a:gs pos="0">
                    <a:srgbClr val="B3BEDF"/>
                  </a:gs>
                  <a:gs pos="100000">
                    <a:srgbClr val="8891AD"/>
                  </a:gs>
                </a:gsLst>
                <a:path path="circle">
                  <a:fillToRect l="50000" t="50000" r="50000" b="50000"/>
                </a:path>
              </a:gradFill>
              <a:ln w="19050">
                <a:noFill/>
              </a:ln>
              <a:effectLst>
                <a:outerShdw blurRad="202987" algn="c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BC26-4C6A-BE57-E4904F6B62AD}"/>
              </c:ext>
            </c:extLst>
          </c:dPt>
          <c:cat>
            <c:strRef>
              <c:f>Лист1!$A$2:$A$5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C26-4C6A-BE57-E4904F6B62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49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3FB13C-DAE8-4545-A906-857DCDA70476}" type="doc">
      <dgm:prSet loTypeId="urn:microsoft.com/office/officeart/2009/3/layout/SnapshotPicture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9CB19E0-2A50-4A0C-AFA6-E31D964692DC}">
      <dgm:prSet custT="1"/>
      <dgm:spPr/>
      <dgm:t>
        <a:bodyPr/>
        <a:lstStyle/>
        <a:p>
          <a:pPr algn="ctr" rtl="0"/>
          <a:r>
            <a:rPr lang="ru-RU" sz="1600" kern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Температура воздуха и прогноз ее изменения при разных сценариях изменения климата</a:t>
          </a:r>
        </a:p>
      </dgm:t>
    </dgm:pt>
    <dgm:pt modelId="{DBE859D8-69B1-421F-8701-9E2D3DF90257}" type="parTrans" cxnId="{603C5B32-0F8E-47D8-AA41-A503E7CA39A2}">
      <dgm:prSet/>
      <dgm:spPr/>
      <dgm:t>
        <a:bodyPr/>
        <a:lstStyle/>
        <a:p>
          <a:endParaRPr lang="ru-RU"/>
        </a:p>
      </dgm:t>
    </dgm:pt>
    <dgm:pt modelId="{7FA3FCD1-43CB-4AD6-9E97-8AD2FB90110F}" type="sibTrans" cxnId="{603C5B32-0F8E-47D8-AA41-A503E7CA39A2}">
      <dgm:prSet/>
      <dgm:spPr/>
      <dgm:t>
        <a:bodyPr/>
        <a:lstStyle/>
        <a:p>
          <a:endParaRPr lang="ru-RU"/>
        </a:p>
      </dgm:t>
    </dgm:pt>
    <dgm:pt modelId="{7D39210C-884E-4B81-893F-C1C3C03ADB1A}" type="pres">
      <dgm:prSet presAssocID="{0F3FB13C-DAE8-4545-A906-857DCDA70476}" presName="Name0" presStyleCnt="0">
        <dgm:presLayoutVars>
          <dgm:chMax/>
          <dgm:chPref/>
          <dgm:dir/>
          <dgm:animLvl val="lvl"/>
        </dgm:presLayoutVars>
      </dgm:prSet>
      <dgm:spPr/>
    </dgm:pt>
    <dgm:pt modelId="{32529E3D-8D8E-44FA-BEA3-56EF993A19F3}" type="pres">
      <dgm:prSet presAssocID="{B9CB19E0-2A50-4A0C-AFA6-E31D964692DC}" presName="composite" presStyleCnt="0"/>
      <dgm:spPr/>
    </dgm:pt>
    <dgm:pt modelId="{75F0BAE4-ACC7-4274-BD8B-F517FD68149C}" type="pres">
      <dgm:prSet presAssocID="{B9CB19E0-2A50-4A0C-AFA6-E31D964692DC}" presName="ParentAccentShape" presStyleLbl="trBgShp" presStyleIdx="0" presStyleCnt="1" custScaleX="161551" custScaleY="152710" custLinFactNeighborX="3742" custLinFactNeighborY="-34771"/>
      <dgm:spPr/>
    </dgm:pt>
    <dgm:pt modelId="{0AB859C1-79A3-4B2B-B3B8-1E66427A8441}" type="pres">
      <dgm:prSet presAssocID="{B9CB19E0-2A50-4A0C-AFA6-E31D964692DC}" presName="ParentText" presStyleLbl="revTx" presStyleIdx="0" presStyleCnt="2" custScaleX="197868" custScaleY="219141" custLinFactNeighborX="6897" custLinFactNeighborY="-75846">
        <dgm:presLayoutVars>
          <dgm:chMax val="1"/>
          <dgm:chPref val="1"/>
          <dgm:bulletEnabled val="1"/>
        </dgm:presLayoutVars>
      </dgm:prSet>
      <dgm:spPr/>
    </dgm:pt>
    <dgm:pt modelId="{631ECE5D-FE3F-46C9-9521-DED9517E6DC1}" type="pres">
      <dgm:prSet presAssocID="{B9CB19E0-2A50-4A0C-AFA6-E31D964692DC}" presName="ChildText" presStyleLbl="revTx" presStyleIdx="1" presStyleCnt="2">
        <dgm:presLayoutVars>
          <dgm:chMax val="0"/>
          <dgm:chPref val="0"/>
        </dgm:presLayoutVars>
      </dgm:prSet>
      <dgm:spPr/>
    </dgm:pt>
    <dgm:pt modelId="{E7A9AE21-599A-4379-A997-8E57275D57B6}" type="pres">
      <dgm:prSet presAssocID="{B9CB19E0-2A50-4A0C-AFA6-E31D964692DC}" presName="ChildAccentShape" presStyleLbl="trBgShp" presStyleIdx="0" presStyleCnt="1"/>
      <dgm:spPr/>
    </dgm:pt>
    <dgm:pt modelId="{36AC1B4D-8839-45D2-B761-802EC78FB400}" type="pres">
      <dgm:prSet presAssocID="{B9CB19E0-2A50-4A0C-AFA6-E31D964692DC}" presName="Image" presStyleLbl="alignImgPlace1" presStyleIdx="0" presStyleCnt="1" custScaleX="181609" custScaleY="172754" custLinFactNeighborX="13096" custLinFactNeighborY="-19700"/>
      <dgm:spPr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</dgm:ptLst>
  <dgm:cxnLst>
    <dgm:cxn modelId="{94DB2200-A769-4E75-81E3-440C91E76B4F}" type="presOf" srcId="{B9CB19E0-2A50-4A0C-AFA6-E31D964692DC}" destId="{0AB859C1-79A3-4B2B-B3B8-1E66427A8441}" srcOrd="0" destOrd="0" presId="urn:microsoft.com/office/officeart/2009/3/layout/SnapshotPictureList"/>
    <dgm:cxn modelId="{603C5B32-0F8E-47D8-AA41-A503E7CA39A2}" srcId="{0F3FB13C-DAE8-4545-A906-857DCDA70476}" destId="{B9CB19E0-2A50-4A0C-AFA6-E31D964692DC}" srcOrd="0" destOrd="0" parTransId="{DBE859D8-69B1-421F-8701-9E2D3DF90257}" sibTransId="{7FA3FCD1-43CB-4AD6-9E97-8AD2FB90110F}"/>
    <dgm:cxn modelId="{0D85D7D6-1AB7-4CA6-B5A5-AAAA39619652}" type="presOf" srcId="{0F3FB13C-DAE8-4545-A906-857DCDA70476}" destId="{7D39210C-884E-4B81-893F-C1C3C03ADB1A}" srcOrd="0" destOrd="0" presId="urn:microsoft.com/office/officeart/2009/3/layout/SnapshotPictureList"/>
    <dgm:cxn modelId="{56676A7F-71F9-4B8C-AFD4-759A19CFF7DC}" type="presParOf" srcId="{7D39210C-884E-4B81-893F-C1C3C03ADB1A}" destId="{32529E3D-8D8E-44FA-BEA3-56EF993A19F3}" srcOrd="0" destOrd="0" presId="urn:microsoft.com/office/officeart/2009/3/layout/SnapshotPictureList"/>
    <dgm:cxn modelId="{BD62E075-CFC3-45DA-A273-73E84BC7970F}" type="presParOf" srcId="{32529E3D-8D8E-44FA-BEA3-56EF993A19F3}" destId="{75F0BAE4-ACC7-4274-BD8B-F517FD68149C}" srcOrd="0" destOrd="0" presId="urn:microsoft.com/office/officeart/2009/3/layout/SnapshotPictureList"/>
    <dgm:cxn modelId="{AA9AF126-06A1-45C7-BCE6-34ED29559A85}" type="presParOf" srcId="{32529E3D-8D8E-44FA-BEA3-56EF993A19F3}" destId="{0AB859C1-79A3-4B2B-B3B8-1E66427A8441}" srcOrd="1" destOrd="0" presId="urn:microsoft.com/office/officeart/2009/3/layout/SnapshotPictureList"/>
    <dgm:cxn modelId="{9390C43A-61D6-4F51-A99F-00D458806F4A}" type="presParOf" srcId="{32529E3D-8D8E-44FA-BEA3-56EF993A19F3}" destId="{631ECE5D-FE3F-46C9-9521-DED9517E6DC1}" srcOrd="2" destOrd="0" presId="urn:microsoft.com/office/officeart/2009/3/layout/SnapshotPictureList"/>
    <dgm:cxn modelId="{C8AF32B3-57F8-4595-AF42-FDF533FE9E59}" type="presParOf" srcId="{32529E3D-8D8E-44FA-BEA3-56EF993A19F3}" destId="{E7A9AE21-599A-4379-A997-8E57275D57B6}" srcOrd="3" destOrd="0" presId="urn:microsoft.com/office/officeart/2009/3/layout/SnapshotPictureList"/>
    <dgm:cxn modelId="{C9F0908A-2235-488C-823C-F42EEF1D5FB8}" type="presParOf" srcId="{32529E3D-8D8E-44FA-BEA3-56EF993A19F3}" destId="{36AC1B4D-8839-45D2-B761-802EC78FB400}" srcOrd="4" destOrd="0" presId="urn:microsoft.com/office/officeart/2009/3/layout/SnapshotPictur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C64AB3F-7D91-4D7E-9B39-126D02832B82}" type="doc">
      <dgm:prSet loTypeId="urn:microsoft.com/office/officeart/2009/3/layout/SnapshotPictureList" loCatId="picture" qsTypeId="urn:microsoft.com/office/officeart/2005/8/quickstyle/simple1" qsCatId="simple" csTypeId="urn:microsoft.com/office/officeart/2005/8/colors/accent1_2" csCatId="accent1" phldr="1"/>
      <dgm:spPr/>
    </dgm:pt>
    <dgm:pt modelId="{607EF6D9-9BAB-4235-A0DB-94FF7C39651F}">
      <dgm:prSet phldrT="[Текст]" custT="1"/>
      <dgm:spPr/>
      <dgm:t>
        <a:bodyPr/>
        <a:lstStyle/>
        <a:p>
          <a:pPr algn="ctr"/>
          <a:r>
            <a:rPr lang="ru-RU" sz="1600" kern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Среднегодовая температура воздуха (1937-2021)</a:t>
          </a:r>
        </a:p>
      </dgm:t>
    </dgm:pt>
    <dgm:pt modelId="{53051E21-CA0A-4DB5-A904-3350596D95FF}" type="parTrans" cxnId="{FC42F443-3D56-4C49-8370-75FA43CDE123}">
      <dgm:prSet/>
      <dgm:spPr/>
      <dgm:t>
        <a:bodyPr/>
        <a:lstStyle/>
        <a:p>
          <a:endParaRPr lang="ru-RU"/>
        </a:p>
      </dgm:t>
    </dgm:pt>
    <dgm:pt modelId="{BDACEE89-C6B6-40E6-87FD-6CB2E4A9E963}" type="sibTrans" cxnId="{FC42F443-3D56-4C49-8370-75FA43CDE123}">
      <dgm:prSet/>
      <dgm:spPr/>
      <dgm:t>
        <a:bodyPr/>
        <a:lstStyle/>
        <a:p>
          <a:endParaRPr lang="ru-RU"/>
        </a:p>
      </dgm:t>
    </dgm:pt>
    <dgm:pt modelId="{B6CD0121-C053-4119-B17C-FA00FD628754}" type="pres">
      <dgm:prSet presAssocID="{0C64AB3F-7D91-4D7E-9B39-126D02832B82}" presName="Name0" presStyleCnt="0">
        <dgm:presLayoutVars>
          <dgm:chMax/>
          <dgm:chPref/>
          <dgm:dir/>
          <dgm:animLvl val="lvl"/>
        </dgm:presLayoutVars>
      </dgm:prSet>
      <dgm:spPr/>
    </dgm:pt>
    <dgm:pt modelId="{28CBF1F6-7960-400F-A19C-541D62D7C9D4}" type="pres">
      <dgm:prSet presAssocID="{607EF6D9-9BAB-4235-A0DB-94FF7C39651F}" presName="composite" presStyleCnt="0"/>
      <dgm:spPr/>
    </dgm:pt>
    <dgm:pt modelId="{5A8F09DF-3498-4A95-9046-4EE881E80414}" type="pres">
      <dgm:prSet presAssocID="{607EF6D9-9BAB-4235-A0DB-94FF7C39651F}" presName="ParentAccentShape" presStyleLbl="trBgShp" presStyleIdx="0" presStyleCnt="1"/>
      <dgm:spPr/>
    </dgm:pt>
    <dgm:pt modelId="{0606EBCA-344F-4C8A-BDEE-6E62BE3EF4C4}" type="pres">
      <dgm:prSet presAssocID="{607EF6D9-9BAB-4235-A0DB-94FF7C39651F}" presName="ParentText" presStyleLbl="revTx" presStyleIdx="0" presStyleCnt="2" custScaleX="235866" custScaleY="327674" custLinFactY="-42677" custLinFactNeighborX="-6168" custLinFactNeighborY="-100000">
        <dgm:presLayoutVars>
          <dgm:chMax val="1"/>
          <dgm:chPref val="1"/>
          <dgm:bulletEnabled val="1"/>
        </dgm:presLayoutVars>
      </dgm:prSet>
      <dgm:spPr/>
    </dgm:pt>
    <dgm:pt modelId="{76933239-8418-4FDA-8B4B-E8F8B39FA81C}" type="pres">
      <dgm:prSet presAssocID="{607EF6D9-9BAB-4235-A0DB-94FF7C39651F}" presName="ChildText" presStyleLbl="revTx" presStyleIdx="1" presStyleCnt="2">
        <dgm:presLayoutVars>
          <dgm:chMax val="0"/>
          <dgm:chPref val="0"/>
        </dgm:presLayoutVars>
      </dgm:prSet>
      <dgm:spPr/>
    </dgm:pt>
    <dgm:pt modelId="{3B5B0117-EA9F-4572-B03E-96091364CA42}" type="pres">
      <dgm:prSet presAssocID="{607EF6D9-9BAB-4235-A0DB-94FF7C39651F}" presName="ChildAccentShape" presStyleLbl="trBgShp" presStyleIdx="0" presStyleCnt="1"/>
      <dgm:spPr/>
    </dgm:pt>
    <dgm:pt modelId="{459259DC-24E8-4252-844C-0F07C8418C18}" type="pres">
      <dgm:prSet presAssocID="{607EF6D9-9BAB-4235-A0DB-94FF7C39651F}" presName="Image" presStyleLbl="alignImgPlace1" presStyleIdx="0" presStyleCnt="1" custScaleX="235967" custScaleY="226739" custLinFactNeighborX="-74" custLinFactNeighborY="-48460"/>
      <dgm:spPr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</dgm:ptLst>
  <dgm:cxnLst>
    <dgm:cxn modelId="{FC42F443-3D56-4C49-8370-75FA43CDE123}" srcId="{0C64AB3F-7D91-4D7E-9B39-126D02832B82}" destId="{607EF6D9-9BAB-4235-A0DB-94FF7C39651F}" srcOrd="0" destOrd="0" parTransId="{53051E21-CA0A-4DB5-A904-3350596D95FF}" sibTransId="{BDACEE89-C6B6-40E6-87FD-6CB2E4A9E963}"/>
    <dgm:cxn modelId="{6BD15F68-C18A-4275-93EF-AF393EC28875}" type="presOf" srcId="{607EF6D9-9BAB-4235-A0DB-94FF7C39651F}" destId="{0606EBCA-344F-4C8A-BDEE-6E62BE3EF4C4}" srcOrd="0" destOrd="0" presId="urn:microsoft.com/office/officeart/2009/3/layout/SnapshotPictureList"/>
    <dgm:cxn modelId="{7E1737BC-FFFB-428F-89F5-7205BD3AD86C}" type="presOf" srcId="{0C64AB3F-7D91-4D7E-9B39-126D02832B82}" destId="{B6CD0121-C053-4119-B17C-FA00FD628754}" srcOrd="0" destOrd="0" presId="urn:microsoft.com/office/officeart/2009/3/layout/SnapshotPictureList"/>
    <dgm:cxn modelId="{9597B7D3-96EC-45C4-BE26-7341F55F2419}" type="presParOf" srcId="{B6CD0121-C053-4119-B17C-FA00FD628754}" destId="{28CBF1F6-7960-400F-A19C-541D62D7C9D4}" srcOrd="0" destOrd="0" presId="urn:microsoft.com/office/officeart/2009/3/layout/SnapshotPictureList"/>
    <dgm:cxn modelId="{B2E66A93-1661-4A9F-A77D-7CC2015AE903}" type="presParOf" srcId="{28CBF1F6-7960-400F-A19C-541D62D7C9D4}" destId="{5A8F09DF-3498-4A95-9046-4EE881E80414}" srcOrd="0" destOrd="0" presId="urn:microsoft.com/office/officeart/2009/3/layout/SnapshotPictureList"/>
    <dgm:cxn modelId="{D38C8C47-6400-4929-B224-0D0D9E9D090F}" type="presParOf" srcId="{28CBF1F6-7960-400F-A19C-541D62D7C9D4}" destId="{0606EBCA-344F-4C8A-BDEE-6E62BE3EF4C4}" srcOrd="1" destOrd="0" presId="urn:microsoft.com/office/officeart/2009/3/layout/SnapshotPictureList"/>
    <dgm:cxn modelId="{1C438096-230A-49DB-993D-146EE8459F38}" type="presParOf" srcId="{28CBF1F6-7960-400F-A19C-541D62D7C9D4}" destId="{76933239-8418-4FDA-8B4B-E8F8B39FA81C}" srcOrd="2" destOrd="0" presId="urn:microsoft.com/office/officeart/2009/3/layout/SnapshotPictureList"/>
    <dgm:cxn modelId="{EE569CAD-34A4-4D72-BA10-BAD9A1D67B21}" type="presParOf" srcId="{28CBF1F6-7960-400F-A19C-541D62D7C9D4}" destId="{3B5B0117-EA9F-4572-B03E-96091364CA42}" srcOrd="3" destOrd="0" presId="urn:microsoft.com/office/officeart/2009/3/layout/SnapshotPictureList"/>
    <dgm:cxn modelId="{471A899D-7673-41FF-8945-6513B5821A6D}" type="presParOf" srcId="{28CBF1F6-7960-400F-A19C-541D62D7C9D4}" destId="{459259DC-24E8-4252-844C-0F07C8418C18}" srcOrd="4" destOrd="0" presId="urn:microsoft.com/office/officeart/2009/3/layout/SnapshotPicture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F0BAE4-ACC7-4274-BD8B-F517FD68149C}">
      <dsp:nvSpPr>
        <dsp:cNvPr id="0" name=""/>
        <dsp:cNvSpPr/>
      </dsp:nvSpPr>
      <dsp:spPr>
        <a:xfrm>
          <a:off x="504444" y="401079"/>
          <a:ext cx="5043896" cy="3392866"/>
        </a:xfrm>
        <a:prstGeom prst="frame">
          <a:avLst>
            <a:gd name="adj1" fmla="val 5450"/>
          </a:avLst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AC1B4D-8839-45D2-B761-802EC78FB400}">
      <dsp:nvSpPr>
        <dsp:cNvPr id="0" name=""/>
        <dsp:cNvSpPr/>
      </dsp:nvSpPr>
      <dsp:spPr>
        <a:xfrm>
          <a:off x="396588" y="314430"/>
          <a:ext cx="5452129" cy="3630600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noFill/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B859C1-79A3-4B2B-B3B8-1E66427A8441}">
      <dsp:nvSpPr>
        <dsp:cNvPr id="0" name=""/>
        <dsp:cNvSpPr/>
      </dsp:nvSpPr>
      <dsp:spPr>
        <a:xfrm>
          <a:off x="259846" y="3238163"/>
          <a:ext cx="5698722" cy="5779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2560" tIns="60960" rIns="1625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Температура воздуха и прогноз ее изменения при разных сценариях изменения климата</a:t>
          </a:r>
        </a:p>
      </dsp:txBody>
      <dsp:txXfrm>
        <a:off x="259846" y="3238163"/>
        <a:ext cx="5698722" cy="577932"/>
      </dsp:txXfrm>
    </dsp:sp>
    <dsp:sp modelId="{631ECE5D-FE3F-46C9-9521-DED9517E6DC1}">
      <dsp:nvSpPr>
        <dsp:cNvPr id="0" name=""/>
        <dsp:cNvSpPr/>
      </dsp:nvSpPr>
      <dsp:spPr>
        <a:xfrm>
          <a:off x="4597752" y="1759159"/>
          <a:ext cx="1427421" cy="22217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8F09DF-3498-4A95-9046-4EE881E80414}">
      <dsp:nvSpPr>
        <dsp:cNvPr id="0" name=""/>
        <dsp:cNvSpPr/>
      </dsp:nvSpPr>
      <dsp:spPr>
        <a:xfrm>
          <a:off x="1666354" y="2493310"/>
          <a:ext cx="2405056" cy="1711465"/>
        </a:xfrm>
        <a:prstGeom prst="frame">
          <a:avLst>
            <a:gd name="adj1" fmla="val 5450"/>
          </a:avLst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9259DC-24E8-4252-844C-0F07C8418C18}">
      <dsp:nvSpPr>
        <dsp:cNvPr id="0" name=""/>
        <dsp:cNvSpPr/>
      </dsp:nvSpPr>
      <dsp:spPr>
        <a:xfrm>
          <a:off x="0" y="477837"/>
          <a:ext cx="5456935" cy="3670670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noFill/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06EBCA-344F-4C8A-BDEE-6E62BE3EF4C4}">
      <dsp:nvSpPr>
        <dsp:cNvPr id="0" name=""/>
        <dsp:cNvSpPr/>
      </dsp:nvSpPr>
      <dsp:spPr>
        <a:xfrm>
          <a:off x="116407" y="3386598"/>
          <a:ext cx="5232823" cy="6656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2560" tIns="60960" rIns="1625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Среднегодовая температура воздуха (1937-2021)</a:t>
          </a:r>
        </a:p>
      </dsp:txBody>
      <dsp:txXfrm>
        <a:off x="116407" y="3386598"/>
        <a:ext cx="5232823" cy="665678"/>
      </dsp:txXfrm>
    </dsp:sp>
    <dsp:sp modelId="{76933239-8418-4FDA-8B4B-E8F8B39FA81C}">
      <dsp:nvSpPr>
        <dsp:cNvPr id="0" name=""/>
        <dsp:cNvSpPr/>
      </dsp:nvSpPr>
      <dsp:spPr>
        <a:xfrm>
          <a:off x="4169323" y="2493310"/>
          <a:ext cx="1099565" cy="17114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napshotPictureList">
  <dgm:title val=""/>
  <dgm:desc val=""/>
  <dgm:catLst>
    <dgm:cat type="picture" pri="3000"/>
    <dgm:cat type="pictureconvert" pri="3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snake">
      <dgm:param type="grDir" val="tL"/>
      <dgm:param type="flowDir" val="col"/>
    </dgm:alg>
    <dgm:shape xmlns:r="http://schemas.openxmlformats.org/officeDocument/2006/relationships" r:blip="">
      <dgm:adjLst/>
    </dgm:shape>
    <dgm:constrLst>
      <dgm:constr type="primFontSz" for="des" forName="ChildText" refType="primFontSz" refFor="des" refForName="ParentText" op="lte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2.0273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ParentAccentShape" refType="w" fact="0.0238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048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668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.9762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if>
          <dgm:else name="Name3">
            <dgm:constrLst>
              <dgm:constr type="l" for="ch" forName="ParentAccentShape" refType="w" fact="0.3572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381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049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.4048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else>
        </dgm:choose>
        <dgm:layoutNode name="ParentAccentShape" styleLbl="trBgShp">
          <dgm:alg type="sp"/>
          <dgm:shape xmlns:r="http://schemas.openxmlformats.org/officeDocument/2006/relationships" type="frame" r:blip="" zOrderOff="-10">
            <dgm:adjLst>
              <dgm:adj idx="1" val="0.0545"/>
            </dgm:adjLst>
          </dgm:shape>
          <dgm:presOf/>
        </dgm:layoutNode>
        <dgm:layoutNode name="ParentText" styleLbl="revTx">
          <dgm:varLst>
            <dgm:chMax val="1"/>
            <dgm:chPref val="1"/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8"/>
            <dgm:constr type="rMarg" refType="primFontSz" fact="0.8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" styleLbl="revTx">
          <dgm:varLst>
            <dgm:chMax val="0"/>
            <dgm:chPref val="0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zOrderOff="10">
            <dgm:adjLst/>
          </dgm:shape>
          <dgm:choose name="Name4">
            <dgm:if name="Name5" axis="ch" ptType="node" func="cnt" op="gte" val="1">
              <dgm:presOf axis="des" ptType="node"/>
            </dgm:if>
            <dgm:else name="Name6">
              <dgm:presOf/>
            </dgm:else>
          </dgm:choose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ChildAccentShape" styleLbl="trBgShp">
          <dgm:alg type="sp"/>
          <dgm:choose name="Name7">
            <dgm:if name="Name8" axis="ch" ptType="node" func="cnt" op="gte" val="1">
              <dgm:shape xmlns:r="http://schemas.openxmlformats.org/officeDocument/2006/relationships" type="rect" r:blip="" zOrderOff="-10">
                <dgm:adjLst/>
              </dgm:shape>
            </dgm:if>
            <dgm:else name="Name9">
              <dgm:shape xmlns:r="http://schemas.openxmlformats.org/officeDocument/2006/relationships" type="rect" r:blip="" hideGeom="1">
                <dgm:adjLst/>
              </dgm:shape>
            </dgm:else>
          </dgm:choose>
          <dgm:presOf/>
        </dgm:layoutNode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SnapshotPictureList">
  <dgm:title val=""/>
  <dgm:desc val=""/>
  <dgm:catLst>
    <dgm:cat type="picture" pri="3000"/>
    <dgm:cat type="pictureconvert" pri="3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snake">
      <dgm:param type="grDir" val="tL"/>
      <dgm:param type="flowDir" val="col"/>
    </dgm:alg>
    <dgm:shape xmlns:r="http://schemas.openxmlformats.org/officeDocument/2006/relationships" r:blip="">
      <dgm:adjLst/>
    </dgm:shape>
    <dgm:constrLst>
      <dgm:constr type="primFontSz" for="des" forName="ChildText" refType="primFontSz" refFor="des" refForName="ParentText" op="lte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2.0273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ParentAccentShape" refType="w" fact="0.0238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048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668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.9762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if>
          <dgm:else name="Name3">
            <dgm:constrLst>
              <dgm:constr type="l" for="ch" forName="ParentAccentShape" refType="w" fact="0.3572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381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049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.4048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else>
        </dgm:choose>
        <dgm:layoutNode name="ParentAccentShape" styleLbl="trBgShp">
          <dgm:alg type="sp"/>
          <dgm:shape xmlns:r="http://schemas.openxmlformats.org/officeDocument/2006/relationships" type="frame" r:blip="" zOrderOff="-10">
            <dgm:adjLst>
              <dgm:adj idx="1" val="0.0545"/>
            </dgm:adjLst>
          </dgm:shape>
          <dgm:presOf/>
        </dgm:layoutNode>
        <dgm:layoutNode name="ParentText" styleLbl="revTx">
          <dgm:varLst>
            <dgm:chMax val="1"/>
            <dgm:chPref val="1"/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8"/>
            <dgm:constr type="rMarg" refType="primFontSz" fact="0.8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" styleLbl="revTx">
          <dgm:varLst>
            <dgm:chMax val="0"/>
            <dgm:chPref val="0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zOrderOff="10">
            <dgm:adjLst/>
          </dgm:shape>
          <dgm:choose name="Name4">
            <dgm:if name="Name5" axis="ch" ptType="node" func="cnt" op="gte" val="1">
              <dgm:presOf axis="des" ptType="node"/>
            </dgm:if>
            <dgm:else name="Name6">
              <dgm:presOf/>
            </dgm:else>
          </dgm:choose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ChildAccentShape" styleLbl="trBgShp">
          <dgm:alg type="sp"/>
          <dgm:choose name="Name7">
            <dgm:if name="Name8" axis="ch" ptType="node" func="cnt" op="gte" val="1">
              <dgm:shape xmlns:r="http://schemas.openxmlformats.org/officeDocument/2006/relationships" type="rect" r:blip="" zOrderOff="-10">
                <dgm:adjLst/>
              </dgm:shape>
            </dgm:if>
            <dgm:else name="Name9">
              <dgm:shape xmlns:r="http://schemas.openxmlformats.org/officeDocument/2006/relationships" type="rect" r:blip="" hideGeom="1">
                <dgm:adjLst/>
              </dgm:shape>
            </dgm:else>
          </dgm:choose>
          <dgm:presOf/>
        </dgm:layoutNode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888BCA-CA60-410A-8239-B48714EFBB31}" type="datetimeFigureOut">
              <a:rPr lang="ru-RU" smtClean="0"/>
              <a:t>08.06.2023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49AEB0-B84A-4AEE-BAB2-F74C1F37A5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6572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284288" y="92075"/>
            <a:ext cx="4533900" cy="25511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226124" y="2800616"/>
            <a:ext cx="6316851" cy="651201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  <a:p>
            <a:pPr>
              <a:lnSpc>
                <a:spcPct val="110000"/>
              </a:lnSpc>
              <a:spcAft>
                <a:spcPts val="1200"/>
              </a:spcAft>
            </a:pPr>
            <a:endParaRPr lang="ru-RU" sz="1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6508311" y="9443879"/>
            <a:ext cx="300477" cy="49704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98255BC-373A-4A0C-94E8-0A5B0B1C2CE7}" type="slidenum">
              <a:rPr lang="ru-RU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2917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90613" y="92075"/>
            <a:ext cx="4533900" cy="25511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203200" y="2921791"/>
            <a:ext cx="6363855" cy="6344757"/>
          </a:xfrm>
        </p:spPr>
        <p:txBody>
          <a:bodyPr/>
          <a:lstStyle/>
          <a:p>
            <a:pPr algn="just">
              <a:lnSpc>
                <a:spcPct val="130000"/>
              </a:lnSpc>
              <a:spcBef>
                <a:spcPts val="300"/>
              </a:spcBef>
            </a:pPr>
            <a:endParaRPr lang="ru-RU" sz="1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>
          <a:xfrm>
            <a:off x="6437745" y="9443879"/>
            <a:ext cx="353931" cy="49704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98255BC-373A-4A0C-94E8-0A5B0B1C2CE7}" type="slidenum">
              <a:rPr lang="ru-RU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2059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36650" y="92075"/>
            <a:ext cx="4478338" cy="25193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84727" y="2875609"/>
            <a:ext cx="6475565" cy="5621846"/>
          </a:xfrm>
        </p:spPr>
        <p:txBody>
          <a:bodyPr/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ahoma"/>
              <a:ea typeface="+mn-ea"/>
              <a:cs typeface="Calibri" panose="020F0502020204030204" pitchFamily="34" charset="0"/>
              <a:sym typeface="Tahoma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6528907" y="9443879"/>
            <a:ext cx="262769" cy="49704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98255BC-373A-4A0C-94E8-0A5B0B1C2CE7}" type="slidenum">
              <a:rPr lang="ru-RU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0254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225550" y="207963"/>
            <a:ext cx="4318000" cy="24288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84149" y="2857136"/>
            <a:ext cx="6400801" cy="3368173"/>
          </a:xfrm>
        </p:spPr>
        <p:txBody>
          <a:bodyPr/>
          <a:lstStyle/>
          <a:p>
            <a:pPr>
              <a:lnSpc>
                <a:spcPct val="110000"/>
              </a:lnSpc>
              <a:spcAft>
                <a:spcPts val="1200"/>
              </a:spcAft>
            </a:pPr>
            <a:endParaRPr lang="ru-RU" sz="1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6498885" y="9443879"/>
            <a:ext cx="309903" cy="49704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98255BC-373A-4A0C-94E8-0A5B0B1C2CE7}" type="slidenum">
              <a:rPr lang="ru-RU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4857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225550" y="207963"/>
            <a:ext cx="4318000" cy="24288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84149" y="2857136"/>
            <a:ext cx="6400801" cy="3368173"/>
          </a:xfrm>
        </p:spPr>
        <p:txBody>
          <a:bodyPr/>
          <a:lstStyle/>
          <a:p>
            <a:pPr>
              <a:lnSpc>
                <a:spcPct val="110000"/>
              </a:lnSpc>
              <a:spcAft>
                <a:spcPts val="1200"/>
              </a:spcAft>
            </a:pPr>
            <a:endParaRPr lang="ru-RU" sz="1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6498885" y="9443879"/>
            <a:ext cx="309903" cy="49704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98255BC-373A-4A0C-94E8-0A5B0B1C2CE7}" type="slidenum">
              <a:rPr lang="ru-RU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4790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225550" y="207963"/>
            <a:ext cx="4318000" cy="24288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84149" y="2857136"/>
            <a:ext cx="6400801" cy="3368173"/>
          </a:xfrm>
        </p:spPr>
        <p:txBody>
          <a:bodyPr/>
          <a:lstStyle/>
          <a:p>
            <a:pPr>
              <a:lnSpc>
                <a:spcPct val="110000"/>
              </a:lnSpc>
              <a:spcAft>
                <a:spcPts val="1200"/>
              </a:spcAft>
            </a:pPr>
            <a:endParaRPr lang="ru-RU" sz="1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6498885" y="9443879"/>
            <a:ext cx="309903" cy="49704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98255BC-373A-4A0C-94E8-0A5B0B1C2CE7}" type="slidenum">
              <a:rPr lang="ru-RU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9893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225550" y="207963"/>
            <a:ext cx="4318000" cy="24288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84149" y="2857136"/>
            <a:ext cx="6400801" cy="3368173"/>
          </a:xfrm>
        </p:spPr>
        <p:txBody>
          <a:bodyPr/>
          <a:lstStyle/>
          <a:p>
            <a:pPr>
              <a:lnSpc>
                <a:spcPct val="110000"/>
              </a:lnSpc>
              <a:spcAft>
                <a:spcPts val="1200"/>
              </a:spcAft>
            </a:pPr>
            <a:endParaRPr lang="ru-RU" sz="1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6498885" y="9443879"/>
            <a:ext cx="309903" cy="49704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98255BC-373A-4A0C-94E8-0A5B0B1C2CE7}" type="slidenum">
              <a:rPr lang="ru-RU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8256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225550" y="207963"/>
            <a:ext cx="4318000" cy="24288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84149" y="2857136"/>
            <a:ext cx="6400801" cy="3368173"/>
          </a:xfrm>
        </p:spPr>
        <p:txBody>
          <a:bodyPr/>
          <a:lstStyle/>
          <a:p>
            <a:pPr>
              <a:lnSpc>
                <a:spcPct val="110000"/>
              </a:lnSpc>
              <a:spcAft>
                <a:spcPts val="1200"/>
              </a:spcAft>
            </a:pPr>
            <a:endParaRPr lang="ru-RU" sz="1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6498885" y="9443879"/>
            <a:ext cx="309903" cy="49704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98255BC-373A-4A0C-94E8-0A5B0B1C2CE7}" type="slidenum">
              <a:rPr lang="ru-RU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051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225550" y="207963"/>
            <a:ext cx="4318000" cy="24288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84149" y="2857136"/>
            <a:ext cx="6400801" cy="3368173"/>
          </a:xfrm>
        </p:spPr>
        <p:txBody>
          <a:bodyPr/>
          <a:lstStyle/>
          <a:p>
            <a:pPr>
              <a:lnSpc>
                <a:spcPct val="110000"/>
              </a:lnSpc>
              <a:spcAft>
                <a:spcPts val="1200"/>
              </a:spcAft>
            </a:pPr>
            <a:endParaRPr lang="ru-RU" sz="1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6498885" y="9443879"/>
            <a:ext cx="309903" cy="49704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98255BC-373A-4A0C-94E8-0A5B0B1C2CE7}" type="slidenum">
              <a:rPr lang="ru-RU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8657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225550" y="207963"/>
            <a:ext cx="4318000" cy="24288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84149" y="2857136"/>
            <a:ext cx="6400801" cy="3368173"/>
          </a:xfrm>
        </p:spPr>
        <p:txBody>
          <a:bodyPr/>
          <a:lstStyle/>
          <a:p>
            <a:pPr>
              <a:lnSpc>
                <a:spcPct val="110000"/>
              </a:lnSpc>
              <a:spcAft>
                <a:spcPts val="1200"/>
              </a:spcAft>
            </a:pPr>
            <a:endParaRPr lang="ru-RU" sz="1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6498885" y="9443879"/>
            <a:ext cx="309903" cy="49704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98255BC-373A-4A0C-94E8-0A5B0B1C2CE7}" type="slidenum">
              <a:rPr lang="ru-RU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7854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2214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19FFF5A-4D62-F3D8-9C6C-B06FECC89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51165-7115-614E-A6A6-01364F0BDF01}" type="datetimeFigureOut">
              <a:rPr lang="en-RU" smtClean="0"/>
              <a:t>06/08/2023</a:t>
            </a:fld>
            <a:endParaRPr lang="en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8F78283-ECCA-A1B9-B9D9-C6666B312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ACFBD1-3138-6374-BBAD-31BFBE380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172D4-285A-FD45-8192-C5831C9B80AB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570970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31911E-D63A-C53D-D2F2-F24584063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84BA47-AAF3-2DBE-F6DD-6F7016CC4D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479251-D0AF-E469-95C5-36B57C3BF6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676089-5332-A440-2E8F-60D74EC9A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51165-7115-614E-A6A6-01364F0BDF01}" type="datetimeFigureOut">
              <a:rPr lang="en-RU" smtClean="0"/>
              <a:t>06/08/2023</a:t>
            </a:fld>
            <a:endParaRPr lang="en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639D24-B989-4D7F-7F1A-FFF2358A2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D0DBD5-924B-7AC1-42EA-20F5BB792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172D4-285A-FD45-8192-C5831C9B80AB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0751707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F9CF0-BAA5-BEDA-CAB6-3CC645500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21076E6-CF49-40EC-C3EE-2A2AC9EC3E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FE0847-0505-2570-C4CC-966E8F7E1B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ADB968-C6FD-3D78-D953-9FD9FB6E26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51165-7115-614E-A6A6-01364F0BDF01}" type="datetimeFigureOut">
              <a:rPr lang="en-RU" smtClean="0"/>
              <a:t>06/08/2023</a:t>
            </a:fld>
            <a:endParaRPr lang="en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4F71D8-968C-7070-60F8-DEB58E95C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F23C28-C294-E6A7-4D7A-A2C32565F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172D4-285A-FD45-8192-C5831C9B80AB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41256365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DFB17-1033-BD64-BB04-223084602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8F1D69-1802-A0C1-7488-1FFFC185B3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341BB7-C8AF-FB5D-782F-8F79B71C3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51165-7115-614E-A6A6-01364F0BDF01}" type="datetimeFigureOut">
              <a:rPr lang="en-RU" smtClean="0"/>
              <a:t>06/08/2023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F6B0E7-FA3B-814B-A580-372FCEDCF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2B41DE-8F13-1774-570D-58608299D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172D4-285A-FD45-8192-C5831C9B80AB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6495452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462AAC7-FFAC-1D4D-92DD-C97415F3E0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4C6C5D-13F3-6551-D19B-A412C42F66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41B61C-FA30-8CC5-B679-EA4587D823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51165-7115-614E-A6A6-01364F0BDF01}" type="datetimeFigureOut">
              <a:rPr lang="en-RU" smtClean="0"/>
              <a:t>06/08/2023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E7507B-E99D-1257-683E-715E27AF5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0F97FD-06C3-FA59-E2BE-1BCB6EBEF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172D4-285A-FD45-8192-C5831C9B80AB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8830097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760001" y="6480000"/>
            <a:ext cx="257311" cy="2351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5685577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7AA9F-E846-3F49-B5DA-CA10A9EC3654}" type="datetimeFigureOut">
              <a:rPr lang="ru-RU" smtClean="0"/>
              <a:t>08.06.2023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AAAEC-B38E-F24D-A336-B3F7912445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59011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7AA9F-E846-3F49-B5DA-CA10A9EC3654}" type="datetimeFigureOut">
              <a:rPr lang="ru-RU" smtClean="0"/>
              <a:t>08.06.2023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AAAEC-B38E-F24D-A336-B3F7912445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41074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7AA9F-E846-3F49-B5DA-CA10A9EC3654}" type="datetimeFigureOut">
              <a:rPr lang="ru-RU" smtClean="0"/>
              <a:t>08.06.2023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AAAEC-B38E-F24D-A336-B3F7912445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37720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7AA9F-E846-3F49-B5DA-CA10A9EC3654}" type="datetimeFigureOut">
              <a:rPr lang="ru-RU" smtClean="0"/>
              <a:t>08.06.2023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AAAEC-B38E-F24D-A336-B3F7912445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9296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2" name="Объект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" name="Прямая соединительная линия 34"/>
          <p:cNvCxnSpPr/>
          <p:nvPr userDrawn="1"/>
        </p:nvCxnSpPr>
        <p:spPr>
          <a:xfrm>
            <a:off x="311945" y="737306"/>
            <a:ext cx="11556000" cy="0"/>
          </a:xfrm>
          <a:prstGeom prst="line">
            <a:avLst/>
          </a:prstGeom>
          <a:ln w="19050">
            <a:solidFill>
              <a:srgbClr val="0077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11"/>
          <p:cNvGrpSpPr>
            <a:grpSpLocks noChangeAspect="1"/>
          </p:cNvGrpSpPr>
          <p:nvPr userDrawn="1"/>
        </p:nvGrpSpPr>
        <p:grpSpPr bwMode="auto">
          <a:xfrm>
            <a:off x="10640393" y="255845"/>
            <a:ext cx="1147488" cy="256443"/>
            <a:chOff x="0" y="2811"/>
            <a:chExt cx="5732" cy="1281"/>
          </a:xfrm>
        </p:grpSpPr>
        <p:sp>
          <p:nvSpPr>
            <p:cNvPr id="5" name="Freeform 12"/>
            <p:cNvSpPr>
              <a:spLocks noEditPoints="1"/>
            </p:cNvSpPr>
            <p:nvPr userDrawn="1"/>
          </p:nvSpPr>
          <p:spPr bwMode="auto">
            <a:xfrm>
              <a:off x="2307" y="3230"/>
              <a:ext cx="3425" cy="443"/>
            </a:xfrm>
            <a:custGeom>
              <a:avLst/>
              <a:gdLst>
                <a:gd name="T0" fmla="*/ 4040 w 5365"/>
                <a:gd name="T1" fmla="*/ 11 h 694"/>
                <a:gd name="T2" fmla="*/ 3874 w 5365"/>
                <a:gd name="T3" fmla="*/ 264 h 694"/>
                <a:gd name="T4" fmla="*/ 3658 w 5365"/>
                <a:gd name="T5" fmla="*/ 11 h 694"/>
                <a:gd name="T6" fmla="*/ 3874 w 5365"/>
                <a:gd name="T7" fmla="*/ 680 h 694"/>
                <a:gd name="T8" fmla="*/ 3927 w 5365"/>
                <a:gd name="T9" fmla="*/ 443 h 694"/>
                <a:gd name="T10" fmla="*/ 4290 w 5365"/>
                <a:gd name="T11" fmla="*/ 680 h 694"/>
                <a:gd name="T12" fmla="*/ 4273 w 5365"/>
                <a:gd name="T13" fmla="*/ 11 h 694"/>
                <a:gd name="T14" fmla="*/ 4783 w 5365"/>
                <a:gd name="T15" fmla="*/ 426 h 694"/>
                <a:gd name="T16" fmla="*/ 4540 w 5365"/>
                <a:gd name="T17" fmla="*/ 267 h 694"/>
                <a:gd name="T18" fmla="*/ 4805 w 5365"/>
                <a:gd name="T19" fmla="*/ 186 h 694"/>
                <a:gd name="T20" fmla="*/ 4325 w 5365"/>
                <a:gd name="T21" fmla="*/ 11 h 694"/>
                <a:gd name="T22" fmla="*/ 4825 w 5365"/>
                <a:gd name="T23" fmla="*/ 680 h 694"/>
                <a:gd name="T24" fmla="*/ 4540 w 5365"/>
                <a:gd name="T25" fmla="*/ 506 h 694"/>
                <a:gd name="T26" fmla="*/ 410 w 5365"/>
                <a:gd name="T27" fmla="*/ 348 h 694"/>
                <a:gd name="T28" fmla="*/ 0 w 5365"/>
                <a:gd name="T29" fmla="*/ 11 h 694"/>
                <a:gd name="T30" fmla="*/ 204 w 5365"/>
                <a:gd name="T31" fmla="*/ 680 h 694"/>
                <a:gd name="T32" fmla="*/ 425 w 5365"/>
                <a:gd name="T33" fmla="*/ 680 h 694"/>
                <a:gd name="T34" fmla="*/ 614 w 5365"/>
                <a:gd name="T35" fmla="*/ 11 h 694"/>
                <a:gd name="T36" fmla="*/ 410 w 5365"/>
                <a:gd name="T37" fmla="*/ 348 h 694"/>
                <a:gd name="T38" fmla="*/ 1657 w 5365"/>
                <a:gd name="T39" fmla="*/ 328 h 694"/>
                <a:gd name="T40" fmla="*/ 1585 w 5365"/>
                <a:gd name="T41" fmla="*/ 161 h 694"/>
                <a:gd name="T42" fmla="*/ 1732 w 5365"/>
                <a:gd name="T43" fmla="*/ 239 h 694"/>
                <a:gd name="T44" fmla="*/ 1941 w 5365"/>
                <a:gd name="T45" fmla="*/ 257 h 694"/>
                <a:gd name="T46" fmla="*/ 1688 w 5365"/>
                <a:gd name="T47" fmla="*/ 11 h 694"/>
                <a:gd name="T48" fmla="*/ 1372 w 5365"/>
                <a:gd name="T49" fmla="*/ 680 h 694"/>
                <a:gd name="T50" fmla="*/ 1585 w 5365"/>
                <a:gd name="T51" fmla="*/ 482 h 694"/>
                <a:gd name="T52" fmla="*/ 1738 w 5365"/>
                <a:gd name="T53" fmla="*/ 680 h 694"/>
                <a:gd name="T54" fmla="*/ 1836 w 5365"/>
                <a:gd name="T55" fmla="*/ 435 h 694"/>
                <a:gd name="T56" fmla="*/ 3340 w 5365"/>
                <a:gd name="T57" fmla="*/ 0 h 694"/>
                <a:gd name="T58" fmla="*/ 2990 w 5365"/>
                <a:gd name="T59" fmla="*/ 254 h 694"/>
                <a:gd name="T60" fmla="*/ 3244 w 5365"/>
                <a:gd name="T61" fmla="*/ 694 h 694"/>
                <a:gd name="T62" fmla="*/ 3593 w 5365"/>
                <a:gd name="T63" fmla="*/ 440 h 694"/>
                <a:gd name="T64" fmla="*/ 3377 w 5365"/>
                <a:gd name="T65" fmla="*/ 432 h 694"/>
                <a:gd name="T66" fmla="*/ 3297 w 5365"/>
                <a:gd name="T67" fmla="*/ 536 h 694"/>
                <a:gd name="T68" fmla="*/ 3207 w 5365"/>
                <a:gd name="T69" fmla="*/ 455 h 694"/>
                <a:gd name="T70" fmla="*/ 3287 w 5365"/>
                <a:gd name="T71" fmla="*/ 158 h 694"/>
                <a:gd name="T72" fmla="*/ 3377 w 5365"/>
                <a:gd name="T73" fmla="*/ 238 h 694"/>
                <a:gd name="T74" fmla="*/ 3593 w 5365"/>
                <a:gd name="T75" fmla="*/ 271 h 694"/>
                <a:gd name="T76" fmla="*/ 3340 w 5365"/>
                <a:gd name="T77" fmla="*/ 0 h 694"/>
                <a:gd name="T78" fmla="*/ 5110 w 5365"/>
                <a:gd name="T79" fmla="*/ 11 h 694"/>
                <a:gd name="T80" fmla="*/ 4895 w 5365"/>
                <a:gd name="T81" fmla="*/ 680 h 694"/>
                <a:gd name="T82" fmla="*/ 5365 w 5365"/>
                <a:gd name="T83" fmla="*/ 500 h 694"/>
                <a:gd name="T84" fmla="*/ 2702 w 5365"/>
                <a:gd name="T85" fmla="*/ 680 h 694"/>
                <a:gd name="T86" fmla="*/ 2917 w 5365"/>
                <a:gd name="T87" fmla="*/ 11 h 694"/>
                <a:gd name="T88" fmla="*/ 2702 w 5365"/>
                <a:gd name="T89" fmla="*/ 680 h 694"/>
                <a:gd name="T90" fmla="*/ 1003 w 5365"/>
                <a:gd name="T91" fmla="*/ 536 h 694"/>
                <a:gd name="T92" fmla="*/ 904 w 5365"/>
                <a:gd name="T93" fmla="*/ 455 h 694"/>
                <a:gd name="T94" fmla="*/ 984 w 5365"/>
                <a:gd name="T95" fmla="*/ 158 h 694"/>
                <a:gd name="T96" fmla="*/ 1083 w 5365"/>
                <a:gd name="T97" fmla="*/ 238 h 694"/>
                <a:gd name="T98" fmla="*/ 1046 w 5365"/>
                <a:gd name="T99" fmla="*/ 0 h 694"/>
                <a:gd name="T100" fmla="*/ 687 w 5365"/>
                <a:gd name="T101" fmla="*/ 254 h 694"/>
                <a:gd name="T102" fmla="*/ 941 w 5365"/>
                <a:gd name="T103" fmla="*/ 694 h 694"/>
                <a:gd name="T104" fmla="*/ 1299 w 5365"/>
                <a:gd name="T105" fmla="*/ 440 h 694"/>
                <a:gd name="T106" fmla="*/ 1046 w 5365"/>
                <a:gd name="T107" fmla="*/ 0 h 694"/>
                <a:gd name="T108" fmla="*/ 2192 w 5365"/>
                <a:gd name="T109" fmla="*/ 11 h 694"/>
                <a:gd name="T110" fmla="*/ 2003 w 5365"/>
                <a:gd name="T111" fmla="*/ 680 h 694"/>
                <a:gd name="T112" fmla="*/ 2207 w 5365"/>
                <a:gd name="T113" fmla="*/ 344 h 694"/>
                <a:gd name="T114" fmla="*/ 2608 w 5365"/>
                <a:gd name="T115" fmla="*/ 680 h 694"/>
                <a:gd name="T116" fmla="*/ 2406 w 5365"/>
                <a:gd name="T117" fmla="*/ 11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365" h="694">
                  <a:moveTo>
                    <a:pt x="4273" y="11"/>
                  </a:moveTo>
                  <a:lnTo>
                    <a:pt x="4040" y="11"/>
                  </a:lnTo>
                  <a:lnTo>
                    <a:pt x="3927" y="264"/>
                  </a:lnTo>
                  <a:lnTo>
                    <a:pt x="3874" y="264"/>
                  </a:lnTo>
                  <a:lnTo>
                    <a:pt x="3874" y="11"/>
                  </a:lnTo>
                  <a:lnTo>
                    <a:pt x="3658" y="11"/>
                  </a:lnTo>
                  <a:lnTo>
                    <a:pt x="3658" y="680"/>
                  </a:lnTo>
                  <a:lnTo>
                    <a:pt x="3874" y="680"/>
                  </a:lnTo>
                  <a:lnTo>
                    <a:pt x="3874" y="443"/>
                  </a:lnTo>
                  <a:lnTo>
                    <a:pt x="3927" y="443"/>
                  </a:lnTo>
                  <a:lnTo>
                    <a:pt x="4043" y="680"/>
                  </a:lnTo>
                  <a:lnTo>
                    <a:pt x="4290" y="680"/>
                  </a:lnTo>
                  <a:lnTo>
                    <a:pt x="4107" y="343"/>
                  </a:lnTo>
                  <a:lnTo>
                    <a:pt x="4273" y="11"/>
                  </a:lnTo>
                  <a:close/>
                  <a:moveTo>
                    <a:pt x="4540" y="426"/>
                  </a:moveTo>
                  <a:lnTo>
                    <a:pt x="4783" y="426"/>
                  </a:lnTo>
                  <a:lnTo>
                    <a:pt x="4783" y="267"/>
                  </a:lnTo>
                  <a:lnTo>
                    <a:pt x="4540" y="267"/>
                  </a:lnTo>
                  <a:lnTo>
                    <a:pt x="4540" y="186"/>
                  </a:lnTo>
                  <a:lnTo>
                    <a:pt x="4805" y="186"/>
                  </a:lnTo>
                  <a:lnTo>
                    <a:pt x="4805" y="11"/>
                  </a:lnTo>
                  <a:lnTo>
                    <a:pt x="4325" y="11"/>
                  </a:lnTo>
                  <a:lnTo>
                    <a:pt x="4325" y="680"/>
                  </a:lnTo>
                  <a:lnTo>
                    <a:pt x="4825" y="680"/>
                  </a:lnTo>
                  <a:lnTo>
                    <a:pt x="4825" y="506"/>
                  </a:lnTo>
                  <a:lnTo>
                    <a:pt x="4540" y="506"/>
                  </a:lnTo>
                  <a:lnTo>
                    <a:pt x="4540" y="426"/>
                  </a:lnTo>
                  <a:close/>
                  <a:moveTo>
                    <a:pt x="410" y="348"/>
                  </a:moveTo>
                  <a:lnTo>
                    <a:pt x="189" y="11"/>
                  </a:lnTo>
                  <a:lnTo>
                    <a:pt x="0" y="11"/>
                  </a:lnTo>
                  <a:lnTo>
                    <a:pt x="0" y="680"/>
                  </a:lnTo>
                  <a:lnTo>
                    <a:pt x="204" y="680"/>
                  </a:lnTo>
                  <a:lnTo>
                    <a:pt x="204" y="341"/>
                  </a:lnTo>
                  <a:lnTo>
                    <a:pt x="425" y="680"/>
                  </a:lnTo>
                  <a:lnTo>
                    <a:pt x="614" y="680"/>
                  </a:lnTo>
                  <a:lnTo>
                    <a:pt x="614" y="11"/>
                  </a:lnTo>
                  <a:lnTo>
                    <a:pt x="410" y="11"/>
                  </a:lnTo>
                  <a:lnTo>
                    <a:pt x="410" y="348"/>
                  </a:lnTo>
                  <a:close/>
                  <a:moveTo>
                    <a:pt x="1732" y="249"/>
                  </a:moveTo>
                  <a:cubicBezTo>
                    <a:pt x="1732" y="274"/>
                    <a:pt x="1719" y="328"/>
                    <a:pt x="1657" y="328"/>
                  </a:cubicBezTo>
                  <a:lnTo>
                    <a:pt x="1585" y="328"/>
                  </a:lnTo>
                  <a:lnTo>
                    <a:pt x="1585" y="161"/>
                  </a:lnTo>
                  <a:lnTo>
                    <a:pt x="1666" y="161"/>
                  </a:lnTo>
                  <a:cubicBezTo>
                    <a:pt x="1688" y="161"/>
                    <a:pt x="1732" y="186"/>
                    <a:pt x="1732" y="239"/>
                  </a:cubicBezTo>
                  <a:lnTo>
                    <a:pt x="1732" y="249"/>
                  </a:lnTo>
                  <a:close/>
                  <a:moveTo>
                    <a:pt x="1941" y="257"/>
                  </a:moveTo>
                  <a:lnTo>
                    <a:pt x="1941" y="225"/>
                  </a:lnTo>
                  <a:cubicBezTo>
                    <a:pt x="1941" y="88"/>
                    <a:pt x="1827" y="11"/>
                    <a:pt x="1688" y="11"/>
                  </a:cubicBezTo>
                  <a:lnTo>
                    <a:pt x="1372" y="11"/>
                  </a:lnTo>
                  <a:lnTo>
                    <a:pt x="1372" y="680"/>
                  </a:lnTo>
                  <a:lnTo>
                    <a:pt x="1585" y="680"/>
                  </a:lnTo>
                  <a:lnTo>
                    <a:pt x="1585" y="482"/>
                  </a:lnTo>
                  <a:lnTo>
                    <a:pt x="1648" y="482"/>
                  </a:lnTo>
                  <a:lnTo>
                    <a:pt x="1738" y="680"/>
                  </a:lnTo>
                  <a:lnTo>
                    <a:pt x="1961" y="680"/>
                  </a:lnTo>
                  <a:lnTo>
                    <a:pt x="1836" y="435"/>
                  </a:lnTo>
                  <a:cubicBezTo>
                    <a:pt x="1900" y="400"/>
                    <a:pt x="1941" y="340"/>
                    <a:pt x="1941" y="257"/>
                  </a:cubicBezTo>
                  <a:close/>
                  <a:moveTo>
                    <a:pt x="3340" y="0"/>
                  </a:moveTo>
                  <a:lnTo>
                    <a:pt x="3244" y="0"/>
                  </a:lnTo>
                  <a:cubicBezTo>
                    <a:pt x="3104" y="0"/>
                    <a:pt x="2990" y="100"/>
                    <a:pt x="2990" y="254"/>
                  </a:cubicBezTo>
                  <a:lnTo>
                    <a:pt x="2990" y="440"/>
                  </a:lnTo>
                  <a:cubicBezTo>
                    <a:pt x="2990" y="595"/>
                    <a:pt x="3104" y="694"/>
                    <a:pt x="3244" y="694"/>
                  </a:cubicBezTo>
                  <a:lnTo>
                    <a:pt x="3340" y="694"/>
                  </a:lnTo>
                  <a:cubicBezTo>
                    <a:pt x="3479" y="694"/>
                    <a:pt x="3593" y="594"/>
                    <a:pt x="3593" y="440"/>
                  </a:cubicBezTo>
                  <a:lnTo>
                    <a:pt x="3593" y="432"/>
                  </a:lnTo>
                  <a:lnTo>
                    <a:pt x="3377" y="432"/>
                  </a:lnTo>
                  <a:lnTo>
                    <a:pt x="3377" y="455"/>
                  </a:lnTo>
                  <a:cubicBezTo>
                    <a:pt x="3377" y="500"/>
                    <a:pt x="3341" y="536"/>
                    <a:pt x="3297" y="536"/>
                  </a:cubicBezTo>
                  <a:lnTo>
                    <a:pt x="3287" y="536"/>
                  </a:lnTo>
                  <a:cubicBezTo>
                    <a:pt x="3243" y="536"/>
                    <a:pt x="3207" y="500"/>
                    <a:pt x="3207" y="455"/>
                  </a:cubicBezTo>
                  <a:lnTo>
                    <a:pt x="3207" y="238"/>
                  </a:lnTo>
                  <a:cubicBezTo>
                    <a:pt x="3207" y="194"/>
                    <a:pt x="3243" y="158"/>
                    <a:pt x="3287" y="158"/>
                  </a:cubicBezTo>
                  <a:lnTo>
                    <a:pt x="3297" y="158"/>
                  </a:lnTo>
                  <a:cubicBezTo>
                    <a:pt x="3341" y="158"/>
                    <a:pt x="3377" y="194"/>
                    <a:pt x="3377" y="238"/>
                  </a:cubicBezTo>
                  <a:lnTo>
                    <a:pt x="3377" y="271"/>
                  </a:lnTo>
                  <a:lnTo>
                    <a:pt x="3593" y="271"/>
                  </a:lnTo>
                  <a:lnTo>
                    <a:pt x="3593" y="254"/>
                  </a:lnTo>
                  <a:cubicBezTo>
                    <a:pt x="3593" y="91"/>
                    <a:pt x="3479" y="0"/>
                    <a:pt x="3340" y="0"/>
                  </a:cubicBezTo>
                  <a:close/>
                  <a:moveTo>
                    <a:pt x="5110" y="500"/>
                  </a:moveTo>
                  <a:lnTo>
                    <a:pt x="5110" y="11"/>
                  </a:lnTo>
                  <a:lnTo>
                    <a:pt x="4895" y="11"/>
                  </a:lnTo>
                  <a:lnTo>
                    <a:pt x="4895" y="680"/>
                  </a:lnTo>
                  <a:lnTo>
                    <a:pt x="5365" y="680"/>
                  </a:lnTo>
                  <a:lnTo>
                    <a:pt x="5365" y="500"/>
                  </a:lnTo>
                  <a:lnTo>
                    <a:pt x="5110" y="500"/>
                  </a:lnTo>
                  <a:close/>
                  <a:moveTo>
                    <a:pt x="2702" y="680"/>
                  </a:moveTo>
                  <a:lnTo>
                    <a:pt x="2917" y="680"/>
                  </a:lnTo>
                  <a:lnTo>
                    <a:pt x="2917" y="11"/>
                  </a:lnTo>
                  <a:lnTo>
                    <a:pt x="2702" y="11"/>
                  </a:lnTo>
                  <a:lnTo>
                    <a:pt x="2702" y="680"/>
                  </a:lnTo>
                  <a:close/>
                  <a:moveTo>
                    <a:pt x="1083" y="455"/>
                  </a:moveTo>
                  <a:cubicBezTo>
                    <a:pt x="1083" y="500"/>
                    <a:pt x="1047" y="536"/>
                    <a:pt x="1003" y="536"/>
                  </a:cubicBezTo>
                  <a:lnTo>
                    <a:pt x="984" y="536"/>
                  </a:lnTo>
                  <a:cubicBezTo>
                    <a:pt x="940" y="536"/>
                    <a:pt x="904" y="500"/>
                    <a:pt x="904" y="455"/>
                  </a:cubicBezTo>
                  <a:lnTo>
                    <a:pt x="904" y="238"/>
                  </a:lnTo>
                  <a:cubicBezTo>
                    <a:pt x="904" y="194"/>
                    <a:pt x="940" y="158"/>
                    <a:pt x="984" y="158"/>
                  </a:cubicBezTo>
                  <a:lnTo>
                    <a:pt x="1003" y="158"/>
                  </a:lnTo>
                  <a:cubicBezTo>
                    <a:pt x="1047" y="158"/>
                    <a:pt x="1083" y="194"/>
                    <a:pt x="1083" y="238"/>
                  </a:cubicBezTo>
                  <a:lnTo>
                    <a:pt x="1083" y="455"/>
                  </a:lnTo>
                  <a:close/>
                  <a:moveTo>
                    <a:pt x="1046" y="0"/>
                  </a:moveTo>
                  <a:lnTo>
                    <a:pt x="941" y="0"/>
                  </a:lnTo>
                  <a:cubicBezTo>
                    <a:pt x="801" y="0"/>
                    <a:pt x="687" y="100"/>
                    <a:pt x="687" y="254"/>
                  </a:cubicBezTo>
                  <a:lnTo>
                    <a:pt x="687" y="440"/>
                  </a:lnTo>
                  <a:cubicBezTo>
                    <a:pt x="687" y="595"/>
                    <a:pt x="801" y="694"/>
                    <a:pt x="941" y="694"/>
                  </a:cubicBezTo>
                  <a:lnTo>
                    <a:pt x="1046" y="694"/>
                  </a:lnTo>
                  <a:cubicBezTo>
                    <a:pt x="1185" y="694"/>
                    <a:pt x="1299" y="594"/>
                    <a:pt x="1299" y="440"/>
                  </a:cubicBezTo>
                  <a:lnTo>
                    <a:pt x="1299" y="254"/>
                  </a:lnTo>
                  <a:cubicBezTo>
                    <a:pt x="1299" y="91"/>
                    <a:pt x="1185" y="0"/>
                    <a:pt x="1046" y="0"/>
                  </a:cubicBezTo>
                  <a:close/>
                  <a:moveTo>
                    <a:pt x="2406" y="354"/>
                  </a:moveTo>
                  <a:lnTo>
                    <a:pt x="2192" y="11"/>
                  </a:lnTo>
                  <a:lnTo>
                    <a:pt x="2003" y="11"/>
                  </a:lnTo>
                  <a:lnTo>
                    <a:pt x="2003" y="680"/>
                  </a:lnTo>
                  <a:lnTo>
                    <a:pt x="2207" y="680"/>
                  </a:lnTo>
                  <a:lnTo>
                    <a:pt x="2207" y="344"/>
                  </a:lnTo>
                  <a:lnTo>
                    <a:pt x="2419" y="680"/>
                  </a:lnTo>
                  <a:lnTo>
                    <a:pt x="2608" y="680"/>
                  </a:lnTo>
                  <a:lnTo>
                    <a:pt x="2608" y="11"/>
                  </a:lnTo>
                  <a:lnTo>
                    <a:pt x="2406" y="11"/>
                  </a:lnTo>
                  <a:lnTo>
                    <a:pt x="2406" y="354"/>
                  </a:lnTo>
                  <a:close/>
                </a:path>
              </a:pathLst>
            </a:custGeom>
            <a:solidFill>
              <a:srgbClr val="5A5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1F1B1A"/>
                  </a:solidFill>
                  <a:effectLst/>
                  <a:uFillTx/>
                  <a:latin typeface="Tahoma"/>
                  <a:ea typeface="Tahoma"/>
                  <a:cs typeface="Tahoma"/>
                  <a:sym typeface="Tahoma"/>
                </a:defRPr>
              </a:lvl1pPr>
              <a:lvl2pPr marL="0" marR="0" indent="457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1F1B1A"/>
                  </a:solidFill>
                  <a:effectLst/>
                  <a:uFillTx/>
                  <a:latin typeface="Tahoma"/>
                  <a:ea typeface="Tahoma"/>
                  <a:cs typeface="Tahoma"/>
                  <a:sym typeface="Tahoma"/>
                </a:defRPr>
              </a:lvl2pPr>
              <a:lvl3pPr marL="0" marR="0" indent="914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1F1B1A"/>
                  </a:solidFill>
                  <a:effectLst/>
                  <a:uFillTx/>
                  <a:latin typeface="Tahoma"/>
                  <a:ea typeface="Tahoma"/>
                  <a:cs typeface="Tahoma"/>
                  <a:sym typeface="Tahoma"/>
                </a:defRPr>
              </a:lvl3pPr>
              <a:lvl4pPr marL="0" marR="0" indent="1371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1F1B1A"/>
                  </a:solidFill>
                  <a:effectLst/>
                  <a:uFillTx/>
                  <a:latin typeface="Tahoma"/>
                  <a:ea typeface="Tahoma"/>
                  <a:cs typeface="Tahoma"/>
                  <a:sym typeface="Tahoma"/>
                </a:defRPr>
              </a:lvl4pPr>
              <a:lvl5pPr marL="0" marR="0" indent="18288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1F1B1A"/>
                  </a:solidFill>
                  <a:effectLst/>
                  <a:uFillTx/>
                  <a:latin typeface="Tahoma"/>
                  <a:ea typeface="Tahoma"/>
                  <a:cs typeface="Tahoma"/>
                  <a:sym typeface="Tahoma"/>
                </a:defRPr>
              </a:lvl5pPr>
              <a:lvl6pPr marL="0" marR="0" indent="22860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1F1B1A"/>
                  </a:solidFill>
                  <a:effectLst/>
                  <a:uFillTx/>
                  <a:latin typeface="Tahoma"/>
                  <a:ea typeface="Tahoma"/>
                  <a:cs typeface="Tahoma"/>
                  <a:sym typeface="Tahoma"/>
                </a:defRPr>
              </a:lvl6pPr>
              <a:lvl7pPr marL="0" marR="0" indent="2743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1F1B1A"/>
                  </a:solidFill>
                  <a:effectLst/>
                  <a:uFillTx/>
                  <a:latin typeface="Tahoma"/>
                  <a:ea typeface="Tahoma"/>
                  <a:cs typeface="Tahoma"/>
                  <a:sym typeface="Tahoma"/>
                </a:defRPr>
              </a:lvl7pPr>
              <a:lvl8pPr marL="0" marR="0" indent="3200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1F1B1A"/>
                  </a:solidFill>
                  <a:effectLst/>
                  <a:uFillTx/>
                  <a:latin typeface="Tahoma"/>
                  <a:ea typeface="Tahoma"/>
                  <a:cs typeface="Tahoma"/>
                  <a:sym typeface="Tahoma"/>
                </a:defRPr>
              </a:lvl8pPr>
              <a:lvl9pPr marL="0" marR="0" indent="3657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1F1B1A"/>
                  </a:solidFill>
                  <a:effectLst/>
                  <a:uFillTx/>
                  <a:latin typeface="Tahoma"/>
                  <a:ea typeface="Tahoma"/>
                  <a:cs typeface="Tahoma"/>
                  <a:sym typeface="Tahoma"/>
                </a:defRPr>
              </a:lvl9pPr>
            </a:lstStyle>
            <a:p>
              <a:endParaRPr lang="ru-RU" dirty="0"/>
            </a:p>
          </p:txBody>
        </p:sp>
        <p:sp>
          <p:nvSpPr>
            <p:cNvPr id="6" name="Freeform 13"/>
            <p:cNvSpPr>
              <a:spLocks/>
            </p:cNvSpPr>
            <p:nvPr userDrawn="1"/>
          </p:nvSpPr>
          <p:spPr bwMode="auto">
            <a:xfrm>
              <a:off x="641" y="2811"/>
              <a:ext cx="641" cy="1281"/>
            </a:xfrm>
            <a:custGeom>
              <a:avLst/>
              <a:gdLst>
                <a:gd name="T0" fmla="*/ 0 w 641"/>
                <a:gd name="T1" fmla="*/ 849 h 1281"/>
                <a:gd name="T2" fmla="*/ 641 w 641"/>
                <a:gd name="T3" fmla="*/ 1281 h 1281"/>
                <a:gd name="T4" fmla="*/ 641 w 641"/>
                <a:gd name="T5" fmla="*/ 432 h 1281"/>
                <a:gd name="T6" fmla="*/ 0 w 641"/>
                <a:gd name="T7" fmla="*/ 0 h 1281"/>
                <a:gd name="T8" fmla="*/ 0 w 641"/>
                <a:gd name="T9" fmla="*/ 849 h 1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1" h="1281">
                  <a:moveTo>
                    <a:pt x="0" y="849"/>
                  </a:moveTo>
                  <a:lnTo>
                    <a:pt x="641" y="1281"/>
                  </a:lnTo>
                  <a:lnTo>
                    <a:pt x="641" y="432"/>
                  </a:lnTo>
                  <a:lnTo>
                    <a:pt x="0" y="0"/>
                  </a:lnTo>
                  <a:lnTo>
                    <a:pt x="0" y="849"/>
                  </a:lnTo>
                  <a:close/>
                </a:path>
              </a:pathLst>
            </a:custGeom>
            <a:solidFill>
              <a:srgbClr val="0058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1F1B1A"/>
                  </a:solidFill>
                  <a:effectLst/>
                  <a:uFillTx/>
                  <a:latin typeface="Tahoma"/>
                  <a:ea typeface="Tahoma"/>
                  <a:cs typeface="Tahoma"/>
                  <a:sym typeface="Tahoma"/>
                </a:defRPr>
              </a:lvl1pPr>
              <a:lvl2pPr marL="0" marR="0" indent="457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1F1B1A"/>
                  </a:solidFill>
                  <a:effectLst/>
                  <a:uFillTx/>
                  <a:latin typeface="Tahoma"/>
                  <a:ea typeface="Tahoma"/>
                  <a:cs typeface="Tahoma"/>
                  <a:sym typeface="Tahoma"/>
                </a:defRPr>
              </a:lvl2pPr>
              <a:lvl3pPr marL="0" marR="0" indent="914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1F1B1A"/>
                  </a:solidFill>
                  <a:effectLst/>
                  <a:uFillTx/>
                  <a:latin typeface="Tahoma"/>
                  <a:ea typeface="Tahoma"/>
                  <a:cs typeface="Tahoma"/>
                  <a:sym typeface="Tahoma"/>
                </a:defRPr>
              </a:lvl3pPr>
              <a:lvl4pPr marL="0" marR="0" indent="1371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1F1B1A"/>
                  </a:solidFill>
                  <a:effectLst/>
                  <a:uFillTx/>
                  <a:latin typeface="Tahoma"/>
                  <a:ea typeface="Tahoma"/>
                  <a:cs typeface="Tahoma"/>
                  <a:sym typeface="Tahoma"/>
                </a:defRPr>
              </a:lvl4pPr>
              <a:lvl5pPr marL="0" marR="0" indent="18288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1F1B1A"/>
                  </a:solidFill>
                  <a:effectLst/>
                  <a:uFillTx/>
                  <a:latin typeface="Tahoma"/>
                  <a:ea typeface="Tahoma"/>
                  <a:cs typeface="Tahoma"/>
                  <a:sym typeface="Tahoma"/>
                </a:defRPr>
              </a:lvl5pPr>
              <a:lvl6pPr marL="0" marR="0" indent="22860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1F1B1A"/>
                  </a:solidFill>
                  <a:effectLst/>
                  <a:uFillTx/>
                  <a:latin typeface="Tahoma"/>
                  <a:ea typeface="Tahoma"/>
                  <a:cs typeface="Tahoma"/>
                  <a:sym typeface="Tahoma"/>
                </a:defRPr>
              </a:lvl6pPr>
              <a:lvl7pPr marL="0" marR="0" indent="2743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1F1B1A"/>
                  </a:solidFill>
                  <a:effectLst/>
                  <a:uFillTx/>
                  <a:latin typeface="Tahoma"/>
                  <a:ea typeface="Tahoma"/>
                  <a:cs typeface="Tahoma"/>
                  <a:sym typeface="Tahoma"/>
                </a:defRPr>
              </a:lvl7pPr>
              <a:lvl8pPr marL="0" marR="0" indent="3200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1F1B1A"/>
                  </a:solidFill>
                  <a:effectLst/>
                  <a:uFillTx/>
                  <a:latin typeface="Tahoma"/>
                  <a:ea typeface="Tahoma"/>
                  <a:cs typeface="Tahoma"/>
                  <a:sym typeface="Tahoma"/>
                </a:defRPr>
              </a:lvl8pPr>
              <a:lvl9pPr marL="0" marR="0" indent="3657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1F1B1A"/>
                  </a:solidFill>
                  <a:effectLst/>
                  <a:uFillTx/>
                  <a:latin typeface="Tahoma"/>
                  <a:ea typeface="Tahoma"/>
                  <a:cs typeface="Tahoma"/>
                  <a:sym typeface="Tahoma"/>
                </a:defRPr>
              </a:lvl9pPr>
            </a:lstStyle>
            <a:p>
              <a:endParaRPr lang="ru-RU" dirty="0"/>
            </a:p>
          </p:txBody>
        </p:sp>
        <p:sp>
          <p:nvSpPr>
            <p:cNvPr id="7" name="Freeform 14"/>
            <p:cNvSpPr>
              <a:spLocks/>
            </p:cNvSpPr>
            <p:nvPr userDrawn="1"/>
          </p:nvSpPr>
          <p:spPr bwMode="auto">
            <a:xfrm>
              <a:off x="0" y="2811"/>
              <a:ext cx="641" cy="1281"/>
            </a:xfrm>
            <a:custGeom>
              <a:avLst/>
              <a:gdLst>
                <a:gd name="T0" fmla="*/ 1004 w 1004"/>
                <a:gd name="T1" fmla="*/ 0 h 2008"/>
                <a:gd name="T2" fmla="*/ 0 w 1004"/>
                <a:gd name="T3" fmla="*/ 1004 h 2008"/>
                <a:gd name="T4" fmla="*/ 1004 w 1004"/>
                <a:gd name="T5" fmla="*/ 2008 h 2008"/>
                <a:gd name="T6" fmla="*/ 1004 w 1004"/>
                <a:gd name="T7" fmla="*/ 0 h 2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04" h="2008">
                  <a:moveTo>
                    <a:pt x="1004" y="0"/>
                  </a:moveTo>
                  <a:cubicBezTo>
                    <a:pt x="449" y="0"/>
                    <a:pt x="0" y="450"/>
                    <a:pt x="0" y="1004"/>
                  </a:cubicBezTo>
                  <a:cubicBezTo>
                    <a:pt x="0" y="1558"/>
                    <a:pt x="449" y="2008"/>
                    <a:pt x="1004" y="2008"/>
                  </a:cubicBezTo>
                  <a:lnTo>
                    <a:pt x="1004" y="0"/>
                  </a:lnTo>
                  <a:close/>
                </a:path>
              </a:pathLst>
            </a:custGeom>
            <a:solidFill>
              <a:srgbClr val="0080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1F1B1A"/>
                  </a:solidFill>
                  <a:effectLst/>
                  <a:uFillTx/>
                  <a:latin typeface="Tahoma"/>
                  <a:ea typeface="Tahoma"/>
                  <a:cs typeface="Tahoma"/>
                  <a:sym typeface="Tahoma"/>
                </a:defRPr>
              </a:lvl1pPr>
              <a:lvl2pPr marL="0" marR="0" indent="457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1F1B1A"/>
                  </a:solidFill>
                  <a:effectLst/>
                  <a:uFillTx/>
                  <a:latin typeface="Tahoma"/>
                  <a:ea typeface="Tahoma"/>
                  <a:cs typeface="Tahoma"/>
                  <a:sym typeface="Tahoma"/>
                </a:defRPr>
              </a:lvl2pPr>
              <a:lvl3pPr marL="0" marR="0" indent="914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1F1B1A"/>
                  </a:solidFill>
                  <a:effectLst/>
                  <a:uFillTx/>
                  <a:latin typeface="Tahoma"/>
                  <a:ea typeface="Tahoma"/>
                  <a:cs typeface="Tahoma"/>
                  <a:sym typeface="Tahoma"/>
                </a:defRPr>
              </a:lvl3pPr>
              <a:lvl4pPr marL="0" marR="0" indent="1371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1F1B1A"/>
                  </a:solidFill>
                  <a:effectLst/>
                  <a:uFillTx/>
                  <a:latin typeface="Tahoma"/>
                  <a:ea typeface="Tahoma"/>
                  <a:cs typeface="Tahoma"/>
                  <a:sym typeface="Tahoma"/>
                </a:defRPr>
              </a:lvl4pPr>
              <a:lvl5pPr marL="0" marR="0" indent="18288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1F1B1A"/>
                  </a:solidFill>
                  <a:effectLst/>
                  <a:uFillTx/>
                  <a:latin typeface="Tahoma"/>
                  <a:ea typeface="Tahoma"/>
                  <a:cs typeface="Tahoma"/>
                  <a:sym typeface="Tahoma"/>
                </a:defRPr>
              </a:lvl5pPr>
              <a:lvl6pPr marL="0" marR="0" indent="22860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1F1B1A"/>
                  </a:solidFill>
                  <a:effectLst/>
                  <a:uFillTx/>
                  <a:latin typeface="Tahoma"/>
                  <a:ea typeface="Tahoma"/>
                  <a:cs typeface="Tahoma"/>
                  <a:sym typeface="Tahoma"/>
                </a:defRPr>
              </a:lvl6pPr>
              <a:lvl7pPr marL="0" marR="0" indent="2743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1F1B1A"/>
                  </a:solidFill>
                  <a:effectLst/>
                  <a:uFillTx/>
                  <a:latin typeface="Tahoma"/>
                  <a:ea typeface="Tahoma"/>
                  <a:cs typeface="Tahoma"/>
                  <a:sym typeface="Tahoma"/>
                </a:defRPr>
              </a:lvl7pPr>
              <a:lvl8pPr marL="0" marR="0" indent="3200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1F1B1A"/>
                  </a:solidFill>
                  <a:effectLst/>
                  <a:uFillTx/>
                  <a:latin typeface="Tahoma"/>
                  <a:ea typeface="Tahoma"/>
                  <a:cs typeface="Tahoma"/>
                  <a:sym typeface="Tahoma"/>
                </a:defRPr>
              </a:lvl8pPr>
              <a:lvl9pPr marL="0" marR="0" indent="3657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1F1B1A"/>
                  </a:solidFill>
                  <a:effectLst/>
                  <a:uFillTx/>
                  <a:latin typeface="Tahoma"/>
                  <a:ea typeface="Tahoma"/>
                  <a:cs typeface="Tahoma"/>
                  <a:sym typeface="Tahoma"/>
                </a:defRPr>
              </a:lvl9pPr>
            </a:lstStyle>
            <a:p>
              <a:endParaRPr lang="ru-RU" dirty="0"/>
            </a:p>
          </p:txBody>
        </p:sp>
        <p:sp>
          <p:nvSpPr>
            <p:cNvPr id="8" name="Freeform 15"/>
            <p:cNvSpPr>
              <a:spLocks/>
            </p:cNvSpPr>
            <p:nvPr userDrawn="1"/>
          </p:nvSpPr>
          <p:spPr bwMode="auto">
            <a:xfrm>
              <a:off x="1282" y="2811"/>
              <a:ext cx="641" cy="1281"/>
            </a:xfrm>
            <a:custGeom>
              <a:avLst/>
              <a:gdLst>
                <a:gd name="T0" fmla="*/ 0 w 1004"/>
                <a:gd name="T1" fmla="*/ 2008 h 2008"/>
                <a:gd name="T2" fmla="*/ 1004 w 1004"/>
                <a:gd name="T3" fmla="*/ 1004 h 2008"/>
                <a:gd name="T4" fmla="*/ 0 w 1004"/>
                <a:gd name="T5" fmla="*/ 0 h 2008"/>
                <a:gd name="T6" fmla="*/ 0 w 1004"/>
                <a:gd name="T7" fmla="*/ 2008 h 2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04" h="2008">
                  <a:moveTo>
                    <a:pt x="0" y="2008"/>
                  </a:moveTo>
                  <a:cubicBezTo>
                    <a:pt x="554" y="2008"/>
                    <a:pt x="1004" y="1558"/>
                    <a:pt x="1004" y="1004"/>
                  </a:cubicBezTo>
                  <a:cubicBezTo>
                    <a:pt x="1004" y="450"/>
                    <a:pt x="554" y="0"/>
                    <a:pt x="0" y="0"/>
                  </a:cubicBezTo>
                  <a:lnTo>
                    <a:pt x="0" y="2008"/>
                  </a:lnTo>
                  <a:close/>
                </a:path>
              </a:pathLst>
            </a:custGeom>
            <a:solidFill>
              <a:srgbClr val="0080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1F1B1A"/>
                  </a:solidFill>
                  <a:effectLst/>
                  <a:uFillTx/>
                  <a:latin typeface="Tahoma"/>
                  <a:ea typeface="Tahoma"/>
                  <a:cs typeface="Tahoma"/>
                  <a:sym typeface="Tahoma"/>
                </a:defRPr>
              </a:lvl1pPr>
              <a:lvl2pPr marL="0" marR="0" indent="457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1F1B1A"/>
                  </a:solidFill>
                  <a:effectLst/>
                  <a:uFillTx/>
                  <a:latin typeface="Tahoma"/>
                  <a:ea typeface="Tahoma"/>
                  <a:cs typeface="Tahoma"/>
                  <a:sym typeface="Tahoma"/>
                </a:defRPr>
              </a:lvl2pPr>
              <a:lvl3pPr marL="0" marR="0" indent="914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1F1B1A"/>
                  </a:solidFill>
                  <a:effectLst/>
                  <a:uFillTx/>
                  <a:latin typeface="Tahoma"/>
                  <a:ea typeface="Tahoma"/>
                  <a:cs typeface="Tahoma"/>
                  <a:sym typeface="Tahoma"/>
                </a:defRPr>
              </a:lvl3pPr>
              <a:lvl4pPr marL="0" marR="0" indent="1371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1F1B1A"/>
                  </a:solidFill>
                  <a:effectLst/>
                  <a:uFillTx/>
                  <a:latin typeface="Tahoma"/>
                  <a:ea typeface="Tahoma"/>
                  <a:cs typeface="Tahoma"/>
                  <a:sym typeface="Tahoma"/>
                </a:defRPr>
              </a:lvl4pPr>
              <a:lvl5pPr marL="0" marR="0" indent="18288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1F1B1A"/>
                  </a:solidFill>
                  <a:effectLst/>
                  <a:uFillTx/>
                  <a:latin typeface="Tahoma"/>
                  <a:ea typeface="Tahoma"/>
                  <a:cs typeface="Tahoma"/>
                  <a:sym typeface="Tahoma"/>
                </a:defRPr>
              </a:lvl5pPr>
              <a:lvl6pPr marL="0" marR="0" indent="22860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1F1B1A"/>
                  </a:solidFill>
                  <a:effectLst/>
                  <a:uFillTx/>
                  <a:latin typeface="Tahoma"/>
                  <a:ea typeface="Tahoma"/>
                  <a:cs typeface="Tahoma"/>
                  <a:sym typeface="Tahoma"/>
                </a:defRPr>
              </a:lvl6pPr>
              <a:lvl7pPr marL="0" marR="0" indent="2743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1F1B1A"/>
                  </a:solidFill>
                  <a:effectLst/>
                  <a:uFillTx/>
                  <a:latin typeface="Tahoma"/>
                  <a:ea typeface="Tahoma"/>
                  <a:cs typeface="Tahoma"/>
                  <a:sym typeface="Tahoma"/>
                </a:defRPr>
              </a:lvl7pPr>
              <a:lvl8pPr marL="0" marR="0" indent="3200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1F1B1A"/>
                  </a:solidFill>
                  <a:effectLst/>
                  <a:uFillTx/>
                  <a:latin typeface="Tahoma"/>
                  <a:ea typeface="Tahoma"/>
                  <a:cs typeface="Tahoma"/>
                  <a:sym typeface="Tahoma"/>
                </a:defRPr>
              </a:lvl8pPr>
              <a:lvl9pPr marL="0" marR="0" indent="3657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1F1B1A"/>
                  </a:solidFill>
                  <a:effectLst/>
                  <a:uFillTx/>
                  <a:latin typeface="Tahoma"/>
                  <a:ea typeface="Tahoma"/>
                  <a:cs typeface="Tahoma"/>
                  <a:sym typeface="Tahoma"/>
                </a:defRPr>
              </a:lvl9pPr>
            </a:lstStyle>
            <a:p>
              <a:endParaRPr lang="ru-RU" dirty="0"/>
            </a:p>
          </p:txBody>
        </p:sp>
      </p:grpSp>
      <p:pic>
        <p:nvPicPr>
          <p:cNvPr id="9" name="Picture 7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1060213" y="296593"/>
            <a:ext cx="800214" cy="188377"/>
          </a:xfrm>
          <a:prstGeom prst="rect">
            <a:avLst/>
          </a:prstGeom>
        </p:spPr>
      </p:pic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11495027" y="6556376"/>
            <a:ext cx="632884" cy="3016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r" defTabSz="914400" rtl="0" eaLnBrk="1" latinLnBrk="0" hangingPunct="1">
              <a:defRPr sz="1400" kern="1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1E97630-BCAD-4084-B365-4B04D1F1E5F3}" type="slidenum">
              <a:rPr lang="ru-RU" sz="1400" smtClean="0">
                <a:solidFill>
                  <a:schemeClr val="accent1">
                    <a:lumMod val="75000"/>
                  </a:schemeClr>
                </a:solidFill>
              </a:rPr>
              <a:pPr algn="r"/>
              <a:t>‹#›</a:t>
            </a:fld>
            <a:endParaRPr lang="ru-RU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754834"/>
      </p:ext>
    </p:extLst>
  </p:cSld>
  <p:clrMapOvr>
    <a:masterClrMapping/>
  </p:clrMapOvr>
  <p:hf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7AA9F-E846-3F49-B5DA-CA10A9EC3654}" type="datetimeFigureOut">
              <a:rPr lang="ru-RU" smtClean="0"/>
              <a:t>08.06.2023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AAAEC-B38E-F24D-A336-B3F7912445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91853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7AA9F-E846-3F49-B5DA-CA10A9EC3654}" type="datetimeFigureOut">
              <a:rPr lang="ru-RU" smtClean="0"/>
              <a:t>08.06.2023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AAAEC-B38E-F24D-A336-B3F7912445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82075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7AA9F-E846-3F49-B5DA-CA10A9EC3654}" type="datetimeFigureOut">
              <a:rPr lang="ru-RU" smtClean="0"/>
              <a:t>08.06.2023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AAAEC-B38E-F24D-A336-B3F7912445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90577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7AA9F-E846-3F49-B5DA-CA10A9EC3654}" type="datetimeFigureOut">
              <a:rPr lang="ru-RU" smtClean="0"/>
              <a:t>08.06.2023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AAAEC-B38E-F24D-A336-B3F7912445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18241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7AA9F-E846-3F49-B5DA-CA10A9EC3654}" type="datetimeFigureOut">
              <a:rPr lang="ru-RU" smtClean="0"/>
              <a:t>08.06.2023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AAAEC-B38E-F24D-A336-B3F7912445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58579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7AA9F-E846-3F49-B5DA-CA10A9EC3654}" type="datetimeFigureOut">
              <a:rPr lang="ru-RU" smtClean="0"/>
              <a:t>08.06.2023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AAAEC-B38E-F24D-A336-B3F7912445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70229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7AA9F-E846-3F49-B5DA-CA10A9EC3654}" type="datetimeFigureOut">
              <a:rPr lang="ru-RU" smtClean="0"/>
              <a:t>08.06.2023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AAAEC-B38E-F24D-A336-B3F7912445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90715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760001" y="6480000"/>
            <a:ext cx="257311" cy="2351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64414475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Изображение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975"/>
          <a:stretch/>
        </p:blipFill>
        <p:spPr>
          <a:xfrm>
            <a:off x="9179595" y="222472"/>
            <a:ext cx="2714124" cy="40709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3959" y="81662"/>
            <a:ext cx="8914644" cy="662780"/>
          </a:xfrm>
        </p:spPr>
        <p:txBody>
          <a:bodyPr>
            <a:normAutofit/>
          </a:bodyPr>
          <a:lstStyle>
            <a:lvl1pPr>
              <a:defRPr sz="1800"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752310" y="6412492"/>
            <a:ext cx="2743200" cy="365125"/>
          </a:xfrm>
        </p:spPr>
        <p:txBody>
          <a:bodyPr/>
          <a:lstStyle>
            <a:lvl1pPr>
              <a:defRPr b="0" i="0">
                <a:latin typeface="+mj-lt"/>
                <a:ea typeface="Chevin Pro Light" charset="0"/>
                <a:cs typeface="Chevin Pro Light" charset="0"/>
              </a:defRPr>
            </a:lvl1pPr>
          </a:lstStyle>
          <a:p>
            <a:fld id="{64C4C8B2-C7A6-0847-A9D3-11E90A4CEB8E}" type="datetime3">
              <a:rPr lang="ru-RU" smtClean="0"/>
              <a:pPr/>
              <a:t>08/06/23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842493" y="6412492"/>
            <a:ext cx="4507018" cy="365125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ru-RU" dirty="0"/>
              <a:t>2016 © Национальная технологическая инициатива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42196" y="6412492"/>
            <a:ext cx="2743200" cy="365125"/>
          </a:xfrm>
        </p:spPr>
        <p:txBody>
          <a:bodyPr/>
          <a:lstStyle>
            <a:lvl1pPr>
              <a:defRPr b="0" i="0">
                <a:latin typeface="+mj-lt"/>
                <a:ea typeface="Chevin Pro Light" charset="0"/>
                <a:cs typeface="Chevin Pro Light" charset="0"/>
              </a:defRPr>
            </a:lvl1pPr>
          </a:lstStyle>
          <a:p>
            <a:fld id="{3EF660E9-E116-4F2D-91B7-27BAC0D3A970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7" name="Группа 6"/>
          <p:cNvGrpSpPr/>
          <p:nvPr userDrawn="1"/>
        </p:nvGrpSpPr>
        <p:grpSpPr>
          <a:xfrm>
            <a:off x="300041" y="744447"/>
            <a:ext cx="11591925" cy="5"/>
            <a:chOff x="658813" y="800101"/>
            <a:chExt cx="11591925" cy="5"/>
          </a:xfrm>
        </p:grpSpPr>
        <p:cxnSp>
          <p:nvCxnSpPr>
            <p:cNvPr id="8" name="Прямая соединительная линия 7"/>
            <p:cNvCxnSpPr/>
            <p:nvPr/>
          </p:nvCxnSpPr>
          <p:spPr>
            <a:xfrm flipV="1">
              <a:off x="658814" y="800101"/>
              <a:ext cx="11591924" cy="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 rot="16200000">
              <a:off x="1357457" y="101459"/>
              <a:ext cx="0" cy="1397287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Группа 13"/>
          <p:cNvGrpSpPr/>
          <p:nvPr userDrawn="1"/>
        </p:nvGrpSpPr>
        <p:grpSpPr>
          <a:xfrm>
            <a:off x="845694" y="6426965"/>
            <a:ext cx="833947" cy="4"/>
            <a:chOff x="658813" y="800103"/>
            <a:chExt cx="833946" cy="4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flipV="1">
              <a:off x="658814" y="800106"/>
              <a:ext cx="833945" cy="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658813" y="800103"/>
              <a:ext cx="256367" cy="0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Группа 66"/>
          <p:cNvGrpSpPr/>
          <p:nvPr userDrawn="1"/>
        </p:nvGrpSpPr>
        <p:grpSpPr>
          <a:xfrm>
            <a:off x="11075813" y="6426965"/>
            <a:ext cx="833947" cy="4"/>
            <a:chOff x="658813" y="800103"/>
            <a:chExt cx="833946" cy="4"/>
          </a:xfrm>
        </p:grpSpPr>
        <p:cxnSp>
          <p:nvCxnSpPr>
            <p:cNvPr id="68" name="Прямая соединительная линия 67"/>
            <p:cNvCxnSpPr/>
            <p:nvPr/>
          </p:nvCxnSpPr>
          <p:spPr>
            <a:xfrm flipV="1">
              <a:off x="658814" y="800106"/>
              <a:ext cx="833945" cy="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Прямая соединительная линия 68"/>
            <p:cNvCxnSpPr/>
            <p:nvPr/>
          </p:nvCxnSpPr>
          <p:spPr>
            <a:xfrm>
              <a:off x="658813" y="800103"/>
              <a:ext cx="256367" cy="0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Группа 31"/>
          <p:cNvGrpSpPr/>
          <p:nvPr userDrawn="1"/>
        </p:nvGrpSpPr>
        <p:grpSpPr>
          <a:xfrm>
            <a:off x="293429" y="6336254"/>
            <a:ext cx="177874" cy="177875"/>
            <a:chOff x="8326225" y="81662"/>
            <a:chExt cx="334824" cy="334824"/>
          </a:xfrm>
        </p:grpSpPr>
        <p:cxnSp>
          <p:nvCxnSpPr>
            <p:cNvPr id="33" name="Прямая соединительная линия 32"/>
            <p:cNvCxnSpPr/>
            <p:nvPr userDrawn="1"/>
          </p:nvCxnSpPr>
          <p:spPr>
            <a:xfrm>
              <a:off x="8493637" y="81662"/>
              <a:ext cx="0" cy="334824"/>
            </a:xfrm>
            <a:prstGeom prst="line">
              <a:avLst/>
            </a:prstGeom>
            <a:ln>
              <a:solidFill>
                <a:srgbClr val="F759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/>
            <p:cNvCxnSpPr/>
            <p:nvPr userDrawn="1"/>
          </p:nvCxnSpPr>
          <p:spPr>
            <a:xfrm rot="5400000" flipV="1">
              <a:off x="8493637" y="81662"/>
              <a:ext cx="0" cy="334824"/>
            </a:xfrm>
            <a:prstGeom prst="line">
              <a:avLst/>
            </a:prstGeom>
            <a:ln>
              <a:solidFill>
                <a:srgbClr val="F759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Объект 2"/>
          <p:cNvSpPr>
            <a:spLocks noGrp="1"/>
          </p:cNvSpPr>
          <p:nvPr>
            <p:ph idx="13"/>
          </p:nvPr>
        </p:nvSpPr>
        <p:spPr>
          <a:xfrm>
            <a:off x="732655" y="1003851"/>
            <a:ext cx="11164592" cy="5179235"/>
          </a:xfrm>
          <a:prstGeom prst="rect">
            <a:avLst/>
          </a:prstGeom>
        </p:spPr>
        <p:txBody>
          <a:bodyPr/>
          <a:lstStyle>
            <a:lvl1pPr marL="360000" indent="-360000">
              <a:lnSpc>
                <a:spcPct val="100000"/>
              </a:lnSpc>
              <a:spcBef>
                <a:spcPts val="0"/>
              </a:spcBef>
              <a:spcAft>
                <a:spcPts val="1207"/>
              </a:spcAft>
              <a:buFont typeface="Arial" panose="020B0604020202020204" pitchFamily="34" charset="0"/>
              <a:buChar char="•"/>
              <a:defRPr sz="2000" b="0" i="0">
                <a:solidFill>
                  <a:schemeClr val="tx1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</a:defRPr>
            </a:lvl1pPr>
            <a:lvl2pPr marL="777600" indent="-298800">
              <a:lnSpc>
                <a:spcPct val="100000"/>
              </a:lnSpc>
              <a:spcBef>
                <a:spcPts val="0"/>
              </a:spcBef>
              <a:spcAft>
                <a:spcPts val="1006"/>
              </a:spcAft>
              <a:buSzPct val="100000"/>
              <a:buFont typeface="Calibri Light" panose="020F0302020204030204" pitchFamily="34" charset="0"/>
              <a:buChar char="-"/>
              <a:defRPr sz="1800" b="0" i="0">
                <a:solidFill>
                  <a:schemeClr val="tx1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</a:defRPr>
            </a:lvl2pPr>
            <a:lvl3pPr marL="1198800" indent="-241200">
              <a:spcBef>
                <a:spcPts val="0"/>
              </a:spcBef>
              <a:spcAft>
                <a:spcPts val="905"/>
              </a:spcAft>
              <a:buSzPct val="85000"/>
              <a:buFont typeface="Wingdings" panose="05000000000000000000" pitchFamily="2" charset="2"/>
              <a:buChar char="§"/>
              <a:defRPr sz="1600" b="0" i="0">
                <a:solidFill>
                  <a:schemeClr val="tx1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</a:defRPr>
            </a:lvl3pPr>
            <a:lvl4pPr marL="1600200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defRPr sz="1400" b="0" i="0" baseline="0">
                <a:solidFill>
                  <a:schemeClr val="tx1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</a:defRPr>
            </a:lvl4pPr>
            <a:lvl5pPr>
              <a:defRPr sz="1400" b="0" i="0">
                <a:solidFill>
                  <a:schemeClr val="tx1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  <a:endParaRPr lang="en-US" dirty="0"/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7444891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  <p15:guide id="2" orient="horz" pos="4042">
          <p15:clr>
            <a:srgbClr val="FBAE40"/>
          </p15:clr>
        </p15:guide>
        <p15:guide id="4" pos="189">
          <p15:clr>
            <a:srgbClr val="FBAE40"/>
          </p15:clr>
        </p15:guide>
        <p15:guide id="5" pos="7491">
          <p15:clr>
            <a:srgbClr val="FBAE40"/>
          </p15:clr>
        </p15:guide>
        <p15:guide id="6" orient="horz" pos="30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2" name="Объект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" name="Прямая соединительная линия 34"/>
          <p:cNvCxnSpPr/>
          <p:nvPr userDrawn="1"/>
        </p:nvCxnSpPr>
        <p:spPr>
          <a:xfrm>
            <a:off x="311945" y="737306"/>
            <a:ext cx="11556000" cy="0"/>
          </a:xfrm>
          <a:prstGeom prst="line">
            <a:avLst/>
          </a:prstGeom>
          <a:ln w="19050">
            <a:solidFill>
              <a:srgbClr val="0077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11"/>
          <p:cNvGrpSpPr>
            <a:grpSpLocks noChangeAspect="1"/>
          </p:cNvGrpSpPr>
          <p:nvPr userDrawn="1"/>
        </p:nvGrpSpPr>
        <p:grpSpPr bwMode="auto">
          <a:xfrm>
            <a:off x="10640393" y="255845"/>
            <a:ext cx="1147488" cy="256443"/>
            <a:chOff x="0" y="2811"/>
            <a:chExt cx="5732" cy="1281"/>
          </a:xfrm>
        </p:grpSpPr>
        <p:sp>
          <p:nvSpPr>
            <p:cNvPr id="5" name="Freeform 12"/>
            <p:cNvSpPr>
              <a:spLocks noEditPoints="1"/>
            </p:cNvSpPr>
            <p:nvPr userDrawn="1"/>
          </p:nvSpPr>
          <p:spPr bwMode="auto">
            <a:xfrm>
              <a:off x="2307" y="3230"/>
              <a:ext cx="3425" cy="443"/>
            </a:xfrm>
            <a:custGeom>
              <a:avLst/>
              <a:gdLst>
                <a:gd name="T0" fmla="*/ 4040 w 5365"/>
                <a:gd name="T1" fmla="*/ 11 h 694"/>
                <a:gd name="T2" fmla="*/ 3874 w 5365"/>
                <a:gd name="T3" fmla="*/ 264 h 694"/>
                <a:gd name="T4" fmla="*/ 3658 w 5365"/>
                <a:gd name="T5" fmla="*/ 11 h 694"/>
                <a:gd name="T6" fmla="*/ 3874 w 5365"/>
                <a:gd name="T7" fmla="*/ 680 h 694"/>
                <a:gd name="T8" fmla="*/ 3927 w 5365"/>
                <a:gd name="T9" fmla="*/ 443 h 694"/>
                <a:gd name="T10" fmla="*/ 4290 w 5365"/>
                <a:gd name="T11" fmla="*/ 680 h 694"/>
                <a:gd name="T12" fmla="*/ 4273 w 5365"/>
                <a:gd name="T13" fmla="*/ 11 h 694"/>
                <a:gd name="T14" fmla="*/ 4783 w 5365"/>
                <a:gd name="T15" fmla="*/ 426 h 694"/>
                <a:gd name="T16" fmla="*/ 4540 w 5365"/>
                <a:gd name="T17" fmla="*/ 267 h 694"/>
                <a:gd name="T18" fmla="*/ 4805 w 5365"/>
                <a:gd name="T19" fmla="*/ 186 h 694"/>
                <a:gd name="T20" fmla="*/ 4325 w 5365"/>
                <a:gd name="T21" fmla="*/ 11 h 694"/>
                <a:gd name="T22" fmla="*/ 4825 w 5365"/>
                <a:gd name="T23" fmla="*/ 680 h 694"/>
                <a:gd name="T24" fmla="*/ 4540 w 5365"/>
                <a:gd name="T25" fmla="*/ 506 h 694"/>
                <a:gd name="T26" fmla="*/ 410 w 5365"/>
                <a:gd name="T27" fmla="*/ 348 h 694"/>
                <a:gd name="T28" fmla="*/ 0 w 5365"/>
                <a:gd name="T29" fmla="*/ 11 h 694"/>
                <a:gd name="T30" fmla="*/ 204 w 5365"/>
                <a:gd name="T31" fmla="*/ 680 h 694"/>
                <a:gd name="T32" fmla="*/ 425 w 5365"/>
                <a:gd name="T33" fmla="*/ 680 h 694"/>
                <a:gd name="T34" fmla="*/ 614 w 5365"/>
                <a:gd name="T35" fmla="*/ 11 h 694"/>
                <a:gd name="T36" fmla="*/ 410 w 5365"/>
                <a:gd name="T37" fmla="*/ 348 h 694"/>
                <a:gd name="T38" fmla="*/ 1657 w 5365"/>
                <a:gd name="T39" fmla="*/ 328 h 694"/>
                <a:gd name="T40" fmla="*/ 1585 w 5365"/>
                <a:gd name="T41" fmla="*/ 161 h 694"/>
                <a:gd name="T42" fmla="*/ 1732 w 5365"/>
                <a:gd name="T43" fmla="*/ 239 h 694"/>
                <a:gd name="T44" fmla="*/ 1941 w 5365"/>
                <a:gd name="T45" fmla="*/ 257 h 694"/>
                <a:gd name="T46" fmla="*/ 1688 w 5365"/>
                <a:gd name="T47" fmla="*/ 11 h 694"/>
                <a:gd name="T48" fmla="*/ 1372 w 5365"/>
                <a:gd name="T49" fmla="*/ 680 h 694"/>
                <a:gd name="T50" fmla="*/ 1585 w 5365"/>
                <a:gd name="T51" fmla="*/ 482 h 694"/>
                <a:gd name="T52" fmla="*/ 1738 w 5365"/>
                <a:gd name="T53" fmla="*/ 680 h 694"/>
                <a:gd name="T54" fmla="*/ 1836 w 5365"/>
                <a:gd name="T55" fmla="*/ 435 h 694"/>
                <a:gd name="T56" fmla="*/ 3340 w 5365"/>
                <a:gd name="T57" fmla="*/ 0 h 694"/>
                <a:gd name="T58" fmla="*/ 2990 w 5365"/>
                <a:gd name="T59" fmla="*/ 254 h 694"/>
                <a:gd name="T60" fmla="*/ 3244 w 5365"/>
                <a:gd name="T61" fmla="*/ 694 h 694"/>
                <a:gd name="T62" fmla="*/ 3593 w 5365"/>
                <a:gd name="T63" fmla="*/ 440 h 694"/>
                <a:gd name="T64" fmla="*/ 3377 w 5365"/>
                <a:gd name="T65" fmla="*/ 432 h 694"/>
                <a:gd name="T66" fmla="*/ 3297 w 5365"/>
                <a:gd name="T67" fmla="*/ 536 h 694"/>
                <a:gd name="T68" fmla="*/ 3207 w 5365"/>
                <a:gd name="T69" fmla="*/ 455 h 694"/>
                <a:gd name="T70" fmla="*/ 3287 w 5365"/>
                <a:gd name="T71" fmla="*/ 158 h 694"/>
                <a:gd name="T72" fmla="*/ 3377 w 5365"/>
                <a:gd name="T73" fmla="*/ 238 h 694"/>
                <a:gd name="T74" fmla="*/ 3593 w 5365"/>
                <a:gd name="T75" fmla="*/ 271 h 694"/>
                <a:gd name="T76" fmla="*/ 3340 w 5365"/>
                <a:gd name="T77" fmla="*/ 0 h 694"/>
                <a:gd name="T78" fmla="*/ 5110 w 5365"/>
                <a:gd name="T79" fmla="*/ 11 h 694"/>
                <a:gd name="T80" fmla="*/ 4895 w 5365"/>
                <a:gd name="T81" fmla="*/ 680 h 694"/>
                <a:gd name="T82" fmla="*/ 5365 w 5365"/>
                <a:gd name="T83" fmla="*/ 500 h 694"/>
                <a:gd name="T84" fmla="*/ 2702 w 5365"/>
                <a:gd name="T85" fmla="*/ 680 h 694"/>
                <a:gd name="T86" fmla="*/ 2917 w 5365"/>
                <a:gd name="T87" fmla="*/ 11 h 694"/>
                <a:gd name="T88" fmla="*/ 2702 w 5365"/>
                <a:gd name="T89" fmla="*/ 680 h 694"/>
                <a:gd name="T90" fmla="*/ 1003 w 5365"/>
                <a:gd name="T91" fmla="*/ 536 h 694"/>
                <a:gd name="T92" fmla="*/ 904 w 5365"/>
                <a:gd name="T93" fmla="*/ 455 h 694"/>
                <a:gd name="T94" fmla="*/ 984 w 5365"/>
                <a:gd name="T95" fmla="*/ 158 h 694"/>
                <a:gd name="T96" fmla="*/ 1083 w 5365"/>
                <a:gd name="T97" fmla="*/ 238 h 694"/>
                <a:gd name="T98" fmla="*/ 1046 w 5365"/>
                <a:gd name="T99" fmla="*/ 0 h 694"/>
                <a:gd name="T100" fmla="*/ 687 w 5365"/>
                <a:gd name="T101" fmla="*/ 254 h 694"/>
                <a:gd name="T102" fmla="*/ 941 w 5365"/>
                <a:gd name="T103" fmla="*/ 694 h 694"/>
                <a:gd name="T104" fmla="*/ 1299 w 5365"/>
                <a:gd name="T105" fmla="*/ 440 h 694"/>
                <a:gd name="T106" fmla="*/ 1046 w 5365"/>
                <a:gd name="T107" fmla="*/ 0 h 694"/>
                <a:gd name="T108" fmla="*/ 2192 w 5365"/>
                <a:gd name="T109" fmla="*/ 11 h 694"/>
                <a:gd name="T110" fmla="*/ 2003 w 5365"/>
                <a:gd name="T111" fmla="*/ 680 h 694"/>
                <a:gd name="T112" fmla="*/ 2207 w 5365"/>
                <a:gd name="T113" fmla="*/ 344 h 694"/>
                <a:gd name="T114" fmla="*/ 2608 w 5365"/>
                <a:gd name="T115" fmla="*/ 680 h 694"/>
                <a:gd name="T116" fmla="*/ 2406 w 5365"/>
                <a:gd name="T117" fmla="*/ 11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365" h="694">
                  <a:moveTo>
                    <a:pt x="4273" y="11"/>
                  </a:moveTo>
                  <a:lnTo>
                    <a:pt x="4040" y="11"/>
                  </a:lnTo>
                  <a:lnTo>
                    <a:pt x="3927" y="264"/>
                  </a:lnTo>
                  <a:lnTo>
                    <a:pt x="3874" y="264"/>
                  </a:lnTo>
                  <a:lnTo>
                    <a:pt x="3874" y="11"/>
                  </a:lnTo>
                  <a:lnTo>
                    <a:pt x="3658" y="11"/>
                  </a:lnTo>
                  <a:lnTo>
                    <a:pt x="3658" y="680"/>
                  </a:lnTo>
                  <a:lnTo>
                    <a:pt x="3874" y="680"/>
                  </a:lnTo>
                  <a:lnTo>
                    <a:pt x="3874" y="443"/>
                  </a:lnTo>
                  <a:lnTo>
                    <a:pt x="3927" y="443"/>
                  </a:lnTo>
                  <a:lnTo>
                    <a:pt x="4043" y="680"/>
                  </a:lnTo>
                  <a:lnTo>
                    <a:pt x="4290" y="680"/>
                  </a:lnTo>
                  <a:lnTo>
                    <a:pt x="4107" y="343"/>
                  </a:lnTo>
                  <a:lnTo>
                    <a:pt x="4273" y="11"/>
                  </a:lnTo>
                  <a:close/>
                  <a:moveTo>
                    <a:pt x="4540" y="426"/>
                  </a:moveTo>
                  <a:lnTo>
                    <a:pt x="4783" y="426"/>
                  </a:lnTo>
                  <a:lnTo>
                    <a:pt x="4783" y="267"/>
                  </a:lnTo>
                  <a:lnTo>
                    <a:pt x="4540" y="267"/>
                  </a:lnTo>
                  <a:lnTo>
                    <a:pt x="4540" y="186"/>
                  </a:lnTo>
                  <a:lnTo>
                    <a:pt x="4805" y="186"/>
                  </a:lnTo>
                  <a:lnTo>
                    <a:pt x="4805" y="11"/>
                  </a:lnTo>
                  <a:lnTo>
                    <a:pt x="4325" y="11"/>
                  </a:lnTo>
                  <a:lnTo>
                    <a:pt x="4325" y="680"/>
                  </a:lnTo>
                  <a:lnTo>
                    <a:pt x="4825" y="680"/>
                  </a:lnTo>
                  <a:lnTo>
                    <a:pt x="4825" y="506"/>
                  </a:lnTo>
                  <a:lnTo>
                    <a:pt x="4540" y="506"/>
                  </a:lnTo>
                  <a:lnTo>
                    <a:pt x="4540" y="426"/>
                  </a:lnTo>
                  <a:close/>
                  <a:moveTo>
                    <a:pt x="410" y="348"/>
                  </a:moveTo>
                  <a:lnTo>
                    <a:pt x="189" y="11"/>
                  </a:lnTo>
                  <a:lnTo>
                    <a:pt x="0" y="11"/>
                  </a:lnTo>
                  <a:lnTo>
                    <a:pt x="0" y="680"/>
                  </a:lnTo>
                  <a:lnTo>
                    <a:pt x="204" y="680"/>
                  </a:lnTo>
                  <a:lnTo>
                    <a:pt x="204" y="341"/>
                  </a:lnTo>
                  <a:lnTo>
                    <a:pt x="425" y="680"/>
                  </a:lnTo>
                  <a:lnTo>
                    <a:pt x="614" y="680"/>
                  </a:lnTo>
                  <a:lnTo>
                    <a:pt x="614" y="11"/>
                  </a:lnTo>
                  <a:lnTo>
                    <a:pt x="410" y="11"/>
                  </a:lnTo>
                  <a:lnTo>
                    <a:pt x="410" y="348"/>
                  </a:lnTo>
                  <a:close/>
                  <a:moveTo>
                    <a:pt x="1732" y="249"/>
                  </a:moveTo>
                  <a:cubicBezTo>
                    <a:pt x="1732" y="274"/>
                    <a:pt x="1719" y="328"/>
                    <a:pt x="1657" y="328"/>
                  </a:cubicBezTo>
                  <a:lnTo>
                    <a:pt x="1585" y="328"/>
                  </a:lnTo>
                  <a:lnTo>
                    <a:pt x="1585" y="161"/>
                  </a:lnTo>
                  <a:lnTo>
                    <a:pt x="1666" y="161"/>
                  </a:lnTo>
                  <a:cubicBezTo>
                    <a:pt x="1688" y="161"/>
                    <a:pt x="1732" y="186"/>
                    <a:pt x="1732" y="239"/>
                  </a:cubicBezTo>
                  <a:lnTo>
                    <a:pt x="1732" y="249"/>
                  </a:lnTo>
                  <a:close/>
                  <a:moveTo>
                    <a:pt x="1941" y="257"/>
                  </a:moveTo>
                  <a:lnTo>
                    <a:pt x="1941" y="225"/>
                  </a:lnTo>
                  <a:cubicBezTo>
                    <a:pt x="1941" y="88"/>
                    <a:pt x="1827" y="11"/>
                    <a:pt x="1688" y="11"/>
                  </a:cubicBezTo>
                  <a:lnTo>
                    <a:pt x="1372" y="11"/>
                  </a:lnTo>
                  <a:lnTo>
                    <a:pt x="1372" y="680"/>
                  </a:lnTo>
                  <a:lnTo>
                    <a:pt x="1585" y="680"/>
                  </a:lnTo>
                  <a:lnTo>
                    <a:pt x="1585" y="482"/>
                  </a:lnTo>
                  <a:lnTo>
                    <a:pt x="1648" y="482"/>
                  </a:lnTo>
                  <a:lnTo>
                    <a:pt x="1738" y="680"/>
                  </a:lnTo>
                  <a:lnTo>
                    <a:pt x="1961" y="680"/>
                  </a:lnTo>
                  <a:lnTo>
                    <a:pt x="1836" y="435"/>
                  </a:lnTo>
                  <a:cubicBezTo>
                    <a:pt x="1900" y="400"/>
                    <a:pt x="1941" y="340"/>
                    <a:pt x="1941" y="257"/>
                  </a:cubicBezTo>
                  <a:close/>
                  <a:moveTo>
                    <a:pt x="3340" y="0"/>
                  </a:moveTo>
                  <a:lnTo>
                    <a:pt x="3244" y="0"/>
                  </a:lnTo>
                  <a:cubicBezTo>
                    <a:pt x="3104" y="0"/>
                    <a:pt x="2990" y="100"/>
                    <a:pt x="2990" y="254"/>
                  </a:cubicBezTo>
                  <a:lnTo>
                    <a:pt x="2990" y="440"/>
                  </a:lnTo>
                  <a:cubicBezTo>
                    <a:pt x="2990" y="595"/>
                    <a:pt x="3104" y="694"/>
                    <a:pt x="3244" y="694"/>
                  </a:cubicBezTo>
                  <a:lnTo>
                    <a:pt x="3340" y="694"/>
                  </a:lnTo>
                  <a:cubicBezTo>
                    <a:pt x="3479" y="694"/>
                    <a:pt x="3593" y="594"/>
                    <a:pt x="3593" y="440"/>
                  </a:cubicBezTo>
                  <a:lnTo>
                    <a:pt x="3593" y="432"/>
                  </a:lnTo>
                  <a:lnTo>
                    <a:pt x="3377" y="432"/>
                  </a:lnTo>
                  <a:lnTo>
                    <a:pt x="3377" y="455"/>
                  </a:lnTo>
                  <a:cubicBezTo>
                    <a:pt x="3377" y="500"/>
                    <a:pt x="3341" y="536"/>
                    <a:pt x="3297" y="536"/>
                  </a:cubicBezTo>
                  <a:lnTo>
                    <a:pt x="3287" y="536"/>
                  </a:lnTo>
                  <a:cubicBezTo>
                    <a:pt x="3243" y="536"/>
                    <a:pt x="3207" y="500"/>
                    <a:pt x="3207" y="455"/>
                  </a:cubicBezTo>
                  <a:lnTo>
                    <a:pt x="3207" y="238"/>
                  </a:lnTo>
                  <a:cubicBezTo>
                    <a:pt x="3207" y="194"/>
                    <a:pt x="3243" y="158"/>
                    <a:pt x="3287" y="158"/>
                  </a:cubicBezTo>
                  <a:lnTo>
                    <a:pt x="3297" y="158"/>
                  </a:lnTo>
                  <a:cubicBezTo>
                    <a:pt x="3341" y="158"/>
                    <a:pt x="3377" y="194"/>
                    <a:pt x="3377" y="238"/>
                  </a:cubicBezTo>
                  <a:lnTo>
                    <a:pt x="3377" y="271"/>
                  </a:lnTo>
                  <a:lnTo>
                    <a:pt x="3593" y="271"/>
                  </a:lnTo>
                  <a:lnTo>
                    <a:pt x="3593" y="254"/>
                  </a:lnTo>
                  <a:cubicBezTo>
                    <a:pt x="3593" y="91"/>
                    <a:pt x="3479" y="0"/>
                    <a:pt x="3340" y="0"/>
                  </a:cubicBezTo>
                  <a:close/>
                  <a:moveTo>
                    <a:pt x="5110" y="500"/>
                  </a:moveTo>
                  <a:lnTo>
                    <a:pt x="5110" y="11"/>
                  </a:lnTo>
                  <a:lnTo>
                    <a:pt x="4895" y="11"/>
                  </a:lnTo>
                  <a:lnTo>
                    <a:pt x="4895" y="680"/>
                  </a:lnTo>
                  <a:lnTo>
                    <a:pt x="5365" y="680"/>
                  </a:lnTo>
                  <a:lnTo>
                    <a:pt x="5365" y="500"/>
                  </a:lnTo>
                  <a:lnTo>
                    <a:pt x="5110" y="500"/>
                  </a:lnTo>
                  <a:close/>
                  <a:moveTo>
                    <a:pt x="2702" y="680"/>
                  </a:moveTo>
                  <a:lnTo>
                    <a:pt x="2917" y="680"/>
                  </a:lnTo>
                  <a:lnTo>
                    <a:pt x="2917" y="11"/>
                  </a:lnTo>
                  <a:lnTo>
                    <a:pt x="2702" y="11"/>
                  </a:lnTo>
                  <a:lnTo>
                    <a:pt x="2702" y="680"/>
                  </a:lnTo>
                  <a:close/>
                  <a:moveTo>
                    <a:pt x="1083" y="455"/>
                  </a:moveTo>
                  <a:cubicBezTo>
                    <a:pt x="1083" y="500"/>
                    <a:pt x="1047" y="536"/>
                    <a:pt x="1003" y="536"/>
                  </a:cubicBezTo>
                  <a:lnTo>
                    <a:pt x="984" y="536"/>
                  </a:lnTo>
                  <a:cubicBezTo>
                    <a:pt x="940" y="536"/>
                    <a:pt x="904" y="500"/>
                    <a:pt x="904" y="455"/>
                  </a:cubicBezTo>
                  <a:lnTo>
                    <a:pt x="904" y="238"/>
                  </a:lnTo>
                  <a:cubicBezTo>
                    <a:pt x="904" y="194"/>
                    <a:pt x="940" y="158"/>
                    <a:pt x="984" y="158"/>
                  </a:cubicBezTo>
                  <a:lnTo>
                    <a:pt x="1003" y="158"/>
                  </a:lnTo>
                  <a:cubicBezTo>
                    <a:pt x="1047" y="158"/>
                    <a:pt x="1083" y="194"/>
                    <a:pt x="1083" y="238"/>
                  </a:cubicBezTo>
                  <a:lnTo>
                    <a:pt x="1083" y="455"/>
                  </a:lnTo>
                  <a:close/>
                  <a:moveTo>
                    <a:pt x="1046" y="0"/>
                  </a:moveTo>
                  <a:lnTo>
                    <a:pt x="941" y="0"/>
                  </a:lnTo>
                  <a:cubicBezTo>
                    <a:pt x="801" y="0"/>
                    <a:pt x="687" y="100"/>
                    <a:pt x="687" y="254"/>
                  </a:cubicBezTo>
                  <a:lnTo>
                    <a:pt x="687" y="440"/>
                  </a:lnTo>
                  <a:cubicBezTo>
                    <a:pt x="687" y="595"/>
                    <a:pt x="801" y="694"/>
                    <a:pt x="941" y="694"/>
                  </a:cubicBezTo>
                  <a:lnTo>
                    <a:pt x="1046" y="694"/>
                  </a:lnTo>
                  <a:cubicBezTo>
                    <a:pt x="1185" y="694"/>
                    <a:pt x="1299" y="594"/>
                    <a:pt x="1299" y="440"/>
                  </a:cubicBezTo>
                  <a:lnTo>
                    <a:pt x="1299" y="254"/>
                  </a:lnTo>
                  <a:cubicBezTo>
                    <a:pt x="1299" y="91"/>
                    <a:pt x="1185" y="0"/>
                    <a:pt x="1046" y="0"/>
                  </a:cubicBezTo>
                  <a:close/>
                  <a:moveTo>
                    <a:pt x="2406" y="354"/>
                  </a:moveTo>
                  <a:lnTo>
                    <a:pt x="2192" y="11"/>
                  </a:lnTo>
                  <a:lnTo>
                    <a:pt x="2003" y="11"/>
                  </a:lnTo>
                  <a:lnTo>
                    <a:pt x="2003" y="680"/>
                  </a:lnTo>
                  <a:lnTo>
                    <a:pt x="2207" y="680"/>
                  </a:lnTo>
                  <a:lnTo>
                    <a:pt x="2207" y="344"/>
                  </a:lnTo>
                  <a:lnTo>
                    <a:pt x="2419" y="680"/>
                  </a:lnTo>
                  <a:lnTo>
                    <a:pt x="2608" y="680"/>
                  </a:lnTo>
                  <a:lnTo>
                    <a:pt x="2608" y="11"/>
                  </a:lnTo>
                  <a:lnTo>
                    <a:pt x="2406" y="11"/>
                  </a:lnTo>
                  <a:lnTo>
                    <a:pt x="2406" y="354"/>
                  </a:lnTo>
                  <a:close/>
                </a:path>
              </a:pathLst>
            </a:custGeom>
            <a:solidFill>
              <a:srgbClr val="5A5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1F1B1A"/>
                  </a:solidFill>
                  <a:effectLst/>
                  <a:uFillTx/>
                  <a:latin typeface="Tahoma"/>
                  <a:ea typeface="Tahoma"/>
                  <a:cs typeface="Tahoma"/>
                  <a:sym typeface="Tahoma"/>
                </a:defRPr>
              </a:lvl1pPr>
              <a:lvl2pPr marL="0" marR="0" indent="457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1F1B1A"/>
                  </a:solidFill>
                  <a:effectLst/>
                  <a:uFillTx/>
                  <a:latin typeface="Tahoma"/>
                  <a:ea typeface="Tahoma"/>
                  <a:cs typeface="Tahoma"/>
                  <a:sym typeface="Tahoma"/>
                </a:defRPr>
              </a:lvl2pPr>
              <a:lvl3pPr marL="0" marR="0" indent="914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1F1B1A"/>
                  </a:solidFill>
                  <a:effectLst/>
                  <a:uFillTx/>
                  <a:latin typeface="Tahoma"/>
                  <a:ea typeface="Tahoma"/>
                  <a:cs typeface="Tahoma"/>
                  <a:sym typeface="Tahoma"/>
                </a:defRPr>
              </a:lvl3pPr>
              <a:lvl4pPr marL="0" marR="0" indent="1371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1F1B1A"/>
                  </a:solidFill>
                  <a:effectLst/>
                  <a:uFillTx/>
                  <a:latin typeface="Tahoma"/>
                  <a:ea typeface="Tahoma"/>
                  <a:cs typeface="Tahoma"/>
                  <a:sym typeface="Tahoma"/>
                </a:defRPr>
              </a:lvl4pPr>
              <a:lvl5pPr marL="0" marR="0" indent="18288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1F1B1A"/>
                  </a:solidFill>
                  <a:effectLst/>
                  <a:uFillTx/>
                  <a:latin typeface="Tahoma"/>
                  <a:ea typeface="Tahoma"/>
                  <a:cs typeface="Tahoma"/>
                  <a:sym typeface="Tahoma"/>
                </a:defRPr>
              </a:lvl5pPr>
              <a:lvl6pPr marL="0" marR="0" indent="22860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1F1B1A"/>
                  </a:solidFill>
                  <a:effectLst/>
                  <a:uFillTx/>
                  <a:latin typeface="Tahoma"/>
                  <a:ea typeface="Tahoma"/>
                  <a:cs typeface="Tahoma"/>
                  <a:sym typeface="Tahoma"/>
                </a:defRPr>
              </a:lvl6pPr>
              <a:lvl7pPr marL="0" marR="0" indent="2743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1F1B1A"/>
                  </a:solidFill>
                  <a:effectLst/>
                  <a:uFillTx/>
                  <a:latin typeface="Tahoma"/>
                  <a:ea typeface="Tahoma"/>
                  <a:cs typeface="Tahoma"/>
                  <a:sym typeface="Tahoma"/>
                </a:defRPr>
              </a:lvl7pPr>
              <a:lvl8pPr marL="0" marR="0" indent="3200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1F1B1A"/>
                  </a:solidFill>
                  <a:effectLst/>
                  <a:uFillTx/>
                  <a:latin typeface="Tahoma"/>
                  <a:ea typeface="Tahoma"/>
                  <a:cs typeface="Tahoma"/>
                  <a:sym typeface="Tahoma"/>
                </a:defRPr>
              </a:lvl8pPr>
              <a:lvl9pPr marL="0" marR="0" indent="3657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1F1B1A"/>
                  </a:solidFill>
                  <a:effectLst/>
                  <a:uFillTx/>
                  <a:latin typeface="Tahoma"/>
                  <a:ea typeface="Tahoma"/>
                  <a:cs typeface="Tahoma"/>
                  <a:sym typeface="Tahoma"/>
                </a:defRPr>
              </a:lvl9pPr>
            </a:lstStyle>
            <a:p>
              <a:endParaRPr lang="ru-RU" dirty="0"/>
            </a:p>
          </p:txBody>
        </p:sp>
        <p:sp>
          <p:nvSpPr>
            <p:cNvPr id="6" name="Freeform 13"/>
            <p:cNvSpPr>
              <a:spLocks/>
            </p:cNvSpPr>
            <p:nvPr userDrawn="1"/>
          </p:nvSpPr>
          <p:spPr bwMode="auto">
            <a:xfrm>
              <a:off x="641" y="2811"/>
              <a:ext cx="641" cy="1281"/>
            </a:xfrm>
            <a:custGeom>
              <a:avLst/>
              <a:gdLst>
                <a:gd name="T0" fmla="*/ 0 w 641"/>
                <a:gd name="T1" fmla="*/ 849 h 1281"/>
                <a:gd name="T2" fmla="*/ 641 w 641"/>
                <a:gd name="T3" fmla="*/ 1281 h 1281"/>
                <a:gd name="T4" fmla="*/ 641 w 641"/>
                <a:gd name="T5" fmla="*/ 432 h 1281"/>
                <a:gd name="T6" fmla="*/ 0 w 641"/>
                <a:gd name="T7" fmla="*/ 0 h 1281"/>
                <a:gd name="T8" fmla="*/ 0 w 641"/>
                <a:gd name="T9" fmla="*/ 849 h 1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1" h="1281">
                  <a:moveTo>
                    <a:pt x="0" y="849"/>
                  </a:moveTo>
                  <a:lnTo>
                    <a:pt x="641" y="1281"/>
                  </a:lnTo>
                  <a:lnTo>
                    <a:pt x="641" y="432"/>
                  </a:lnTo>
                  <a:lnTo>
                    <a:pt x="0" y="0"/>
                  </a:lnTo>
                  <a:lnTo>
                    <a:pt x="0" y="849"/>
                  </a:lnTo>
                  <a:close/>
                </a:path>
              </a:pathLst>
            </a:custGeom>
            <a:solidFill>
              <a:srgbClr val="0058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1F1B1A"/>
                  </a:solidFill>
                  <a:effectLst/>
                  <a:uFillTx/>
                  <a:latin typeface="Tahoma"/>
                  <a:ea typeface="Tahoma"/>
                  <a:cs typeface="Tahoma"/>
                  <a:sym typeface="Tahoma"/>
                </a:defRPr>
              </a:lvl1pPr>
              <a:lvl2pPr marL="0" marR="0" indent="457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1F1B1A"/>
                  </a:solidFill>
                  <a:effectLst/>
                  <a:uFillTx/>
                  <a:latin typeface="Tahoma"/>
                  <a:ea typeface="Tahoma"/>
                  <a:cs typeface="Tahoma"/>
                  <a:sym typeface="Tahoma"/>
                </a:defRPr>
              </a:lvl2pPr>
              <a:lvl3pPr marL="0" marR="0" indent="914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1F1B1A"/>
                  </a:solidFill>
                  <a:effectLst/>
                  <a:uFillTx/>
                  <a:latin typeface="Tahoma"/>
                  <a:ea typeface="Tahoma"/>
                  <a:cs typeface="Tahoma"/>
                  <a:sym typeface="Tahoma"/>
                </a:defRPr>
              </a:lvl3pPr>
              <a:lvl4pPr marL="0" marR="0" indent="1371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1F1B1A"/>
                  </a:solidFill>
                  <a:effectLst/>
                  <a:uFillTx/>
                  <a:latin typeface="Tahoma"/>
                  <a:ea typeface="Tahoma"/>
                  <a:cs typeface="Tahoma"/>
                  <a:sym typeface="Tahoma"/>
                </a:defRPr>
              </a:lvl4pPr>
              <a:lvl5pPr marL="0" marR="0" indent="18288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1F1B1A"/>
                  </a:solidFill>
                  <a:effectLst/>
                  <a:uFillTx/>
                  <a:latin typeface="Tahoma"/>
                  <a:ea typeface="Tahoma"/>
                  <a:cs typeface="Tahoma"/>
                  <a:sym typeface="Tahoma"/>
                </a:defRPr>
              </a:lvl5pPr>
              <a:lvl6pPr marL="0" marR="0" indent="22860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1F1B1A"/>
                  </a:solidFill>
                  <a:effectLst/>
                  <a:uFillTx/>
                  <a:latin typeface="Tahoma"/>
                  <a:ea typeface="Tahoma"/>
                  <a:cs typeface="Tahoma"/>
                  <a:sym typeface="Tahoma"/>
                </a:defRPr>
              </a:lvl6pPr>
              <a:lvl7pPr marL="0" marR="0" indent="2743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1F1B1A"/>
                  </a:solidFill>
                  <a:effectLst/>
                  <a:uFillTx/>
                  <a:latin typeface="Tahoma"/>
                  <a:ea typeface="Tahoma"/>
                  <a:cs typeface="Tahoma"/>
                  <a:sym typeface="Tahoma"/>
                </a:defRPr>
              </a:lvl7pPr>
              <a:lvl8pPr marL="0" marR="0" indent="3200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1F1B1A"/>
                  </a:solidFill>
                  <a:effectLst/>
                  <a:uFillTx/>
                  <a:latin typeface="Tahoma"/>
                  <a:ea typeface="Tahoma"/>
                  <a:cs typeface="Tahoma"/>
                  <a:sym typeface="Tahoma"/>
                </a:defRPr>
              </a:lvl8pPr>
              <a:lvl9pPr marL="0" marR="0" indent="3657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1F1B1A"/>
                  </a:solidFill>
                  <a:effectLst/>
                  <a:uFillTx/>
                  <a:latin typeface="Tahoma"/>
                  <a:ea typeface="Tahoma"/>
                  <a:cs typeface="Tahoma"/>
                  <a:sym typeface="Tahoma"/>
                </a:defRPr>
              </a:lvl9pPr>
            </a:lstStyle>
            <a:p>
              <a:endParaRPr lang="ru-RU" dirty="0"/>
            </a:p>
          </p:txBody>
        </p:sp>
        <p:sp>
          <p:nvSpPr>
            <p:cNvPr id="7" name="Freeform 14"/>
            <p:cNvSpPr>
              <a:spLocks/>
            </p:cNvSpPr>
            <p:nvPr userDrawn="1"/>
          </p:nvSpPr>
          <p:spPr bwMode="auto">
            <a:xfrm>
              <a:off x="0" y="2811"/>
              <a:ext cx="641" cy="1281"/>
            </a:xfrm>
            <a:custGeom>
              <a:avLst/>
              <a:gdLst>
                <a:gd name="T0" fmla="*/ 1004 w 1004"/>
                <a:gd name="T1" fmla="*/ 0 h 2008"/>
                <a:gd name="T2" fmla="*/ 0 w 1004"/>
                <a:gd name="T3" fmla="*/ 1004 h 2008"/>
                <a:gd name="T4" fmla="*/ 1004 w 1004"/>
                <a:gd name="T5" fmla="*/ 2008 h 2008"/>
                <a:gd name="T6" fmla="*/ 1004 w 1004"/>
                <a:gd name="T7" fmla="*/ 0 h 2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04" h="2008">
                  <a:moveTo>
                    <a:pt x="1004" y="0"/>
                  </a:moveTo>
                  <a:cubicBezTo>
                    <a:pt x="449" y="0"/>
                    <a:pt x="0" y="450"/>
                    <a:pt x="0" y="1004"/>
                  </a:cubicBezTo>
                  <a:cubicBezTo>
                    <a:pt x="0" y="1558"/>
                    <a:pt x="449" y="2008"/>
                    <a:pt x="1004" y="2008"/>
                  </a:cubicBezTo>
                  <a:lnTo>
                    <a:pt x="1004" y="0"/>
                  </a:lnTo>
                  <a:close/>
                </a:path>
              </a:pathLst>
            </a:custGeom>
            <a:solidFill>
              <a:srgbClr val="0080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1F1B1A"/>
                  </a:solidFill>
                  <a:effectLst/>
                  <a:uFillTx/>
                  <a:latin typeface="Tahoma"/>
                  <a:ea typeface="Tahoma"/>
                  <a:cs typeface="Tahoma"/>
                  <a:sym typeface="Tahoma"/>
                </a:defRPr>
              </a:lvl1pPr>
              <a:lvl2pPr marL="0" marR="0" indent="457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1F1B1A"/>
                  </a:solidFill>
                  <a:effectLst/>
                  <a:uFillTx/>
                  <a:latin typeface="Tahoma"/>
                  <a:ea typeface="Tahoma"/>
                  <a:cs typeface="Tahoma"/>
                  <a:sym typeface="Tahoma"/>
                </a:defRPr>
              </a:lvl2pPr>
              <a:lvl3pPr marL="0" marR="0" indent="914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1F1B1A"/>
                  </a:solidFill>
                  <a:effectLst/>
                  <a:uFillTx/>
                  <a:latin typeface="Tahoma"/>
                  <a:ea typeface="Tahoma"/>
                  <a:cs typeface="Tahoma"/>
                  <a:sym typeface="Tahoma"/>
                </a:defRPr>
              </a:lvl3pPr>
              <a:lvl4pPr marL="0" marR="0" indent="1371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1F1B1A"/>
                  </a:solidFill>
                  <a:effectLst/>
                  <a:uFillTx/>
                  <a:latin typeface="Tahoma"/>
                  <a:ea typeface="Tahoma"/>
                  <a:cs typeface="Tahoma"/>
                  <a:sym typeface="Tahoma"/>
                </a:defRPr>
              </a:lvl4pPr>
              <a:lvl5pPr marL="0" marR="0" indent="18288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1F1B1A"/>
                  </a:solidFill>
                  <a:effectLst/>
                  <a:uFillTx/>
                  <a:latin typeface="Tahoma"/>
                  <a:ea typeface="Tahoma"/>
                  <a:cs typeface="Tahoma"/>
                  <a:sym typeface="Tahoma"/>
                </a:defRPr>
              </a:lvl5pPr>
              <a:lvl6pPr marL="0" marR="0" indent="22860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1F1B1A"/>
                  </a:solidFill>
                  <a:effectLst/>
                  <a:uFillTx/>
                  <a:latin typeface="Tahoma"/>
                  <a:ea typeface="Tahoma"/>
                  <a:cs typeface="Tahoma"/>
                  <a:sym typeface="Tahoma"/>
                </a:defRPr>
              </a:lvl6pPr>
              <a:lvl7pPr marL="0" marR="0" indent="2743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1F1B1A"/>
                  </a:solidFill>
                  <a:effectLst/>
                  <a:uFillTx/>
                  <a:latin typeface="Tahoma"/>
                  <a:ea typeface="Tahoma"/>
                  <a:cs typeface="Tahoma"/>
                  <a:sym typeface="Tahoma"/>
                </a:defRPr>
              </a:lvl7pPr>
              <a:lvl8pPr marL="0" marR="0" indent="3200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1F1B1A"/>
                  </a:solidFill>
                  <a:effectLst/>
                  <a:uFillTx/>
                  <a:latin typeface="Tahoma"/>
                  <a:ea typeface="Tahoma"/>
                  <a:cs typeface="Tahoma"/>
                  <a:sym typeface="Tahoma"/>
                </a:defRPr>
              </a:lvl8pPr>
              <a:lvl9pPr marL="0" marR="0" indent="3657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1F1B1A"/>
                  </a:solidFill>
                  <a:effectLst/>
                  <a:uFillTx/>
                  <a:latin typeface="Tahoma"/>
                  <a:ea typeface="Tahoma"/>
                  <a:cs typeface="Tahoma"/>
                  <a:sym typeface="Tahoma"/>
                </a:defRPr>
              </a:lvl9pPr>
            </a:lstStyle>
            <a:p>
              <a:endParaRPr lang="ru-RU" dirty="0"/>
            </a:p>
          </p:txBody>
        </p:sp>
        <p:sp>
          <p:nvSpPr>
            <p:cNvPr id="8" name="Freeform 15"/>
            <p:cNvSpPr>
              <a:spLocks/>
            </p:cNvSpPr>
            <p:nvPr userDrawn="1"/>
          </p:nvSpPr>
          <p:spPr bwMode="auto">
            <a:xfrm>
              <a:off x="1282" y="2811"/>
              <a:ext cx="641" cy="1281"/>
            </a:xfrm>
            <a:custGeom>
              <a:avLst/>
              <a:gdLst>
                <a:gd name="T0" fmla="*/ 0 w 1004"/>
                <a:gd name="T1" fmla="*/ 2008 h 2008"/>
                <a:gd name="T2" fmla="*/ 1004 w 1004"/>
                <a:gd name="T3" fmla="*/ 1004 h 2008"/>
                <a:gd name="T4" fmla="*/ 0 w 1004"/>
                <a:gd name="T5" fmla="*/ 0 h 2008"/>
                <a:gd name="T6" fmla="*/ 0 w 1004"/>
                <a:gd name="T7" fmla="*/ 2008 h 2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04" h="2008">
                  <a:moveTo>
                    <a:pt x="0" y="2008"/>
                  </a:moveTo>
                  <a:cubicBezTo>
                    <a:pt x="554" y="2008"/>
                    <a:pt x="1004" y="1558"/>
                    <a:pt x="1004" y="1004"/>
                  </a:cubicBezTo>
                  <a:cubicBezTo>
                    <a:pt x="1004" y="450"/>
                    <a:pt x="554" y="0"/>
                    <a:pt x="0" y="0"/>
                  </a:cubicBezTo>
                  <a:lnTo>
                    <a:pt x="0" y="2008"/>
                  </a:lnTo>
                  <a:close/>
                </a:path>
              </a:pathLst>
            </a:custGeom>
            <a:solidFill>
              <a:srgbClr val="0080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1F1B1A"/>
                  </a:solidFill>
                  <a:effectLst/>
                  <a:uFillTx/>
                  <a:latin typeface="Tahoma"/>
                  <a:ea typeface="Tahoma"/>
                  <a:cs typeface="Tahoma"/>
                  <a:sym typeface="Tahoma"/>
                </a:defRPr>
              </a:lvl1pPr>
              <a:lvl2pPr marL="0" marR="0" indent="457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1F1B1A"/>
                  </a:solidFill>
                  <a:effectLst/>
                  <a:uFillTx/>
                  <a:latin typeface="Tahoma"/>
                  <a:ea typeface="Tahoma"/>
                  <a:cs typeface="Tahoma"/>
                  <a:sym typeface="Tahoma"/>
                </a:defRPr>
              </a:lvl2pPr>
              <a:lvl3pPr marL="0" marR="0" indent="914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1F1B1A"/>
                  </a:solidFill>
                  <a:effectLst/>
                  <a:uFillTx/>
                  <a:latin typeface="Tahoma"/>
                  <a:ea typeface="Tahoma"/>
                  <a:cs typeface="Tahoma"/>
                  <a:sym typeface="Tahoma"/>
                </a:defRPr>
              </a:lvl3pPr>
              <a:lvl4pPr marL="0" marR="0" indent="1371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1F1B1A"/>
                  </a:solidFill>
                  <a:effectLst/>
                  <a:uFillTx/>
                  <a:latin typeface="Tahoma"/>
                  <a:ea typeface="Tahoma"/>
                  <a:cs typeface="Tahoma"/>
                  <a:sym typeface="Tahoma"/>
                </a:defRPr>
              </a:lvl4pPr>
              <a:lvl5pPr marL="0" marR="0" indent="18288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1F1B1A"/>
                  </a:solidFill>
                  <a:effectLst/>
                  <a:uFillTx/>
                  <a:latin typeface="Tahoma"/>
                  <a:ea typeface="Tahoma"/>
                  <a:cs typeface="Tahoma"/>
                  <a:sym typeface="Tahoma"/>
                </a:defRPr>
              </a:lvl5pPr>
              <a:lvl6pPr marL="0" marR="0" indent="22860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1F1B1A"/>
                  </a:solidFill>
                  <a:effectLst/>
                  <a:uFillTx/>
                  <a:latin typeface="Tahoma"/>
                  <a:ea typeface="Tahoma"/>
                  <a:cs typeface="Tahoma"/>
                  <a:sym typeface="Tahoma"/>
                </a:defRPr>
              </a:lvl6pPr>
              <a:lvl7pPr marL="0" marR="0" indent="2743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1F1B1A"/>
                  </a:solidFill>
                  <a:effectLst/>
                  <a:uFillTx/>
                  <a:latin typeface="Tahoma"/>
                  <a:ea typeface="Tahoma"/>
                  <a:cs typeface="Tahoma"/>
                  <a:sym typeface="Tahoma"/>
                </a:defRPr>
              </a:lvl7pPr>
              <a:lvl8pPr marL="0" marR="0" indent="3200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1F1B1A"/>
                  </a:solidFill>
                  <a:effectLst/>
                  <a:uFillTx/>
                  <a:latin typeface="Tahoma"/>
                  <a:ea typeface="Tahoma"/>
                  <a:cs typeface="Tahoma"/>
                  <a:sym typeface="Tahoma"/>
                </a:defRPr>
              </a:lvl8pPr>
              <a:lvl9pPr marL="0" marR="0" indent="3657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1F1B1A"/>
                  </a:solidFill>
                  <a:effectLst/>
                  <a:uFillTx/>
                  <a:latin typeface="Tahoma"/>
                  <a:ea typeface="Tahoma"/>
                  <a:cs typeface="Tahoma"/>
                  <a:sym typeface="Tahoma"/>
                </a:defRPr>
              </a:lvl9pPr>
            </a:lstStyle>
            <a:p>
              <a:endParaRPr lang="ru-RU" dirty="0"/>
            </a:p>
          </p:txBody>
        </p:sp>
      </p:grpSp>
      <p:pic>
        <p:nvPicPr>
          <p:cNvPr id="9" name="Picture 7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1060213" y="296593"/>
            <a:ext cx="800214" cy="188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750993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557CC-26FE-70FE-296E-C623712698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78CF05-B61C-AE4B-338C-2CF25667AD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BE7E6D-A5AD-BD4A-A585-4392366ED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51165-7115-614E-A6A6-01364F0BDF01}" type="datetimeFigureOut">
              <a:rPr lang="en-RU" smtClean="0"/>
              <a:t>06/08/2023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D47828-1539-AF75-0558-F2EAA748D8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3FD862-656B-80AB-FBCC-D503DCD55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172D4-285A-FD45-8192-C5831C9B80AB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19272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E6C3CF-A42B-FC03-97A1-7B2C3E61B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86D1BC-DBA5-86AC-6EED-CA58A364A7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CEFBF0-803A-4EC1-3706-A34D29765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51165-7115-614E-A6A6-01364F0BDF01}" type="datetimeFigureOut">
              <a:rPr lang="en-RU" smtClean="0"/>
              <a:t>06/08/2023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E64C7A-E394-20C9-2AAF-9B3AA8B3E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BA81FB-D75D-C2FD-81D5-B713302DC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172D4-285A-FD45-8192-C5831C9B80AB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277235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46D0BB-30D9-EE43-77C2-A2C5C64930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6E9763-177F-1BC5-D32D-5913A6F1FF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FAC841-641F-C25A-527F-4BF99E34D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51165-7115-614E-A6A6-01364F0BDF01}" type="datetimeFigureOut">
              <a:rPr lang="en-RU" smtClean="0"/>
              <a:t>06/08/2023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EADAEA-EFD5-A3D0-0E09-A74B32246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AAFB1B-A81C-E899-F17F-69585341E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172D4-285A-FD45-8192-C5831C9B80AB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868617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79683-93C1-71DF-671E-AA6AC39CBD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033B77-B098-8395-3E86-3FB56D8D1A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7D6AFB-410F-E52D-C34E-96F12010A0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0DDF88-19BF-4CAC-5B10-8A933F196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51165-7115-614E-A6A6-01364F0BDF01}" type="datetimeFigureOut">
              <a:rPr lang="en-RU" smtClean="0"/>
              <a:t>06/08/2023</a:t>
            </a:fld>
            <a:endParaRPr lang="en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21F19C-ADB6-BA14-EDF1-4399C21B2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57AD8D-507D-2622-29A9-E0478B653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172D4-285A-FD45-8192-C5831C9B80AB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738372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2BF208-CAEF-7204-15D9-5350FB0FD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51A6AE-C935-F065-41BC-159CC087CD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E69F59-01AC-1744-B59B-A27B6585FC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B414DA-2A97-60F8-B8E2-F5EA5DD89E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F46915-4505-4FE2-9879-7AF9E40D4A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BF788CE-3549-E32F-1AEF-621826254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51165-7115-614E-A6A6-01364F0BDF01}" type="datetimeFigureOut">
              <a:rPr lang="en-RU" smtClean="0"/>
              <a:t>06/08/2023</a:t>
            </a:fld>
            <a:endParaRPr lang="en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F28C99A-6E9B-0D61-8637-355DFE9C9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2619E82-6CAD-77FA-0441-6525814F7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172D4-285A-FD45-8192-C5831C9B80AB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22306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56468A-760A-FBCD-8EA7-6C2E2E1B5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7B1DFB-F1AE-CFF6-2623-EBFFC4DD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51165-7115-614E-A6A6-01364F0BDF01}" type="datetimeFigureOut">
              <a:rPr lang="en-RU" smtClean="0"/>
              <a:t>06/08/2023</a:t>
            </a:fld>
            <a:endParaRPr lang="en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06C445-BF27-4F51-7C92-65C075035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318480-8401-6DC6-3C41-CF666213E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172D4-285A-FD45-8192-C5831C9B80AB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806814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6763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6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D4C81B4-6863-617A-9880-13565B24D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FC3214-3D13-17DD-9061-4F97095058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A6C320-9447-ABDC-F78F-12D946735B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B51165-7115-614E-A6A6-01364F0BDF01}" type="datetimeFigureOut">
              <a:rPr lang="en-RU" smtClean="0"/>
              <a:t>06/08/2023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D64C16-A0E7-008B-63F8-05F90A652B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5458B2-8612-8F02-1C5E-4D8E92D612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6172D4-285A-FD45-8192-C5831C9B80AB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318076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EBF694-B8EB-EF40-A549-05FDAE4460FC}" type="datetime3">
              <a:rPr lang="ru-RU" smtClean="0"/>
              <a:pPr/>
              <a:t>08/06/23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/>
              <a:t>2016 © Национальная технологическая инициатива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F660E9-E116-4F2D-91B7-27BAC0D3A9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3077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0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4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image" Target="../media/image4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10" Type="http://schemas.openxmlformats.org/officeDocument/2006/relationships/image" Target="../media/image17.svg"/><Relationship Id="rId4" Type="http://schemas.openxmlformats.org/officeDocument/2006/relationships/image" Target="../media/image11.svg"/><Relationship Id="rId9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7" Type="http://schemas.openxmlformats.org/officeDocument/2006/relationships/image" Target="../media/image42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41.png"/><Relationship Id="rId5" Type="http://schemas.openxmlformats.org/officeDocument/2006/relationships/image" Target="../media/image40.svg"/><Relationship Id="rId4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microsoft.com/office/2007/relationships/hdphoto" Target="../media/hdphoto1.wdp"/><Relationship Id="rId7" Type="http://schemas.openxmlformats.org/officeDocument/2006/relationships/hyperlink" Target="https://arctech.center/arctech-engineering/" TargetMode="External"/><Relationship Id="rId12" Type="http://schemas.openxmlformats.org/officeDocument/2006/relationships/image" Target="../media/image6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0.png"/><Relationship Id="rId11" Type="http://schemas.openxmlformats.org/officeDocument/2006/relationships/image" Target="../media/image63.svg"/><Relationship Id="rId5" Type="http://schemas.microsoft.com/office/2007/relationships/hdphoto" Target="../media/hdphoto4.wdp"/><Relationship Id="rId10" Type="http://schemas.openxmlformats.org/officeDocument/2006/relationships/image" Target="../media/image62.png"/><Relationship Id="rId4" Type="http://schemas.openxmlformats.org/officeDocument/2006/relationships/image" Target="../media/image59.png"/><Relationship Id="rId9" Type="http://schemas.openxmlformats.org/officeDocument/2006/relationships/image" Target="../media/image61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9.png"/><Relationship Id="rId3" Type="http://schemas.openxmlformats.org/officeDocument/2006/relationships/image" Target="../media/image19.svg"/><Relationship Id="rId7" Type="http://schemas.openxmlformats.org/officeDocument/2006/relationships/image" Target="../media/image23.svg"/><Relationship Id="rId12" Type="http://schemas.openxmlformats.org/officeDocument/2006/relationships/image" Target="../media/image2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2.png"/><Relationship Id="rId11" Type="http://schemas.microsoft.com/office/2007/relationships/hdphoto" Target="../media/hdphoto3.wdp"/><Relationship Id="rId5" Type="http://schemas.openxmlformats.org/officeDocument/2006/relationships/image" Target="../media/image21.svg"/><Relationship Id="rId10" Type="http://schemas.openxmlformats.org/officeDocument/2006/relationships/image" Target="../media/image24.png"/><Relationship Id="rId4" Type="http://schemas.openxmlformats.org/officeDocument/2006/relationships/image" Target="../media/image20.png"/><Relationship Id="rId9" Type="http://schemas.microsoft.com/office/2007/relationships/hdphoto" Target="../media/hdphoto1.wdp"/><Relationship Id="rId1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arctech.center/arctech-engineering/" TargetMode="External"/><Relationship Id="rId3" Type="http://schemas.openxmlformats.org/officeDocument/2006/relationships/image" Target="../media/image32.png"/><Relationship Id="rId7" Type="http://schemas.openxmlformats.org/officeDocument/2006/relationships/image" Target="../media/image36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7" Type="http://schemas.openxmlformats.org/officeDocument/2006/relationships/image" Target="../media/image42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41.png"/><Relationship Id="rId5" Type="http://schemas.openxmlformats.org/officeDocument/2006/relationships/image" Target="../media/image40.svg"/><Relationship Id="rId4" Type="http://schemas.openxmlformats.org/officeDocument/2006/relationships/image" Target="../media/image3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снег, природа, конькобежный, внешний">
            <a:extLst>
              <a:ext uri="{FF2B5EF4-FFF2-40B4-BE49-F238E27FC236}">
                <a16:creationId xmlns:a16="http://schemas.microsoft.com/office/drawing/2014/main" id="{C6A485ED-1A27-C96E-9D7C-4FE56BC1F7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770"/>
          <a:stretch/>
        </p:blipFill>
        <p:spPr>
          <a:xfrm>
            <a:off x="0" y="-70883"/>
            <a:ext cx="12280392" cy="6928884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C3150709-FED6-1E28-575B-D92D1064BD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167" b="97348" l="635" r="99239">
                        <a14:foregroundMark x1="24619" y1="10227" x2="24619" y2="10227"/>
                        <a14:foregroundMark x1="45812" y1="4356" x2="45812" y2="4356"/>
                        <a14:foregroundMark x1="20558" y1="36364" x2="20558" y2="36364"/>
                        <a14:foregroundMark x1="29569" y1="37689" x2="29569" y2="37689"/>
                        <a14:foregroundMark x1="29188" y1="37121" x2="29188" y2="37121"/>
                        <a14:foregroundMark x1="11548" y1="41856" x2="11548" y2="41856"/>
                        <a14:foregroundMark x1="4569" y1="33144" x2="4569" y2="33144"/>
                        <a14:foregroundMark x1="761" y1="28220" x2="761" y2="28220"/>
                        <a14:foregroundMark x1="16878" y1="48674" x2="16878" y2="48674"/>
                        <a14:foregroundMark x1="36548" y1="64583" x2="36548" y2="64583"/>
                        <a14:foregroundMark x1="42132" y1="64205" x2="42132" y2="64205"/>
                        <a14:foregroundMark x1="45558" y1="64583" x2="45558" y2="64583"/>
                        <a14:foregroundMark x1="50508" y1="64773" x2="50508" y2="64773"/>
                        <a14:foregroundMark x1="32614" y1="64773" x2="32614" y2="64773"/>
                        <a14:foregroundMark x1="56091" y1="65720" x2="56091" y2="65720"/>
                        <a14:foregroundMark x1="61168" y1="67803" x2="61168" y2="67803"/>
                        <a14:foregroundMark x1="65102" y1="67803" x2="65102" y2="67803"/>
                        <a14:foregroundMark x1="67132" y1="66098" x2="67132" y2="66098"/>
                        <a14:foregroundMark x1="71193" y1="62879" x2="71193" y2="62879"/>
                        <a14:foregroundMark x1="72335" y1="65341" x2="72335" y2="65341"/>
                        <a14:foregroundMark x1="79822" y1="71780" x2="79822" y2="71780"/>
                        <a14:foregroundMark x1="81472" y1="64773" x2="81472" y2="64773"/>
                        <a14:foregroundMark x1="88832" y1="67424" x2="88832" y2="67424"/>
                        <a14:foregroundMark x1="91624" y1="67614" x2="91624" y2="67614"/>
                        <a14:foregroundMark x1="95431" y1="68561" x2="95431" y2="68561"/>
                        <a14:foregroundMark x1="33756" y1="79545" x2="33756" y2="79545"/>
                        <a14:foregroundMark x1="32487" y1="78409" x2="32487" y2="78409"/>
                        <a14:foregroundMark x1="39594" y1="78788" x2="39594" y2="78788"/>
                        <a14:foregroundMark x1="45685" y1="80114" x2="45685" y2="80114"/>
                        <a14:foregroundMark x1="48985" y1="78598" x2="48985" y2="78598"/>
                        <a14:foregroundMark x1="53299" y1="79167" x2="53299" y2="79167"/>
                        <a14:foregroundMark x1="56726" y1="78220" x2="56726" y2="78220"/>
                        <a14:foregroundMark x1="65990" y1="78598" x2="65990" y2="78598"/>
                        <a14:foregroundMark x1="70305" y1="78598" x2="70305" y2="78598"/>
                        <a14:foregroundMark x1="74746" y1="78220" x2="74746" y2="78220"/>
                        <a14:foregroundMark x1="80711" y1="81818" x2="80711" y2="81818"/>
                        <a14:foregroundMark x1="62944" y1="78220" x2="62944" y2="78220"/>
                        <a14:foregroundMark x1="90228" y1="78977" x2="90228" y2="78977"/>
                        <a14:foregroundMark x1="93528" y1="78598" x2="93528" y2="78598"/>
                        <a14:foregroundMark x1="99239" y1="80303" x2="99239" y2="80303"/>
                        <a14:foregroundMark x1="82868" y1="81818" x2="82868" y2="81818"/>
                        <a14:foregroundMark x1="85914" y1="92424" x2="85914" y2="92424"/>
                        <a14:foregroundMark x1="85914" y1="93561" x2="85914" y2="93561"/>
                        <a14:foregroundMark x1="85914" y1="96212" x2="85914" y2="96212"/>
                        <a14:foregroundMark x1="81599" y1="93182" x2="81599" y2="93182"/>
                        <a14:foregroundMark x1="76523" y1="94318" x2="76523" y2="94318"/>
                        <a14:foregroundMark x1="70939" y1="97348" x2="70939" y2="97348"/>
                        <a14:foregroundMark x1="65482" y1="95644" x2="65482" y2="95644"/>
                        <a14:foregroundMark x1="61548" y1="92992" x2="61548" y2="92992"/>
                        <a14:foregroundMark x1="56091" y1="92235" x2="56091" y2="92235"/>
                        <a14:foregroundMark x1="52919" y1="93182" x2="52919" y2="93182"/>
                        <a14:foregroundMark x1="49873" y1="94697" x2="49873" y2="94697"/>
                        <a14:foregroundMark x1="47970" y1="93561" x2="47970" y2="93561"/>
                        <a14:foregroundMark x1="42640" y1="96780" x2="42640" y2="96780"/>
                        <a14:foregroundMark x1="38325" y1="94697" x2="38325" y2="94697"/>
                        <a14:foregroundMark x1="33376" y1="94886" x2="33376" y2="94886"/>
                        <a14:backgroundMark x1="254" y1="28409" x2="254" y2="28409"/>
                        <a14:backgroundMark x1="31726" y1="70644" x2="31726" y2="70644"/>
                        <a14:backgroundMark x1="31726" y1="66288" x2="31726" y2="66288"/>
                        <a14:backgroundMark x1="64848" y1="70265" x2="64848" y2="70265"/>
                        <a14:backgroundMark x1="96193" y1="66477" x2="96193" y2="66477"/>
                        <a14:backgroundMark x1="53046" y1="82197" x2="53046" y2="82197"/>
                        <a14:backgroundMark x1="57741" y1="80871" x2="57741" y2="80871"/>
                        <a14:backgroundMark x1="70431" y1="84091" x2="70431" y2="84091"/>
                        <a14:backgroundMark x1="70178" y1="80114" x2="70178" y2="80114"/>
                        <a14:backgroundMark x1="55838" y1="94886" x2="55838" y2="94886"/>
                        <a14:backgroundMark x1="41497" y1="96212" x2="41497" y2="96212"/>
                        <a14:backgroundMark x1="65482" y1="93750" x2="65482" y2="93750"/>
                        <a14:backgroundMark x1="65482" y1="98106" x2="65482" y2="98106"/>
                        <a14:backgroundMark x1="70558" y1="99242" x2="70558" y2="99242"/>
                        <a14:backgroundMark x1="70305" y1="96591" x2="70305" y2="96591"/>
                        <a14:backgroundMark x1="75381" y1="98106" x2="75381" y2="98106"/>
                        <a14:backgroundMark x1="80711" y1="97727" x2="80711" y2="97727"/>
                        <a14:backgroundMark x1="85279" y1="94886" x2="85279" y2="9488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77409" y="158324"/>
            <a:ext cx="830523" cy="556493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B8D494AF-2BC4-EE3E-F0BA-83B5D229F82E}"/>
              </a:ext>
            </a:extLst>
          </p:cNvPr>
          <p:cNvSpPr txBox="1"/>
          <p:nvPr/>
        </p:nvSpPr>
        <p:spPr>
          <a:xfrm>
            <a:off x="467833" y="6025616"/>
            <a:ext cx="10887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Neue Thin"/>
                <a:ea typeface="+mn-ea"/>
                <a:cs typeface="+mn-cs"/>
              </a:rPr>
              <a:t>Июнь 2023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2C2ABC-8919-4568-F2F4-7727BF2242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4632" b="67062" l="21084" r="78069">
                        <a14:foregroundMark x1="35986" y1="38865" x2="35986" y2="38865"/>
                        <a14:foregroundMark x1="49619" y1="34801" x2="49619" y2="34801"/>
                        <a14:foregroundMark x1="47671" y1="59610" x2="47671" y2="59610"/>
                        <a14:foregroundMark x1="44200" y1="59695" x2="44200" y2="59695"/>
                        <a14:foregroundMark x1="42083" y1="59695" x2="42083" y2="59695"/>
                        <a14:foregroundMark x1="32007" y1="62574" x2="32007" y2="62574"/>
                        <a14:foregroundMark x1="32599" y1="64268" x2="32599" y2="64268"/>
                        <a14:foregroundMark x1="32769" y1="59610" x2="32769" y2="59610"/>
                        <a14:foregroundMark x1="32345" y1="58933" x2="32345" y2="58933"/>
                        <a14:foregroundMark x1="30398" y1="58933" x2="30398" y2="58933"/>
                        <a14:foregroundMark x1="26926" y1="59610" x2="26926" y2="59610"/>
                        <a14:foregroundMark x1="25910" y1="59695" x2="33446" y2="59865"/>
                        <a14:foregroundMark x1="24809" y1="60373" x2="32854" y2="58848"/>
                        <a14:foregroundMark x1="34208" y1="59102" x2="34208" y2="59102"/>
                        <a14:foregroundMark x1="30059" y1="58679" x2="30059" y2="58679"/>
                        <a14:foregroundMark x1="28196" y1="58679" x2="28196" y2="58679"/>
                        <a14:foregroundMark x1="27434" y1="58679" x2="27434" y2="58679"/>
                        <a14:foregroundMark x1="26503" y1="58933" x2="26503" y2="58933"/>
                        <a14:foregroundMark x1="25402" y1="58933" x2="25402" y2="58933"/>
                        <a14:foregroundMark x1="24809" y1="58933" x2="24809" y2="58933"/>
                        <a14:foregroundMark x1="24217" y1="59356" x2="24217" y2="59356"/>
                        <a14:foregroundMark x1="23709" y1="60119" x2="23709" y2="60119"/>
                        <a14:foregroundMark x1="24217" y1="59102" x2="24217" y2="59102"/>
                        <a14:foregroundMark x1="23793" y1="59102" x2="23793" y2="59102"/>
                        <a14:foregroundMark x1="34547" y1="60119" x2="34547" y2="60119"/>
                        <a14:foregroundMark x1="34547" y1="59356" x2="34547" y2="59356"/>
                        <a14:foregroundMark x1="34462" y1="58848" x2="34462" y2="58848"/>
                        <a14:foregroundMark x1="33023" y1="58679" x2="33023" y2="58679"/>
                        <a14:foregroundMark x1="33531" y1="58594" x2="33531" y2="58594"/>
                        <a14:foregroundMark x1="34208" y1="58594" x2="34208" y2="58594"/>
                        <a14:foregroundMark x1="34462" y1="58594" x2="34462" y2="58594"/>
                        <a14:foregroundMark x1="34716" y1="58848" x2="34716" y2="58848"/>
                        <a14:foregroundMark x1="26926" y1="58594" x2="26926" y2="58594"/>
                        <a14:foregroundMark x1="26164" y1="58594" x2="26164" y2="58594"/>
                        <a14:foregroundMark x1="25402" y1="58594" x2="25402" y2="58594"/>
                        <a14:foregroundMark x1="24809" y1="58594" x2="24809" y2="58594"/>
                        <a14:foregroundMark x1="24301" y1="58594" x2="24301" y2="58594"/>
                        <a14:foregroundMark x1="23963" y1="58933" x2="23963" y2="58933"/>
                        <a14:foregroundMark x1="23285" y1="59187" x2="23285" y2="59187"/>
                        <a14:foregroundMark x1="23539" y1="59865" x2="23539" y2="59865"/>
                        <a14:foregroundMark x1="23539" y1="59102" x2="23539" y2="59102"/>
                        <a14:foregroundMark x1="24217" y1="58679" x2="24217" y2="58679"/>
                        <a14:foregroundMark x1="26672" y1="58594" x2="26672" y2="58594"/>
                        <a14:foregroundMark x1="29297" y1="58594" x2="29297" y2="58594"/>
                        <a14:foregroundMark x1="30906" y1="58594" x2="30906" y2="58594"/>
                        <a14:foregroundMark x1="32345" y1="58594" x2="32345" y2="58594"/>
                        <a14:foregroundMark x1="23793" y1="58679" x2="23793" y2="58679"/>
                        <a14:foregroundMark x1="26503" y1="52244" x2="26503" y2="52244"/>
                        <a14:foregroundMark x1="25064" y1="50127" x2="25064" y2="50127"/>
                        <a14:foregroundMark x1="21084" y1="45978" x2="21084" y2="45978"/>
                        <a14:foregroundMark x1="30821" y1="55207" x2="30821" y2="55207"/>
                        <a14:foregroundMark x1="32007" y1="54784" x2="32007" y2="54784"/>
                        <a14:foregroundMark x1="33785" y1="50296" x2="33785" y2="50296"/>
                        <a14:foregroundMark x1="36410" y1="45047" x2="36410" y2="45047"/>
                        <a14:foregroundMark x1="35648" y1="41067" x2="35648" y2="41067"/>
                        <a14:foregroundMark x1="32599" y1="44539" x2="32599" y2="44539"/>
                        <a14:foregroundMark x1="45385" y1="59356" x2="45385" y2="59356"/>
                        <a14:foregroundMark x1="41236" y1="59356" x2="41236" y2="59356"/>
                        <a14:foregroundMark x1="39797" y1="59102" x2="39797" y2="59102"/>
                        <a14:foregroundMark x1="41490" y1="62997" x2="41490" y2="62997"/>
                        <a14:foregroundMark x1="38188" y1="58933" x2="38188" y2="58933"/>
                        <a14:foregroundMark x1="39373" y1="63251" x2="39373" y2="63251"/>
                        <a14:foregroundMark x1="43522" y1="63336" x2="43522" y2="63336"/>
                        <a14:foregroundMark x1="46147" y1="63082" x2="46147" y2="63082"/>
                        <a14:foregroundMark x1="47417" y1="63760" x2="47417" y2="63760"/>
                        <a14:foregroundMark x1="50381" y1="64268" x2="50381" y2="64268"/>
                        <a14:foregroundMark x1="49026" y1="64268" x2="49026" y2="64268"/>
                        <a14:foregroundMark x1="45131" y1="64945" x2="45131" y2="64945"/>
                        <a14:foregroundMark x1="42337" y1="64437" x2="42337" y2="64437"/>
                        <a14:foregroundMark x1="51990" y1="63844" x2="51990" y2="63844"/>
                        <a14:foregroundMark x1="50974" y1="60542" x2="50974" y2="60542"/>
                        <a14:foregroundMark x1="51990" y1="59356" x2="51990" y2="59356"/>
                        <a14:foregroundMark x1="54530" y1="58679" x2="54530" y2="58679"/>
                        <a14:foregroundMark x1="35224" y1="37680" x2="35224" y2="37680"/>
                        <a14:foregroundMark x1="50042" y1="61050" x2="50042" y2="61050"/>
                        <a14:foregroundMark x1="50042" y1="58594" x2="50042" y2="58594"/>
                        <a14:foregroundMark x1="50042" y1="58002" x2="50042" y2="58002"/>
                        <a14:foregroundMark x1="52244" y1="58679" x2="52244" y2="58679"/>
                        <a14:foregroundMark x1="57409" y1="58594" x2="57409" y2="58594"/>
                        <a14:foregroundMark x1="59526" y1="59356" x2="59526" y2="59356"/>
                        <a14:foregroundMark x1="64437" y1="59695" x2="64437" y2="59695"/>
                        <a14:foregroundMark x1="62066" y1="59695" x2="62066" y2="59695"/>
                        <a14:foregroundMark x1="30144" y1="61643" x2="29297" y2="61389"/>
                        <a14:foregroundMark x1="37172" y1="44793" x2="35902" y2="39712"/>
                        <a14:foregroundMark x1="35902" y1="39458" x2="35732" y2="38950"/>
                        <a14:foregroundMark x1="35732" y1="38442" x2="35478" y2="37934"/>
                        <a14:foregroundMark x1="66215" y1="59187" x2="66215" y2="59187"/>
                        <a14:foregroundMark x1="58764" y1="59865" x2="58764" y2="59865"/>
                        <a14:foregroundMark x1="49026" y1="58594" x2="49026" y2="58594"/>
                        <a14:foregroundMark x1="69517" y1="59187" x2="69517" y2="59187"/>
                        <a14:foregroundMark x1="73497" y1="59695" x2="73497" y2="59695"/>
                        <a14:foregroundMark x1="75360" y1="59949" x2="75360" y2="59949"/>
                        <a14:foregroundMark x1="77053" y1="59949" x2="77053" y2="59949"/>
                        <a14:foregroundMark x1="78069" y1="59695" x2="78069" y2="59695"/>
                        <a14:foregroundMark x1="71973" y1="59102" x2="71973" y2="59102"/>
                        <a14:foregroundMark x1="66808" y1="59356" x2="66808" y2="59356"/>
                        <a14:foregroundMark x1="61558" y1="60288" x2="61558" y2="60288"/>
                        <a14:foregroundMark x1="24301" y1="48857" x2="24301" y2="48857"/>
                        <a14:foregroundMark x1="22269" y1="47587" x2="27011" y2="51651"/>
                        <a14:foregroundMark x1="29297" y1="48857" x2="29297" y2="48857"/>
                        <a14:foregroundMark x1="32854" y1="49534" x2="35732" y2="51397"/>
                        <a14:foregroundMark x1="32261" y1="53006" x2="32261" y2="53006"/>
                        <a14:foregroundMark x1="37087" y1="52159" x2="37087" y2="52159"/>
                        <a14:foregroundMark x1="33954" y1="53175" x2="33954" y2="53175"/>
                        <a14:foregroundMark x1="33954" y1="54107" x2="31245" y2="54276"/>
                        <a14:foregroundMark x1="25656" y1="60457" x2="32599" y2="62574"/>
                        <a14:foregroundMark x1="23539" y1="58764" x2="23793" y2="60881"/>
                        <a14:foregroundMark x1="22947" y1="59272" x2="22947" y2="59272"/>
                        <a14:foregroundMark x1="23370" y1="59865" x2="23370" y2="59865"/>
                        <a14:foregroundMark x1="23370" y1="60119" x2="23370" y2="60119"/>
                        <a14:foregroundMark x1="23370" y1="60881" x2="23370" y2="60881"/>
                        <a14:foregroundMark x1="23370" y1="59272" x2="23370" y2="59272"/>
                        <a14:foregroundMark x1="28027" y1="59272" x2="28789" y2="59272"/>
                        <a14:foregroundMark x1="31075" y1="59272" x2="31075" y2="59272"/>
                        <a14:foregroundMark x1="32261" y1="58764" x2="32261" y2="58764"/>
                        <a14:foregroundMark x1="31837" y1="58340" x2="31837" y2="58340"/>
                        <a14:foregroundMark x1="31245" y1="58340" x2="31245" y2="58340"/>
                        <a14:foregroundMark x1="45724" y1="59102" x2="45724" y2="59102"/>
                        <a14:foregroundMark x1="24132" y1="58340" x2="34208" y2="58679"/>
                        <a14:backgroundMark x1="33531" y1="54022" x2="33531" y2="54022"/>
                        <a14:backgroundMark x1="32261" y1="53853" x2="32261" y2="538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06" t="31434" r="17385" b="28932"/>
          <a:stretch/>
        </p:blipFill>
        <p:spPr bwMode="auto">
          <a:xfrm>
            <a:off x="322437" y="110821"/>
            <a:ext cx="1020924" cy="619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2CB5531-8CC9-AF4C-7F64-4B6C39DB1DE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14889" y="158324"/>
            <a:ext cx="630961" cy="364773"/>
          </a:xfrm>
          <a:prstGeom prst="rect">
            <a:avLst/>
          </a:prstGeom>
        </p:spPr>
      </p:pic>
      <p:sp>
        <p:nvSpPr>
          <p:cNvPr id="10" name="Заголовок 3">
            <a:extLst>
              <a:ext uri="{FF2B5EF4-FFF2-40B4-BE49-F238E27FC236}">
                <a16:creationId xmlns:a16="http://schemas.microsoft.com/office/drawing/2014/main" id="{07AA97EA-3E45-A83B-2BDC-8185728B044D}"/>
              </a:ext>
            </a:extLst>
          </p:cNvPr>
          <p:cNvSpPr txBox="1">
            <a:spLocks/>
          </p:cNvSpPr>
          <p:nvPr/>
        </p:nvSpPr>
        <p:spPr>
          <a:xfrm>
            <a:off x="1" y="3293982"/>
            <a:ext cx="8654903" cy="1800532"/>
          </a:xfrm>
          <a:prstGeom prst="rect">
            <a:avLst/>
          </a:prstGeom>
          <a:solidFill>
            <a:srgbClr val="022140">
              <a:alpha val="84000"/>
            </a:srgbClr>
          </a:solidFill>
          <a:ln>
            <a:solidFill>
              <a:srgbClr val="002060"/>
            </a:solidFill>
          </a:ln>
        </p:spPr>
        <p:txBody>
          <a:bodyPr vert="horz" lIns="129664" tIns="64832" rIns="129664" bIns="64832" rtlCol="0" anchor="ctr">
            <a:noAutofit/>
          </a:bodyPr>
          <a:lstStyle>
            <a:lvl1pPr algn="ctr" defTabSz="96725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34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59991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Neue Thin"/>
                <a:ea typeface="+mj-ea"/>
                <a:cs typeface="+mj-cs"/>
              </a:rPr>
              <a:t> </a:t>
            </a:r>
          </a:p>
          <a:p>
            <a:pPr marL="359991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Neue Thin"/>
                <a:ea typeface="+mj-ea"/>
                <a:cs typeface="+mj-cs"/>
              </a:rPr>
              <a:t> Арктический технологический конкурс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ubik Bold" panose="00000800000000000000" pitchFamily="2" charset="-79"/>
              <a:ea typeface="+mj-ea"/>
              <a:cs typeface="Rubik Bold" panose="00000800000000000000" pitchFamily="2" charset="-79"/>
            </a:endParaRPr>
          </a:p>
        </p:txBody>
      </p:sp>
      <p:pic>
        <p:nvPicPr>
          <p:cNvPr id="5" name="Рисунок 4" descr="Изображение выглядит как текст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235F572B-3C1A-91F4-ABAD-832175AA866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6014" y="3714750"/>
            <a:ext cx="2815251" cy="39379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FA9B30A-9B7C-5853-524B-A1D714F1503B}"/>
              </a:ext>
            </a:extLst>
          </p:cNvPr>
          <p:cNvSpPr/>
          <p:nvPr/>
        </p:nvSpPr>
        <p:spPr>
          <a:xfrm>
            <a:off x="-1" y="4762505"/>
            <a:ext cx="3090440" cy="694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2" name="Picture 4" descr="logo">
            <a:extLst>
              <a:ext uri="{FF2B5EF4-FFF2-40B4-BE49-F238E27FC236}">
                <a16:creationId xmlns:a16="http://schemas.microsoft.com/office/drawing/2014/main" id="{42A8F34B-377E-5101-B9A5-553595DC5B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5965" y="110821"/>
            <a:ext cx="710599" cy="543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00933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/>
        </p:nvGraphicFramePr>
        <p:xfrm>
          <a:off x="5861293" y="1563076"/>
          <a:ext cx="6275755" cy="52949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Заголовок 1"/>
          <p:cNvSpPr txBox="1">
            <a:spLocks/>
          </p:cNvSpPr>
          <p:nvPr/>
        </p:nvSpPr>
        <p:spPr>
          <a:xfrm>
            <a:off x="300038" y="9885"/>
            <a:ext cx="10247460" cy="734393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ru-RU" sz="2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Климатические данные метеостанции г. Норильск</a:t>
            </a:r>
          </a:p>
        </p:txBody>
      </p:sp>
      <p:cxnSp>
        <p:nvCxnSpPr>
          <p:cNvPr id="15" name="Straight Connector 19">
            <a:extLst>
              <a:ext uri="{FF2B5EF4-FFF2-40B4-BE49-F238E27FC236}">
                <a16:creationId xmlns:a16="http://schemas.microsoft.com/office/drawing/2014/main" id="{96796A63-95F5-F87D-3CBE-224EEB063849}"/>
              </a:ext>
            </a:extLst>
          </p:cNvPr>
          <p:cNvCxnSpPr/>
          <p:nvPr/>
        </p:nvCxnSpPr>
        <p:spPr>
          <a:xfrm>
            <a:off x="2286485" y="6151442"/>
            <a:ext cx="0" cy="58629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Схема 4"/>
          <p:cNvGraphicFramePr/>
          <p:nvPr/>
        </p:nvGraphicFramePr>
        <p:xfrm>
          <a:off x="477069" y="662620"/>
          <a:ext cx="5487779" cy="61953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16" name="Рисунок 1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62684" y="1316197"/>
            <a:ext cx="5089194" cy="265959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427865" y="2053308"/>
            <a:ext cx="5134857" cy="26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0533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 txBox="1">
            <a:spLocks/>
          </p:cNvSpPr>
          <p:nvPr/>
        </p:nvSpPr>
        <p:spPr>
          <a:xfrm>
            <a:off x="310671" y="12566"/>
            <a:ext cx="10204929" cy="72043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ru-RU" sz="2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Система геотехнического мониторинга </a:t>
            </a:r>
          </a:p>
        </p:txBody>
      </p:sp>
      <p:cxnSp>
        <p:nvCxnSpPr>
          <p:cNvPr id="13" name="Straight Connector 19">
            <a:extLst>
              <a:ext uri="{FF2B5EF4-FFF2-40B4-BE49-F238E27FC236}">
                <a16:creationId xmlns:a16="http://schemas.microsoft.com/office/drawing/2014/main" id="{96796A63-95F5-F87D-3CBE-224EEB063849}"/>
              </a:ext>
            </a:extLst>
          </p:cNvPr>
          <p:cNvCxnSpPr/>
          <p:nvPr/>
        </p:nvCxnSpPr>
        <p:spPr>
          <a:xfrm>
            <a:off x="2200760" y="6056192"/>
            <a:ext cx="0" cy="58629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6726" y="874658"/>
            <a:ext cx="9144793" cy="5474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0636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 txBox="1">
            <a:spLocks/>
          </p:cNvSpPr>
          <p:nvPr/>
        </p:nvSpPr>
        <p:spPr>
          <a:xfrm>
            <a:off x="310671" y="12566"/>
            <a:ext cx="10204929" cy="72043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ru-RU" sz="20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Принципиальная схема развития информационно-диагностической системы </a:t>
            </a:r>
          </a:p>
        </p:txBody>
      </p:sp>
      <p:cxnSp>
        <p:nvCxnSpPr>
          <p:cNvPr id="13" name="Straight Connector 19">
            <a:extLst>
              <a:ext uri="{FF2B5EF4-FFF2-40B4-BE49-F238E27FC236}">
                <a16:creationId xmlns:a16="http://schemas.microsoft.com/office/drawing/2014/main" id="{96796A63-95F5-F87D-3CBE-224EEB063849}"/>
              </a:ext>
            </a:extLst>
          </p:cNvPr>
          <p:cNvCxnSpPr/>
          <p:nvPr/>
        </p:nvCxnSpPr>
        <p:spPr>
          <a:xfrm>
            <a:off x="2200760" y="6056192"/>
            <a:ext cx="0" cy="58629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1148" y="1086105"/>
            <a:ext cx="9285049" cy="491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7816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 txBox="1">
            <a:spLocks/>
          </p:cNvSpPr>
          <p:nvPr/>
        </p:nvSpPr>
        <p:spPr>
          <a:xfrm>
            <a:off x="310671" y="12566"/>
            <a:ext cx="10204929" cy="72043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ru-RU" sz="20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Свайные фундаменты</a:t>
            </a:r>
          </a:p>
        </p:txBody>
      </p:sp>
      <p:cxnSp>
        <p:nvCxnSpPr>
          <p:cNvPr id="13" name="Straight Connector 19">
            <a:extLst>
              <a:ext uri="{FF2B5EF4-FFF2-40B4-BE49-F238E27FC236}">
                <a16:creationId xmlns:a16="http://schemas.microsoft.com/office/drawing/2014/main" id="{96796A63-95F5-F87D-3CBE-224EEB063849}"/>
              </a:ext>
            </a:extLst>
          </p:cNvPr>
          <p:cNvCxnSpPr/>
          <p:nvPr/>
        </p:nvCxnSpPr>
        <p:spPr>
          <a:xfrm>
            <a:off x="2200760" y="6056192"/>
            <a:ext cx="0" cy="58629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1274" t="34250" r="1274" b="4063"/>
          <a:stretch/>
        </p:blipFill>
        <p:spPr>
          <a:xfrm>
            <a:off x="598783" y="1101166"/>
            <a:ext cx="4464496" cy="144793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l="2013" t="38187" r="1274" b="4064"/>
          <a:stretch/>
        </p:blipFill>
        <p:spPr>
          <a:xfrm>
            <a:off x="651384" y="3262194"/>
            <a:ext cx="4460704" cy="166689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969659" y="2655341"/>
            <a:ext cx="182415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Буроопускные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сваи </a:t>
            </a:r>
            <a:endParaRPr lang="ru-RU" sz="14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735692" y="4920387"/>
            <a:ext cx="18136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Бурозабивные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сваи </a:t>
            </a:r>
            <a:endParaRPr lang="ru-RU" sz="14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25202" y="1101167"/>
            <a:ext cx="5849533" cy="357048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277707" y="4516647"/>
            <a:ext cx="52109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Виды свай по условиям взаимодействия с грунтом: а – сваи-стойки, б – висячие сваи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32230" y="5245157"/>
            <a:ext cx="4460704" cy="1438853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7192934" y="5502918"/>
            <a:ext cx="467051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Фотографии дефектов в заглубленных конструкциях (материалы из открытых источников в Интернете)</a:t>
            </a:r>
          </a:p>
        </p:txBody>
      </p:sp>
    </p:spTree>
    <p:extLst>
      <p:ext uri="{BB962C8B-B14F-4D97-AF65-F5344CB8AC3E}">
        <p14:creationId xmlns:p14="http://schemas.microsoft.com/office/powerpoint/2010/main" val="9734859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 txBox="1">
            <a:spLocks/>
          </p:cNvSpPr>
          <p:nvPr/>
        </p:nvSpPr>
        <p:spPr>
          <a:xfrm>
            <a:off x="310671" y="12566"/>
            <a:ext cx="10204929" cy="72043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ru-RU" sz="20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Нормативное регулирование контроля качества фундаментов</a:t>
            </a:r>
          </a:p>
        </p:txBody>
      </p:sp>
      <p:cxnSp>
        <p:nvCxnSpPr>
          <p:cNvPr id="13" name="Straight Connector 19">
            <a:extLst>
              <a:ext uri="{FF2B5EF4-FFF2-40B4-BE49-F238E27FC236}">
                <a16:creationId xmlns:a16="http://schemas.microsoft.com/office/drawing/2014/main" id="{96796A63-95F5-F87D-3CBE-224EEB063849}"/>
              </a:ext>
            </a:extLst>
          </p:cNvPr>
          <p:cNvCxnSpPr/>
          <p:nvPr/>
        </p:nvCxnSpPr>
        <p:spPr>
          <a:xfrm>
            <a:off x="2200760" y="6056192"/>
            <a:ext cx="0" cy="58629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703385" y="1002884"/>
            <a:ext cx="10902461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- Основные методы контроля качества фундаментных конструкций – сейсмоакустический, ультразвуковой и термометрический, имеют пережившие несколько редакций стандарты – ASTM D5882, ASTM D6760, ASTM D7949. Во многих странах существуют национальные стандарты, положения которых не слишком отличаются от документов ASTM.</a:t>
            </a:r>
          </a:p>
          <a:p>
            <a:pPr algn="just"/>
            <a:endParaRPr lang="ru-RU" dirty="0"/>
          </a:p>
          <a:p>
            <a:pPr algn="just"/>
            <a:r>
              <a:rPr lang="ru-RU" dirty="0"/>
              <a:t> - Ни один из методов контроля </a:t>
            </a:r>
            <a:r>
              <a:rPr lang="ru-RU" dirty="0" err="1"/>
              <a:t>сплошности</a:t>
            </a:r>
            <a:r>
              <a:rPr lang="ru-RU" dirty="0"/>
              <a:t> заглубленных конструкций не стандартизирован в РФ. В действующих Сводах Правил (СП 13-102-2003, СП 45.13330.2012, СП 46.13330.2012, СП 70.13330.2012, СП 79.13330.2012) в лучшем случае содержатся указания по объему контрольных испытаний (допускается использование не только волновых методов, но и гамма-каротажа).</a:t>
            </a:r>
          </a:p>
          <a:p>
            <a:pPr algn="just"/>
            <a:endParaRPr lang="ru-RU" dirty="0"/>
          </a:p>
          <a:p>
            <a:pPr marL="285750" indent="-285750" algn="just">
              <a:buFontTx/>
              <a:buChar char="-"/>
            </a:pPr>
            <a:r>
              <a:rPr lang="ru-RU" dirty="0"/>
              <a:t>Отдельные стандарты организации.</a:t>
            </a:r>
          </a:p>
          <a:p>
            <a:pPr marL="285750" indent="-285750" algn="just">
              <a:buFontTx/>
              <a:buChar char="-"/>
            </a:pPr>
            <a:endParaRPr lang="ru-RU" dirty="0"/>
          </a:p>
          <a:p>
            <a:pPr algn="just"/>
            <a:r>
              <a:rPr lang="ru-RU" b="1" dirty="0"/>
              <a:t>Нет нормативов для мерзлых грунтов.</a:t>
            </a:r>
          </a:p>
        </p:txBody>
      </p:sp>
    </p:spTree>
    <p:extLst>
      <p:ext uri="{BB962C8B-B14F-4D97-AF65-F5344CB8AC3E}">
        <p14:creationId xmlns:p14="http://schemas.microsoft.com/office/powerpoint/2010/main" val="35019665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 txBox="1">
            <a:spLocks/>
          </p:cNvSpPr>
          <p:nvPr/>
        </p:nvSpPr>
        <p:spPr>
          <a:xfrm>
            <a:off x="310671" y="12566"/>
            <a:ext cx="10204929" cy="72043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ru-RU" sz="20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Методы контроля качества заглубленных конструкций</a:t>
            </a:r>
          </a:p>
        </p:txBody>
      </p:sp>
      <p:cxnSp>
        <p:nvCxnSpPr>
          <p:cNvPr id="13" name="Straight Connector 19">
            <a:extLst>
              <a:ext uri="{FF2B5EF4-FFF2-40B4-BE49-F238E27FC236}">
                <a16:creationId xmlns:a16="http://schemas.microsoft.com/office/drawing/2014/main" id="{96796A63-95F5-F87D-3CBE-224EEB063849}"/>
              </a:ext>
            </a:extLst>
          </p:cNvPr>
          <p:cNvCxnSpPr/>
          <p:nvPr/>
        </p:nvCxnSpPr>
        <p:spPr>
          <a:xfrm>
            <a:off x="2200760" y="6056192"/>
            <a:ext cx="0" cy="58629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0232" y="1273801"/>
            <a:ext cx="8839199" cy="4270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8266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 txBox="1">
            <a:spLocks/>
          </p:cNvSpPr>
          <p:nvPr/>
        </p:nvSpPr>
        <p:spPr>
          <a:xfrm>
            <a:off x="310671" y="12566"/>
            <a:ext cx="10204929" cy="72043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ru-RU" sz="20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Методы контроля качества заглубленных конструкций</a:t>
            </a:r>
          </a:p>
        </p:txBody>
      </p:sp>
      <p:cxnSp>
        <p:nvCxnSpPr>
          <p:cNvPr id="13" name="Straight Connector 19">
            <a:extLst>
              <a:ext uri="{FF2B5EF4-FFF2-40B4-BE49-F238E27FC236}">
                <a16:creationId xmlns:a16="http://schemas.microsoft.com/office/drawing/2014/main" id="{96796A63-95F5-F87D-3CBE-224EEB063849}"/>
              </a:ext>
            </a:extLst>
          </p:cNvPr>
          <p:cNvCxnSpPr/>
          <p:nvPr/>
        </p:nvCxnSpPr>
        <p:spPr>
          <a:xfrm>
            <a:off x="2200760" y="6056192"/>
            <a:ext cx="0" cy="58629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599" y="961607"/>
            <a:ext cx="6302619" cy="501716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40994" y="6247676"/>
            <a:ext cx="69635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Принцип контроля </a:t>
            </a:r>
            <a:r>
              <a:rPr lang="ru-RU" sz="1400" dirty="0" err="1"/>
              <a:t>сплошности</a:t>
            </a:r>
            <a:r>
              <a:rPr lang="ru-RU" sz="1400" dirty="0"/>
              <a:t> свай сейсмоакустическим методом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26123" y="4484078"/>
            <a:ext cx="7620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0717" y="794393"/>
            <a:ext cx="3977898" cy="539189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368639" y="6119336"/>
            <a:ext cx="514232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Типовые сейсмоакустические сигналы для некоторых характерных моделей, полученные в программе </a:t>
            </a:r>
            <a:r>
              <a:rPr lang="ru-RU" sz="1400" dirty="0" err="1"/>
              <a:t>PileWave</a:t>
            </a:r>
            <a:r>
              <a:rPr lang="ru-RU" sz="1400" dirty="0"/>
              <a:t> (</a:t>
            </a:r>
            <a:r>
              <a:rPr lang="ru-RU" sz="1400" dirty="0" err="1"/>
              <a:t>Piletest</a:t>
            </a:r>
            <a:r>
              <a:rPr lang="ru-RU" sz="1400" dirty="0"/>
              <a:t> LLC).</a:t>
            </a:r>
          </a:p>
        </p:txBody>
      </p:sp>
    </p:spTree>
    <p:extLst>
      <p:ext uri="{BB962C8B-B14F-4D97-AF65-F5344CB8AC3E}">
        <p14:creationId xmlns:p14="http://schemas.microsoft.com/office/powerpoint/2010/main" val="22657111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862" y="1578963"/>
            <a:ext cx="4894384" cy="330058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9862" y="1401287"/>
            <a:ext cx="6461612" cy="4470079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310671" y="12566"/>
            <a:ext cx="10204929" cy="72043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ru-RU" sz="20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Применение </a:t>
            </a:r>
            <a:r>
              <a:rPr lang="ru-RU" sz="2000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электротомографии</a:t>
            </a:r>
            <a:r>
              <a:rPr lang="ru-RU" sz="20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для оценки длины свай</a:t>
            </a:r>
          </a:p>
        </p:txBody>
      </p:sp>
    </p:spTree>
    <p:extLst>
      <p:ext uri="{BB962C8B-B14F-4D97-AF65-F5344CB8AC3E}">
        <p14:creationId xmlns:p14="http://schemas.microsoft.com/office/powerpoint/2010/main" val="15606085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 txBox="1">
            <a:spLocks/>
          </p:cNvSpPr>
          <p:nvPr/>
        </p:nvSpPr>
        <p:spPr>
          <a:xfrm>
            <a:off x="310671" y="12566"/>
            <a:ext cx="10204929" cy="72043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ru-RU" sz="20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Основные требования к результату выполнения работы</a:t>
            </a:r>
          </a:p>
        </p:txBody>
      </p:sp>
      <p:cxnSp>
        <p:nvCxnSpPr>
          <p:cNvPr id="13" name="Straight Connector 19">
            <a:extLst>
              <a:ext uri="{FF2B5EF4-FFF2-40B4-BE49-F238E27FC236}">
                <a16:creationId xmlns:a16="http://schemas.microsoft.com/office/drawing/2014/main" id="{96796A63-95F5-F87D-3CBE-224EEB063849}"/>
              </a:ext>
            </a:extLst>
          </p:cNvPr>
          <p:cNvCxnSpPr/>
          <p:nvPr/>
        </p:nvCxnSpPr>
        <p:spPr>
          <a:xfrm>
            <a:off x="2200760" y="6056192"/>
            <a:ext cx="0" cy="58629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9036615"/>
              </p:ext>
            </p:extLst>
          </p:nvPr>
        </p:nvGraphicFramePr>
        <p:xfrm>
          <a:off x="307914" y="733000"/>
          <a:ext cx="6441830" cy="5971160"/>
        </p:xfrm>
        <a:graphic>
          <a:graphicData uri="http://schemas.openxmlformats.org/drawingml/2006/table">
            <a:tbl>
              <a:tblPr/>
              <a:tblGrid>
                <a:gridCol w="764604">
                  <a:extLst>
                    <a:ext uri="{9D8B030D-6E8A-4147-A177-3AD203B41FA5}">
                      <a16:colId xmlns:a16="http://schemas.microsoft.com/office/drawing/2014/main" val="267344928"/>
                    </a:ext>
                  </a:extLst>
                </a:gridCol>
                <a:gridCol w="1802749">
                  <a:extLst>
                    <a:ext uri="{9D8B030D-6E8A-4147-A177-3AD203B41FA5}">
                      <a16:colId xmlns:a16="http://schemas.microsoft.com/office/drawing/2014/main" val="2683859013"/>
                    </a:ext>
                  </a:extLst>
                </a:gridCol>
                <a:gridCol w="3874477">
                  <a:extLst>
                    <a:ext uri="{9D8B030D-6E8A-4147-A177-3AD203B41FA5}">
                      <a16:colId xmlns:a16="http://schemas.microsoft.com/office/drawing/2014/main" val="2606489402"/>
                    </a:ext>
                  </a:extLst>
                </a:gridCol>
              </a:tblGrid>
              <a:tr h="1600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 п/п 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35" marR="47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Параметр 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35" marR="47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Значение 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35" marR="47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229565"/>
                  </a:ext>
                </a:extLst>
              </a:tr>
              <a:tr h="4801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35" marR="47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Критерий определения рейтинга участника 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35" marR="47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Зависит от времени работы, веса, стоимости, правильности определения контролируемых параметров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35" marR="47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815098"/>
                  </a:ext>
                </a:extLst>
              </a:tr>
              <a:tr h="8002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35" marR="47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Описание 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35" marR="47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Область распространения многолетнемерзлых грунтов, 1 принцип строительства на свайном основании с проветриваемым подпольем, здание эксплуатируется.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35" marR="47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4481825"/>
                  </a:ext>
                </a:extLst>
              </a:tr>
              <a:tr h="9602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35" marR="47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Описание свай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35" marR="47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Буроопускные</a:t>
                      </a: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сваи длиной от 5 до 30 метров, бетонные и железобетонные квадратного сечения (минимальный размер (минимум 250*250 мм, а максимум 500*500 мм) 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Висячие сваи  и сваи-стойки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35" marR="47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2209095"/>
                  </a:ext>
                </a:extLst>
              </a:tr>
              <a:tr h="6401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35" marR="47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Грунтовый разрез (грунты основания)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35" marR="47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Мерзлые глинистые грунты или мерзлые глинистые грунты, подстилаемые скальным основанием, в которые заглублены сваи 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35" marR="47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4107480"/>
                  </a:ext>
                </a:extLst>
              </a:tr>
              <a:tr h="3327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35" marR="47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Определение фактической длины свай 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35" marR="47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Погрешность не более 30 см. 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35" marR="47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7302814"/>
                  </a:ext>
                </a:extLst>
              </a:tr>
              <a:tr h="6401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 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35" marR="47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Выявление  нарушений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35" marR="47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Выявление дефектов </a:t>
                      </a:r>
                      <a:r>
                        <a:rPr lang="ru-RU" sz="13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сплошности</a:t>
                      </a: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сваи, нарушений контакта между сваей и вмещающими грунтами и оценка площади  контактной зоны по каждой грани сечения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35" marR="47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1021477"/>
                  </a:ext>
                </a:extLst>
              </a:tr>
              <a:tr h="6401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 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35" marR="47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Определение глубины заглубления в скальные грунты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35" marR="47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Определение наличия под подошвой сваи скальных грунтов, а также глубину заглубления в скальные грунты (погрешность не более 30 см) 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35" marR="47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0067966"/>
                  </a:ext>
                </a:extLst>
              </a:tr>
              <a:tr h="3200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35" marR="47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Время года и погодные условия 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35" marR="47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Возможность проведения испытаний зимой в арктических условиях 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35" marR="47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138748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7907216" y="4440115"/>
            <a:ext cx="39917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Визуализация перемещений здания</a:t>
            </a:r>
          </a:p>
        </p:txBody>
      </p:sp>
      <p:sp>
        <p:nvSpPr>
          <p:cNvPr id="5" name="Стрелка вправо 4"/>
          <p:cNvSpPr/>
          <p:nvPr/>
        </p:nvSpPr>
        <p:spPr>
          <a:xfrm>
            <a:off x="6773191" y="3511062"/>
            <a:ext cx="515815" cy="5949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2453" y="1365737"/>
            <a:ext cx="4675790" cy="2852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7866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1877379" y="3103045"/>
            <a:ext cx="846742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 fontAlgn="base">
              <a:spcBef>
                <a:spcPct val="0"/>
              </a:spcBef>
              <a:spcAft>
                <a:spcPct val="20000"/>
              </a:spcAft>
              <a:buClr>
                <a:srgbClr val="FF0000"/>
              </a:buClr>
              <a:defRPr/>
            </a:pPr>
            <a:r>
              <a:rPr lang="ru-RU" altLang="ru-RU" sz="60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Спасибо за внимание!</a:t>
            </a:r>
            <a:endParaRPr lang="en-US" altLang="ru-RU" sz="6000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87217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Скругленный прямоугольник 21">
            <a:extLst>
              <a:ext uri="{FF2B5EF4-FFF2-40B4-BE49-F238E27FC236}">
                <a16:creationId xmlns:a16="http://schemas.microsoft.com/office/drawing/2014/main" id="{3187B723-9B56-1DBF-9FF0-487698C35D65}"/>
              </a:ext>
            </a:extLst>
          </p:cNvPr>
          <p:cNvSpPr/>
          <p:nvPr/>
        </p:nvSpPr>
        <p:spPr>
          <a:xfrm>
            <a:off x="656150" y="2094989"/>
            <a:ext cx="3760247" cy="1200330"/>
          </a:xfrm>
          <a:prstGeom prst="roundRect">
            <a:avLst>
              <a:gd name="adj" fmla="val 7037"/>
            </a:avLst>
          </a:prstGeom>
          <a:solidFill>
            <a:schemeClr val="bg1"/>
          </a:solidFill>
          <a:ln w="47625">
            <a:solidFill>
              <a:srgbClr val="B3BFDF"/>
            </a:solidFill>
          </a:ln>
          <a:effectLst>
            <a:outerShdw blurRad="182208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 Neue Light"/>
                <a:ea typeface="+mn-ea"/>
                <a:cs typeface="+mn-cs"/>
              </a:rPr>
              <a:t>Наука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Helvetica Neue Light"/>
                <a:ea typeface="+mn-ea"/>
                <a:cs typeface="+mn-cs"/>
              </a:rPr>
              <a:t>Практическое применение результатов фундаментальных и прикладных исследований</a:t>
            </a:r>
          </a:p>
        </p:txBody>
      </p:sp>
      <p:sp>
        <p:nvSpPr>
          <p:cNvPr id="26" name="Скругленный прямоугольник 25">
            <a:extLst>
              <a:ext uri="{FF2B5EF4-FFF2-40B4-BE49-F238E27FC236}">
                <a16:creationId xmlns:a16="http://schemas.microsoft.com/office/drawing/2014/main" id="{89672CEC-5015-9876-108D-22B320F19C6E}"/>
              </a:ext>
            </a:extLst>
          </p:cNvPr>
          <p:cNvSpPr/>
          <p:nvPr/>
        </p:nvSpPr>
        <p:spPr>
          <a:xfrm>
            <a:off x="7719850" y="2094989"/>
            <a:ext cx="3729246" cy="1200331"/>
          </a:xfrm>
          <a:prstGeom prst="roundRect">
            <a:avLst>
              <a:gd name="adj" fmla="val 7037"/>
            </a:avLst>
          </a:prstGeom>
          <a:solidFill>
            <a:schemeClr val="bg1"/>
          </a:solidFill>
          <a:ln w="47625">
            <a:solidFill>
              <a:srgbClr val="254277"/>
            </a:solidFill>
          </a:ln>
          <a:effectLst>
            <a:outerShdw blurRad="182208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 Neue Light"/>
                <a:ea typeface="+mn-ea"/>
                <a:cs typeface="+mn-cs"/>
              </a:rPr>
              <a:t>Разработчики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Helvetica Neue Light"/>
                <a:ea typeface="+mn-ea"/>
                <a:cs typeface="+mn-cs"/>
              </a:rPr>
              <a:t>Финансирование доработки высокотехнологичных решений:</a:t>
            </a:r>
            <a:b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Helvetica Neue Light"/>
                <a:ea typeface="+mn-ea"/>
                <a:cs typeface="+mn-cs"/>
              </a:rPr>
            </a:b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Helvetica Neue Light"/>
                <a:ea typeface="+mn-ea"/>
                <a:cs typeface="+mn-cs"/>
              </a:rPr>
              <a:t>IT-продуктов и прототипов</a:t>
            </a:r>
          </a:p>
        </p:txBody>
      </p:sp>
      <p:sp>
        <p:nvSpPr>
          <p:cNvPr id="29" name="Скругленный прямоугольник 28">
            <a:extLst>
              <a:ext uri="{FF2B5EF4-FFF2-40B4-BE49-F238E27FC236}">
                <a16:creationId xmlns:a16="http://schemas.microsoft.com/office/drawing/2014/main" id="{9AB572E6-0FBC-EA27-5DD3-22332C039BDF}"/>
              </a:ext>
            </a:extLst>
          </p:cNvPr>
          <p:cNvSpPr/>
          <p:nvPr/>
        </p:nvSpPr>
        <p:spPr>
          <a:xfrm>
            <a:off x="656150" y="4684572"/>
            <a:ext cx="3764238" cy="1216756"/>
          </a:xfrm>
          <a:prstGeom prst="roundRect">
            <a:avLst>
              <a:gd name="adj" fmla="val 7037"/>
            </a:avLst>
          </a:prstGeom>
          <a:solidFill>
            <a:schemeClr val="bg1"/>
          </a:solidFill>
          <a:ln w="47625">
            <a:solidFill>
              <a:srgbClr val="5F73A4"/>
            </a:solidFill>
          </a:ln>
          <a:effectLst>
            <a:outerShdw blurRad="182208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 Neue Light"/>
                <a:ea typeface="+mn-ea"/>
                <a:cs typeface="+mn-cs"/>
              </a:rPr>
              <a:t>Государство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Helvetica Neue Light"/>
                <a:ea typeface="+mn-ea"/>
                <a:cs typeface="+mn-cs"/>
              </a:rPr>
              <a:t>Устойчивое социально-экономическое развитие, внешняя торговля</a:t>
            </a:r>
            <a:b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Helvetica Neue Light"/>
                <a:ea typeface="+mn-ea"/>
                <a:cs typeface="+mn-cs"/>
              </a:rPr>
            </a:b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Helvetica Neue Light"/>
                <a:ea typeface="+mn-ea"/>
                <a:cs typeface="+mn-cs"/>
              </a:rPr>
              <a:t>и безопасность</a:t>
            </a:r>
          </a:p>
        </p:txBody>
      </p:sp>
      <p:sp>
        <p:nvSpPr>
          <p:cNvPr id="32" name="Скругленный прямоугольник 31">
            <a:extLst>
              <a:ext uri="{FF2B5EF4-FFF2-40B4-BE49-F238E27FC236}">
                <a16:creationId xmlns:a16="http://schemas.microsoft.com/office/drawing/2014/main" id="{44ECEBE4-3220-697F-971A-76C2C94E8424}"/>
              </a:ext>
            </a:extLst>
          </p:cNvPr>
          <p:cNvSpPr/>
          <p:nvPr/>
        </p:nvSpPr>
        <p:spPr>
          <a:xfrm>
            <a:off x="7719850" y="4684572"/>
            <a:ext cx="3729246" cy="1216755"/>
          </a:xfrm>
          <a:prstGeom prst="roundRect">
            <a:avLst>
              <a:gd name="adj" fmla="val 7037"/>
            </a:avLst>
          </a:prstGeom>
          <a:solidFill>
            <a:schemeClr val="bg1"/>
          </a:solidFill>
          <a:ln w="47625">
            <a:solidFill>
              <a:srgbClr val="3E79DA"/>
            </a:solidFill>
          </a:ln>
          <a:effectLst>
            <a:outerShdw blurRad="182208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 Neue Light"/>
                <a:ea typeface="+mn-ea"/>
                <a:cs typeface="+mn-cs"/>
              </a:rPr>
              <a:t>Корпорации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Helvetica Neue Light"/>
                <a:ea typeface="+mn-ea"/>
                <a:cs typeface="+mn-cs"/>
              </a:rPr>
              <a:t>Технологии и технические</a:t>
            </a:r>
            <a:b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Helvetica Neue Light"/>
                <a:ea typeface="+mn-ea"/>
                <a:cs typeface="+mn-cs"/>
              </a:rPr>
            </a:b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Helvetica Neue Light"/>
                <a:ea typeface="+mn-ea"/>
                <a:cs typeface="+mn-cs"/>
              </a:rPr>
              <a:t>решения для реализация крупных</a:t>
            </a:r>
            <a:b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Helvetica Neue Light"/>
                <a:ea typeface="+mn-ea"/>
                <a:cs typeface="+mn-cs"/>
              </a:rPr>
            </a:b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Helvetica Neue Light"/>
                <a:ea typeface="+mn-ea"/>
                <a:cs typeface="+mn-cs"/>
              </a:rPr>
              <a:t>бизнес-проектов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54F679E-9E49-8A14-8F2F-CB608D7DA338}"/>
              </a:ext>
            </a:extLst>
          </p:cNvPr>
          <p:cNvSpPr txBox="1"/>
          <p:nvPr/>
        </p:nvSpPr>
        <p:spPr>
          <a:xfrm>
            <a:off x="1391995" y="3338126"/>
            <a:ext cx="306004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Helvetica Neue Light"/>
                <a:ea typeface="+mn-ea"/>
                <a:cs typeface="Arial"/>
                <a:sym typeface="Arial"/>
              </a:rPr>
              <a:t>Решения и научные разработки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06EFEC2-70A8-DE17-A39E-DA64D60569EF}"/>
              </a:ext>
            </a:extLst>
          </p:cNvPr>
          <p:cNvSpPr txBox="1"/>
          <p:nvPr/>
        </p:nvSpPr>
        <p:spPr>
          <a:xfrm>
            <a:off x="1404694" y="4349873"/>
            <a:ext cx="306004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Helvetica Neue Light"/>
                <a:ea typeface="+mn-ea"/>
                <a:cs typeface="Arial"/>
                <a:sym typeface="Arial"/>
              </a:rPr>
              <a:t>Стратегия, субсидии и гранты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4265FA3-B695-8379-7526-8A1C16AA83EE}"/>
              </a:ext>
            </a:extLst>
          </p:cNvPr>
          <p:cNvSpPr txBox="1"/>
          <p:nvPr/>
        </p:nvSpPr>
        <p:spPr>
          <a:xfrm>
            <a:off x="7706579" y="4337173"/>
            <a:ext cx="438467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Helvetica Neue Light"/>
                <a:ea typeface="+mn-ea"/>
                <a:cs typeface="Arial"/>
                <a:sym typeface="Arial"/>
              </a:rPr>
              <a:t>Данные, задачи, инвестиции и гранты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9A8C647-A43F-8343-CFDC-54CF0FA2A3A7}"/>
              </a:ext>
            </a:extLst>
          </p:cNvPr>
          <p:cNvSpPr txBox="1"/>
          <p:nvPr/>
        </p:nvSpPr>
        <p:spPr>
          <a:xfrm>
            <a:off x="7666728" y="3312726"/>
            <a:ext cx="449072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Helvetica Neue Light"/>
                <a:ea typeface="+mn-ea"/>
                <a:cs typeface="+mn-cs"/>
              </a:rPr>
              <a:t>Цифровые продукты / аналитические системы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50000"/>
                </a:srgbClr>
              </a:solidFill>
              <a:effectLst/>
              <a:uLnTx/>
              <a:uFillTx/>
              <a:latin typeface="Helvetica Neue Light"/>
              <a:ea typeface="+mn-ea"/>
              <a:cs typeface="Arial"/>
              <a:sym typeface="Arial"/>
            </a:endParaRP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91293B58-66A1-41E9-6EF1-6580836040D4}"/>
              </a:ext>
            </a:extLst>
          </p:cNvPr>
          <p:cNvGrpSpPr/>
          <p:nvPr/>
        </p:nvGrpSpPr>
        <p:grpSpPr>
          <a:xfrm>
            <a:off x="5479473" y="6424045"/>
            <a:ext cx="1233055" cy="338554"/>
            <a:chOff x="5479473" y="6424045"/>
            <a:chExt cx="1233055" cy="338554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F88E79D-2D15-0F62-50CE-20BE3C06D406}"/>
                </a:ext>
              </a:extLst>
            </p:cNvPr>
            <p:cNvSpPr txBox="1"/>
            <p:nvPr/>
          </p:nvSpPr>
          <p:spPr>
            <a:xfrm>
              <a:off x="5479473" y="6424045"/>
              <a:ext cx="123305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600" b="1" dirty="0">
                  <a:solidFill>
                    <a:srgbClr val="002060"/>
                  </a:solidFill>
                  <a:latin typeface="Arial Narrow" panose="020B0604020202020204" pitchFamily="34" charset="0"/>
                  <a:ea typeface="Helvetica Neue Condensed" panose="02000503000000020004" pitchFamily="2" charset="0"/>
                  <a:cs typeface="Arial Narrow" panose="020B0604020202020204" pitchFamily="34" charset="0"/>
                </a:rPr>
                <a:t>1</a:t>
              </a:r>
              <a:endPara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4020202020204" pitchFamily="34" charset="0"/>
                <a:ea typeface="Helvetica Neue Condensed" panose="02000503000000020004" pitchFamily="2" charset="0"/>
                <a:cs typeface="Arial Narrow" panose="020B0604020202020204" pitchFamily="34" charset="0"/>
              </a:endParaRPr>
            </a:p>
          </p:txBody>
        </p:sp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B292BF28-E2E7-C886-7D4E-FBB7DCA42E6F}"/>
                </a:ext>
              </a:extLst>
            </p:cNvPr>
            <p:cNvSpPr/>
            <p:nvPr/>
          </p:nvSpPr>
          <p:spPr>
            <a:xfrm>
              <a:off x="5573064" y="6575322"/>
              <a:ext cx="360000" cy="36000"/>
            </a:xfrm>
            <a:prstGeom prst="rect">
              <a:avLst/>
            </a:prstGeom>
            <a:solidFill>
              <a:srgbClr val="0221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DC595275-AD07-7B3D-35AA-21B00DD2D375}"/>
                </a:ext>
              </a:extLst>
            </p:cNvPr>
            <p:cNvSpPr/>
            <p:nvPr/>
          </p:nvSpPr>
          <p:spPr>
            <a:xfrm>
              <a:off x="6256374" y="6575322"/>
              <a:ext cx="360000" cy="36000"/>
            </a:xfrm>
            <a:prstGeom prst="rect">
              <a:avLst/>
            </a:prstGeom>
            <a:solidFill>
              <a:srgbClr val="0221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F66BC799-1E04-A5E8-B315-728B568DE176}"/>
              </a:ext>
            </a:extLst>
          </p:cNvPr>
          <p:cNvSpPr txBox="1"/>
          <p:nvPr/>
        </p:nvSpPr>
        <p:spPr>
          <a:xfrm>
            <a:off x="462167" y="1143087"/>
            <a:ext cx="1051027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Helvetica Neue Light"/>
                <a:ea typeface="+mn-ea"/>
                <a:cs typeface="+mn-cs"/>
              </a:rPr>
              <a:t>Первая платформа для проведения технологических конкурсов, объединяющая науку и бизнес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Helvetica Neue Light"/>
                <a:ea typeface="+mn-ea"/>
                <a:cs typeface="+mn-cs"/>
              </a:rPr>
              <a:t>для развития Арктики</a:t>
            </a:r>
          </a:p>
        </p:txBody>
      </p:sp>
      <p:graphicFrame>
        <p:nvGraphicFramePr>
          <p:cNvPr id="23" name="Диаграмма 22">
            <a:extLst>
              <a:ext uri="{FF2B5EF4-FFF2-40B4-BE49-F238E27FC236}">
                <a16:creationId xmlns:a16="http://schemas.microsoft.com/office/drawing/2014/main" id="{2F0691C9-A29F-59EA-8F71-7DCADA6DBE73}"/>
              </a:ext>
            </a:extLst>
          </p:cNvPr>
          <p:cNvGraphicFramePr/>
          <p:nvPr/>
        </p:nvGraphicFramePr>
        <p:xfrm>
          <a:off x="4533143" y="2718118"/>
          <a:ext cx="3060044" cy="25708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7" name="Рисунок 16" descr="Ученый мужской со сплошной заливкой">
            <a:extLst>
              <a:ext uri="{FF2B5EF4-FFF2-40B4-BE49-F238E27FC236}">
                <a16:creationId xmlns:a16="http://schemas.microsoft.com/office/drawing/2014/main" id="{F2EF0FFC-B17A-CB7C-E4F1-1A977203DB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94422" y="3095901"/>
            <a:ext cx="466649" cy="466649"/>
          </a:xfrm>
          <a:prstGeom prst="rect">
            <a:avLst/>
          </a:prstGeom>
        </p:spPr>
      </p:pic>
      <p:pic>
        <p:nvPicPr>
          <p:cNvPr id="30" name="Рисунок 29" descr="Программист женский со сплошной заливкой">
            <a:extLst>
              <a:ext uri="{FF2B5EF4-FFF2-40B4-BE49-F238E27FC236}">
                <a16:creationId xmlns:a16="http://schemas.microsoft.com/office/drawing/2014/main" id="{CDAA1C7F-B84B-0F5E-5A3C-95A6250896C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396473" y="3095901"/>
            <a:ext cx="466649" cy="466649"/>
          </a:xfrm>
          <a:prstGeom prst="rect">
            <a:avLst/>
          </a:prstGeom>
        </p:spPr>
      </p:pic>
      <p:pic>
        <p:nvPicPr>
          <p:cNvPr id="41" name="Рисунок 40" descr="Офисный рабочий мужской со сплошной заливкой">
            <a:extLst>
              <a:ext uri="{FF2B5EF4-FFF2-40B4-BE49-F238E27FC236}">
                <a16:creationId xmlns:a16="http://schemas.microsoft.com/office/drawing/2014/main" id="{F78926ED-F80E-4583-C9CE-E9144A50BD4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396473" y="4358508"/>
            <a:ext cx="480056" cy="480056"/>
          </a:xfrm>
          <a:prstGeom prst="rect">
            <a:avLst/>
          </a:prstGeom>
        </p:spPr>
      </p:pic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983C9EFD-592F-30EB-8AFA-026802E7BFC0}"/>
              </a:ext>
            </a:extLst>
          </p:cNvPr>
          <p:cNvSpPr/>
          <p:nvPr/>
        </p:nvSpPr>
        <p:spPr>
          <a:xfrm>
            <a:off x="5177597" y="3816518"/>
            <a:ext cx="17032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 Neue Thin"/>
                <a:ea typeface="+mn-ea"/>
                <a:cs typeface="+mn-cs"/>
              </a:rPr>
              <a:t>АркТек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96BA666-03B4-C06D-060D-145F4BF41564}"/>
              </a:ext>
            </a:extLst>
          </p:cNvPr>
          <p:cNvSpPr/>
          <p:nvPr/>
        </p:nvSpPr>
        <p:spPr>
          <a:xfrm>
            <a:off x="456460" y="393228"/>
            <a:ext cx="106537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 Neue Light"/>
                <a:ea typeface="+mn-ea"/>
                <a:cs typeface="+mn-cs"/>
              </a:rPr>
              <a:t>Арктический технологический конкурс «</a:t>
            </a:r>
            <a:r>
              <a:rPr kumimoji="0" lang="ru-RU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 Neue Light"/>
                <a:ea typeface="+mn-ea"/>
                <a:cs typeface="+mn-cs"/>
              </a:rPr>
              <a:t>АркТек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 Neue Light"/>
                <a:ea typeface="+mn-ea"/>
                <a:cs typeface="+mn-cs"/>
              </a:rPr>
              <a:t>»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57A3F56-F453-1000-DBCD-53AC5986F3C1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 b="19437"/>
          <a:stretch/>
        </p:blipFill>
        <p:spPr>
          <a:xfrm>
            <a:off x="5289736" y="4408504"/>
            <a:ext cx="478662" cy="385626"/>
          </a:xfrm>
          <a:prstGeom prst="rect">
            <a:avLst/>
          </a:prstGeom>
        </p:spPr>
      </p:pic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86B09EE4-66C8-2F98-047C-ABE72F3F3FE9}"/>
              </a:ext>
            </a:extLst>
          </p:cNvPr>
          <p:cNvGrpSpPr/>
          <p:nvPr/>
        </p:nvGrpSpPr>
        <p:grpSpPr>
          <a:xfrm>
            <a:off x="6616374" y="2695155"/>
            <a:ext cx="1103476" cy="334372"/>
            <a:chOff x="6616374" y="2695155"/>
            <a:chExt cx="1103476" cy="334372"/>
          </a:xfrm>
          <a:effectLst>
            <a:outerShdw blurRad="88900" dist="38100" dir="8100000" algn="tr" rotWithShape="0">
              <a:prstClr val="black">
                <a:alpha val="45000"/>
              </a:prstClr>
            </a:outerShdw>
          </a:effectLst>
        </p:grpSpPr>
        <p:cxnSp>
          <p:nvCxnSpPr>
            <p:cNvPr id="27" name="Прямая соединительная линия 26">
              <a:extLst>
                <a:ext uri="{FF2B5EF4-FFF2-40B4-BE49-F238E27FC236}">
                  <a16:creationId xmlns:a16="http://schemas.microsoft.com/office/drawing/2014/main" id="{D2F46DB8-E3B4-3D29-9295-7EE5A39919EF}"/>
                </a:ext>
              </a:extLst>
            </p:cNvPr>
            <p:cNvCxnSpPr>
              <a:cxnSpLocks/>
              <a:stCxn id="26" idx="1"/>
            </p:cNvCxnSpPr>
            <p:nvPr/>
          </p:nvCxnSpPr>
          <p:spPr>
            <a:xfrm flipH="1">
              <a:off x="6616374" y="2695155"/>
              <a:ext cx="1103476" cy="0"/>
            </a:xfrm>
            <a:prstGeom prst="line">
              <a:avLst/>
            </a:prstGeom>
            <a:ln w="47625">
              <a:solidFill>
                <a:srgbClr val="25427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>
              <a:extLst>
                <a:ext uri="{FF2B5EF4-FFF2-40B4-BE49-F238E27FC236}">
                  <a16:creationId xmlns:a16="http://schemas.microsoft.com/office/drawing/2014/main" id="{CE13B0E3-5EB4-9044-56FD-DC670B5D0CD2}"/>
                </a:ext>
              </a:extLst>
            </p:cNvPr>
            <p:cNvCxnSpPr>
              <a:cxnSpLocks/>
            </p:cNvCxnSpPr>
            <p:nvPr/>
          </p:nvCxnSpPr>
          <p:spPr>
            <a:xfrm>
              <a:off x="6640065" y="2707648"/>
              <a:ext cx="0" cy="321879"/>
            </a:xfrm>
            <a:prstGeom prst="line">
              <a:avLst/>
            </a:prstGeom>
            <a:ln w="47625">
              <a:solidFill>
                <a:srgbClr val="254277"/>
              </a:solidFill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B4938FB9-BDA2-97B3-AB28-415881E34ACC}"/>
              </a:ext>
            </a:extLst>
          </p:cNvPr>
          <p:cNvGrpSpPr/>
          <p:nvPr/>
        </p:nvGrpSpPr>
        <p:grpSpPr>
          <a:xfrm flipV="1">
            <a:off x="6616374" y="4954587"/>
            <a:ext cx="1103476" cy="334372"/>
            <a:chOff x="6616374" y="2695155"/>
            <a:chExt cx="1103476" cy="334372"/>
          </a:xfrm>
          <a:effectLst>
            <a:outerShdw blurRad="88900" dist="38100" dir="13500000" algn="br" rotWithShape="0">
              <a:prstClr val="black">
                <a:alpha val="45000"/>
              </a:prstClr>
            </a:outerShdw>
          </a:effectLst>
        </p:grpSpPr>
        <p:cxnSp>
          <p:nvCxnSpPr>
            <p:cNvPr id="51" name="Прямая соединительная линия 50">
              <a:extLst>
                <a:ext uri="{FF2B5EF4-FFF2-40B4-BE49-F238E27FC236}">
                  <a16:creationId xmlns:a16="http://schemas.microsoft.com/office/drawing/2014/main" id="{379DE2DF-31EB-591E-2B4D-0F42D42F44C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16374" y="2695155"/>
              <a:ext cx="1103476" cy="0"/>
            </a:xfrm>
            <a:prstGeom prst="line">
              <a:avLst/>
            </a:prstGeom>
            <a:ln w="47625">
              <a:solidFill>
                <a:srgbClr val="3E79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Прямая соединительная линия 51">
              <a:extLst>
                <a:ext uri="{FF2B5EF4-FFF2-40B4-BE49-F238E27FC236}">
                  <a16:creationId xmlns:a16="http://schemas.microsoft.com/office/drawing/2014/main" id="{D1A1996D-BBB5-AAB1-91E6-623505379CC1}"/>
                </a:ext>
              </a:extLst>
            </p:cNvPr>
            <p:cNvCxnSpPr>
              <a:cxnSpLocks/>
            </p:cNvCxnSpPr>
            <p:nvPr/>
          </p:nvCxnSpPr>
          <p:spPr>
            <a:xfrm>
              <a:off x="6640065" y="2707648"/>
              <a:ext cx="0" cy="321879"/>
            </a:xfrm>
            <a:prstGeom prst="line">
              <a:avLst/>
            </a:prstGeom>
            <a:ln w="47625">
              <a:solidFill>
                <a:srgbClr val="3E79DA"/>
              </a:solidFill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Группа 52">
            <a:extLst>
              <a:ext uri="{FF2B5EF4-FFF2-40B4-BE49-F238E27FC236}">
                <a16:creationId xmlns:a16="http://schemas.microsoft.com/office/drawing/2014/main" id="{76CB429D-CA10-ADB8-D34D-D1CB55DC2877}"/>
              </a:ext>
            </a:extLst>
          </p:cNvPr>
          <p:cNvGrpSpPr/>
          <p:nvPr/>
        </p:nvGrpSpPr>
        <p:grpSpPr>
          <a:xfrm flipH="1" flipV="1">
            <a:off x="4436256" y="4954587"/>
            <a:ext cx="1103476" cy="334372"/>
            <a:chOff x="6616374" y="2695155"/>
            <a:chExt cx="1103476" cy="334372"/>
          </a:xfrm>
          <a:effectLst>
            <a:outerShdw blurRad="88900" dist="38100" dir="18900000" algn="bl" rotWithShape="0">
              <a:prstClr val="black">
                <a:alpha val="45000"/>
              </a:prstClr>
            </a:outerShdw>
          </a:effectLst>
        </p:grpSpPr>
        <p:cxnSp>
          <p:nvCxnSpPr>
            <p:cNvPr id="54" name="Прямая соединительная линия 53">
              <a:extLst>
                <a:ext uri="{FF2B5EF4-FFF2-40B4-BE49-F238E27FC236}">
                  <a16:creationId xmlns:a16="http://schemas.microsoft.com/office/drawing/2014/main" id="{B04A460E-B9C3-3BA8-B3DA-C3260B2EE16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16374" y="2695155"/>
              <a:ext cx="1103476" cy="0"/>
            </a:xfrm>
            <a:prstGeom prst="line">
              <a:avLst/>
            </a:prstGeom>
            <a:ln w="47625">
              <a:solidFill>
                <a:srgbClr val="5F73A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Прямая соединительная линия 54">
              <a:extLst>
                <a:ext uri="{FF2B5EF4-FFF2-40B4-BE49-F238E27FC236}">
                  <a16:creationId xmlns:a16="http://schemas.microsoft.com/office/drawing/2014/main" id="{40CB15C2-C2C4-DD91-AFD9-EC04A3D2A8F7}"/>
                </a:ext>
              </a:extLst>
            </p:cNvPr>
            <p:cNvCxnSpPr>
              <a:cxnSpLocks/>
            </p:cNvCxnSpPr>
            <p:nvPr/>
          </p:nvCxnSpPr>
          <p:spPr>
            <a:xfrm>
              <a:off x="6640065" y="2707648"/>
              <a:ext cx="0" cy="321879"/>
            </a:xfrm>
            <a:prstGeom prst="line">
              <a:avLst/>
            </a:prstGeom>
            <a:ln w="47625">
              <a:solidFill>
                <a:srgbClr val="5F73A4"/>
              </a:solidFill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Группа 55">
            <a:extLst>
              <a:ext uri="{FF2B5EF4-FFF2-40B4-BE49-F238E27FC236}">
                <a16:creationId xmlns:a16="http://schemas.microsoft.com/office/drawing/2014/main" id="{46928F41-3B69-8549-A130-BB0F6C2E5EA2}"/>
              </a:ext>
            </a:extLst>
          </p:cNvPr>
          <p:cNvGrpSpPr/>
          <p:nvPr/>
        </p:nvGrpSpPr>
        <p:grpSpPr>
          <a:xfrm flipH="1">
            <a:off x="4436256" y="2695155"/>
            <a:ext cx="1103476" cy="334372"/>
            <a:chOff x="6616374" y="2695155"/>
            <a:chExt cx="1103476" cy="334372"/>
          </a:xfrm>
          <a:effectLst>
            <a:outerShdw blurRad="89171" dist="38100" dir="2700000" algn="tl" rotWithShape="0">
              <a:prstClr val="black">
                <a:alpha val="44542"/>
              </a:prstClr>
            </a:outerShdw>
          </a:effectLst>
        </p:grpSpPr>
        <p:cxnSp>
          <p:nvCxnSpPr>
            <p:cNvPr id="57" name="Прямая соединительная линия 56">
              <a:extLst>
                <a:ext uri="{FF2B5EF4-FFF2-40B4-BE49-F238E27FC236}">
                  <a16:creationId xmlns:a16="http://schemas.microsoft.com/office/drawing/2014/main" id="{B09AFA45-AC36-D7D3-88B5-4F88D8D7272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16374" y="2695155"/>
              <a:ext cx="1103476" cy="0"/>
            </a:xfrm>
            <a:prstGeom prst="line">
              <a:avLst/>
            </a:prstGeom>
            <a:ln w="47625">
              <a:solidFill>
                <a:srgbClr val="B3BFD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Прямая соединительная линия 57">
              <a:extLst>
                <a:ext uri="{FF2B5EF4-FFF2-40B4-BE49-F238E27FC236}">
                  <a16:creationId xmlns:a16="http://schemas.microsoft.com/office/drawing/2014/main" id="{455A7A9A-F90A-33EC-35E1-13885B0B7ACC}"/>
                </a:ext>
              </a:extLst>
            </p:cNvPr>
            <p:cNvCxnSpPr>
              <a:cxnSpLocks/>
            </p:cNvCxnSpPr>
            <p:nvPr/>
          </p:nvCxnSpPr>
          <p:spPr>
            <a:xfrm>
              <a:off x="6640065" y="2707648"/>
              <a:ext cx="0" cy="321879"/>
            </a:xfrm>
            <a:prstGeom prst="line">
              <a:avLst/>
            </a:prstGeom>
            <a:ln w="47625">
              <a:solidFill>
                <a:srgbClr val="B3BFDF"/>
              </a:solidFill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18578197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25360F3F-6F55-4D7A-B027-1B3DC86D12B4}"/>
              </a:ext>
            </a:extLst>
          </p:cNvPr>
          <p:cNvSpPr/>
          <p:nvPr/>
        </p:nvSpPr>
        <p:spPr>
          <a:xfrm>
            <a:off x="191976" y="1608236"/>
            <a:ext cx="1960922" cy="3437524"/>
          </a:xfrm>
          <a:prstGeom prst="roundRect">
            <a:avLst>
              <a:gd name="adj" fmla="val 8950"/>
            </a:avLst>
          </a:prstGeom>
          <a:solidFill>
            <a:schemeClr val="bg1"/>
          </a:solidFill>
          <a:ln w="47625">
            <a:solidFill>
              <a:srgbClr val="254277"/>
            </a:solidFill>
          </a:ln>
          <a:effectLst>
            <a:outerShdw blurRad="182208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elvetica Neue Thin"/>
              <a:ea typeface="+mn-ea"/>
              <a:cs typeface="+mn-cs"/>
            </a:endParaRPr>
          </a:p>
        </p:txBody>
      </p:sp>
      <p:sp>
        <p:nvSpPr>
          <p:cNvPr id="13" name="Прямоугольник: скругленные углы 7">
            <a:extLst>
              <a:ext uri="{FF2B5EF4-FFF2-40B4-BE49-F238E27FC236}">
                <a16:creationId xmlns:a16="http://schemas.microsoft.com/office/drawing/2014/main" id="{58B0DC47-8D43-3984-50A3-E5C32B75072C}"/>
              </a:ext>
            </a:extLst>
          </p:cNvPr>
          <p:cNvSpPr/>
          <p:nvPr/>
        </p:nvSpPr>
        <p:spPr>
          <a:xfrm>
            <a:off x="2531956" y="1620694"/>
            <a:ext cx="2089281" cy="3437524"/>
          </a:xfrm>
          <a:prstGeom prst="roundRect">
            <a:avLst>
              <a:gd name="adj" fmla="val 8950"/>
            </a:avLst>
          </a:prstGeom>
          <a:solidFill>
            <a:schemeClr val="bg1"/>
          </a:solidFill>
          <a:ln w="47625">
            <a:solidFill>
              <a:srgbClr val="254277"/>
            </a:solidFill>
          </a:ln>
          <a:effectLst>
            <a:outerShdw blurRad="182208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elvetica Neue Thin"/>
              <a:ea typeface="+mn-ea"/>
              <a:cs typeface="+mn-cs"/>
            </a:endParaRPr>
          </a:p>
        </p:txBody>
      </p:sp>
      <p:sp>
        <p:nvSpPr>
          <p:cNvPr id="14" name="Прямоугольник: скругленные углы 7">
            <a:extLst>
              <a:ext uri="{FF2B5EF4-FFF2-40B4-BE49-F238E27FC236}">
                <a16:creationId xmlns:a16="http://schemas.microsoft.com/office/drawing/2014/main" id="{D8D0B756-4116-618B-6357-391743F519B7}"/>
              </a:ext>
            </a:extLst>
          </p:cNvPr>
          <p:cNvSpPr/>
          <p:nvPr/>
        </p:nvSpPr>
        <p:spPr>
          <a:xfrm>
            <a:off x="6436374" y="1608236"/>
            <a:ext cx="1988321" cy="3437524"/>
          </a:xfrm>
          <a:prstGeom prst="roundRect">
            <a:avLst>
              <a:gd name="adj" fmla="val 8950"/>
            </a:avLst>
          </a:prstGeom>
          <a:solidFill>
            <a:schemeClr val="bg1"/>
          </a:solidFill>
          <a:ln w="47625">
            <a:solidFill>
              <a:srgbClr val="254277"/>
            </a:solidFill>
          </a:ln>
          <a:effectLst>
            <a:outerShdw blurRad="182208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elvetica Neue Thin"/>
              <a:ea typeface="+mn-ea"/>
              <a:cs typeface="+mn-cs"/>
            </a:endParaRPr>
          </a:p>
        </p:txBody>
      </p:sp>
      <p:sp>
        <p:nvSpPr>
          <p:cNvPr id="15" name="Прямоугольник: скругленные углы 7">
            <a:extLst>
              <a:ext uri="{FF2B5EF4-FFF2-40B4-BE49-F238E27FC236}">
                <a16:creationId xmlns:a16="http://schemas.microsoft.com/office/drawing/2014/main" id="{FAE7AA67-EBF0-F553-61AC-B584F0644B6A}"/>
              </a:ext>
            </a:extLst>
          </p:cNvPr>
          <p:cNvSpPr/>
          <p:nvPr/>
        </p:nvSpPr>
        <p:spPr>
          <a:xfrm>
            <a:off x="8715773" y="1608236"/>
            <a:ext cx="1605624" cy="3437524"/>
          </a:xfrm>
          <a:prstGeom prst="roundRect">
            <a:avLst>
              <a:gd name="adj" fmla="val 8950"/>
            </a:avLst>
          </a:prstGeom>
          <a:solidFill>
            <a:schemeClr val="bg1"/>
          </a:solidFill>
          <a:ln w="47625">
            <a:solidFill>
              <a:srgbClr val="254277"/>
            </a:solidFill>
          </a:ln>
          <a:effectLst>
            <a:outerShdw blurRad="182208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>
              <a:ln>
                <a:noFill/>
              </a:ln>
              <a:solidFill>
                <a:srgbClr val="23539B">
                  <a:alpha val="50000"/>
                </a:srgbClr>
              </a:solidFill>
              <a:effectLst/>
              <a:uLnTx/>
              <a:uFillTx/>
              <a:latin typeface="Helvetica Neue Thin"/>
              <a:ea typeface="+mn-ea"/>
              <a:cs typeface="+mn-cs"/>
            </a:endParaRPr>
          </a:p>
        </p:txBody>
      </p:sp>
      <p:cxnSp>
        <p:nvCxnSpPr>
          <p:cNvPr id="45" name="Прямая соединительная линия 44"/>
          <p:cNvCxnSpPr>
            <a:cxnSpLocks/>
          </p:cNvCxnSpPr>
          <p:nvPr/>
        </p:nvCxnSpPr>
        <p:spPr>
          <a:xfrm flipH="1">
            <a:off x="821838" y="3449659"/>
            <a:ext cx="15496" cy="639927"/>
          </a:xfrm>
          <a:prstGeom prst="line">
            <a:avLst/>
          </a:prstGeom>
          <a:ln w="19050">
            <a:solidFill>
              <a:schemeClr val="bg1">
                <a:alpha val="27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8F068B2F-57A4-25CD-1C12-E9476BCA366B}"/>
              </a:ext>
            </a:extLst>
          </p:cNvPr>
          <p:cNvSpPr txBox="1"/>
          <p:nvPr/>
        </p:nvSpPr>
        <p:spPr>
          <a:xfrm>
            <a:off x="191976" y="2424826"/>
            <a:ext cx="1897473" cy="523220"/>
          </a:xfrm>
          <a:prstGeom prst="rect">
            <a:avLst/>
          </a:prstGeom>
          <a:noFill/>
        </p:spPr>
        <p:txBody>
          <a:bodyPr wrap="square" lIns="72000" rIns="7200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253E73"/>
                </a:solidFill>
                <a:effectLst/>
                <a:uLnTx/>
                <a:uFillTx/>
                <a:latin typeface="Helvetica Neue Light"/>
                <a:ea typeface="+mn-ea"/>
                <a:cs typeface="Arial"/>
              </a:rPr>
              <a:t>Старт конкурса и сбор заявок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D11C0C7-C0A1-7553-EEFB-0D78DAA9ACDF}"/>
              </a:ext>
            </a:extLst>
          </p:cNvPr>
          <p:cNvSpPr txBox="1"/>
          <p:nvPr/>
        </p:nvSpPr>
        <p:spPr>
          <a:xfrm>
            <a:off x="5479473" y="6424045"/>
            <a:ext cx="12330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4020202020204" pitchFamily="34" charset="0"/>
                <a:ea typeface="Helvetica Neue Condensed" panose="02000503000000020004" pitchFamily="2" charset="0"/>
                <a:cs typeface="Arial Narrow" panose="020B0604020202020204" pitchFamily="34" charset="0"/>
              </a:rPr>
              <a:t>12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9C8BB62-C73A-141D-37C3-483EA6595C44}"/>
              </a:ext>
            </a:extLst>
          </p:cNvPr>
          <p:cNvSpPr/>
          <p:nvPr/>
        </p:nvSpPr>
        <p:spPr>
          <a:xfrm>
            <a:off x="5573064" y="6575322"/>
            <a:ext cx="360000" cy="36000"/>
          </a:xfrm>
          <a:prstGeom prst="rect">
            <a:avLst/>
          </a:prstGeom>
          <a:solidFill>
            <a:srgbClr val="0221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 Helvetica Neue Thin"/>
              <a:ea typeface="+mn-ea"/>
              <a:cs typeface="+mn-cs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EFEFEF1-D112-B516-3A05-1F8B6FB10243}"/>
              </a:ext>
            </a:extLst>
          </p:cNvPr>
          <p:cNvSpPr/>
          <p:nvPr/>
        </p:nvSpPr>
        <p:spPr>
          <a:xfrm>
            <a:off x="6256374" y="6575322"/>
            <a:ext cx="360000" cy="36000"/>
          </a:xfrm>
          <a:prstGeom prst="rect">
            <a:avLst/>
          </a:prstGeom>
          <a:solidFill>
            <a:srgbClr val="0221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 Helvetica Neue Thin"/>
              <a:ea typeface="+mn-ea"/>
              <a:cs typeface="+mn-cs"/>
            </a:endParaRPr>
          </a:p>
        </p:txBody>
      </p:sp>
      <p:sp>
        <p:nvSpPr>
          <p:cNvPr id="16" name="Прямоугольник: скругленные углы 7">
            <a:extLst>
              <a:ext uri="{FF2B5EF4-FFF2-40B4-BE49-F238E27FC236}">
                <a16:creationId xmlns:a16="http://schemas.microsoft.com/office/drawing/2014/main" id="{3449D95E-B78F-7D09-F514-7B1B447A8972}"/>
              </a:ext>
            </a:extLst>
          </p:cNvPr>
          <p:cNvSpPr/>
          <p:nvPr/>
        </p:nvSpPr>
        <p:spPr>
          <a:xfrm>
            <a:off x="183899" y="1636407"/>
            <a:ext cx="2001153" cy="634402"/>
          </a:xfrm>
          <a:prstGeom prst="roundRect">
            <a:avLst>
              <a:gd name="adj" fmla="val 32286"/>
            </a:avLst>
          </a:prstGeom>
          <a:solidFill>
            <a:srgbClr val="253F73"/>
          </a:solidFill>
          <a:ln w="47625">
            <a:solidFill>
              <a:srgbClr val="254277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Neue Light"/>
                <a:ea typeface="+mn-ea"/>
                <a:cs typeface="+mn-cs"/>
              </a:rPr>
              <a:t>14 апреля – 1 июля</a:t>
            </a:r>
          </a:p>
        </p:txBody>
      </p:sp>
      <p:sp>
        <p:nvSpPr>
          <p:cNvPr id="17" name="Прямоугольник: скругленные углы 7">
            <a:extLst>
              <a:ext uri="{FF2B5EF4-FFF2-40B4-BE49-F238E27FC236}">
                <a16:creationId xmlns:a16="http://schemas.microsoft.com/office/drawing/2014/main" id="{9C5F15E8-9DDE-D303-31D9-5D4798FDD69F}"/>
              </a:ext>
            </a:extLst>
          </p:cNvPr>
          <p:cNvSpPr/>
          <p:nvPr/>
        </p:nvSpPr>
        <p:spPr>
          <a:xfrm>
            <a:off x="2546727" y="1641711"/>
            <a:ext cx="2062804" cy="634402"/>
          </a:xfrm>
          <a:prstGeom prst="roundRect">
            <a:avLst>
              <a:gd name="adj" fmla="val 32286"/>
            </a:avLst>
          </a:prstGeom>
          <a:solidFill>
            <a:srgbClr val="253F73"/>
          </a:solidFill>
          <a:ln w="47625">
            <a:solidFill>
              <a:srgbClr val="254277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Neue Light"/>
                <a:ea typeface="+mn-ea"/>
                <a:cs typeface="+mn-cs"/>
              </a:rPr>
              <a:t>3 июля - 28 июля*</a:t>
            </a:r>
          </a:p>
        </p:txBody>
      </p:sp>
      <p:sp>
        <p:nvSpPr>
          <p:cNvPr id="18" name="Прямоугольник: скругленные углы 7">
            <a:extLst>
              <a:ext uri="{FF2B5EF4-FFF2-40B4-BE49-F238E27FC236}">
                <a16:creationId xmlns:a16="http://schemas.microsoft.com/office/drawing/2014/main" id="{33F8423C-440A-4612-38BD-088746B3D273}"/>
              </a:ext>
            </a:extLst>
          </p:cNvPr>
          <p:cNvSpPr/>
          <p:nvPr/>
        </p:nvSpPr>
        <p:spPr>
          <a:xfrm>
            <a:off x="6455752" y="1619329"/>
            <a:ext cx="1968943" cy="651480"/>
          </a:xfrm>
          <a:prstGeom prst="roundRect">
            <a:avLst>
              <a:gd name="adj" fmla="val 32286"/>
            </a:avLst>
          </a:prstGeom>
          <a:solidFill>
            <a:srgbClr val="253F73"/>
          </a:solidFill>
          <a:ln w="47625">
            <a:solidFill>
              <a:srgbClr val="254277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Neue Light"/>
                <a:ea typeface="+mn-ea"/>
                <a:cs typeface="+mn-cs"/>
              </a:rPr>
              <a:t>1 августа – 13 ноября*</a:t>
            </a:r>
          </a:p>
        </p:txBody>
      </p:sp>
      <p:sp>
        <p:nvSpPr>
          <p:cNvPr id="19" name="Прямоугольник: скругленные углы 7">
            <a:extLst>
              <a:ext uri="{FF2B5EF4-FFF2-40B4-BE49-F238E27FC236}">
                <a16:creationId xmlns:a16="http://schemas.microsoft.com/office/drawing/2014/main" id="{F8C2CF23-648E-E111-B685-133310D0C9C2}"/>
              </a:ext>
            </a:extLst>
          </p:cNvPr>
          <p:cNvSpPr/>
          <p:nvPr/>
        </p:nvSpPr>
        <p:spPr>
          <a:xfrm>
            <a:off x="8705656" y="1614543"/>
            <a:ext cx="1605624" cy="651480"/>
          </a:xfrm>
          <a:prstGeom prst="roundRect">
            <a:avLst>
              <a:gd name="adj" fmla="val 32286"/>
            </a:avLst>
          </a:prstGeom>
          <a:solidFill>
            <a:srgbClr val="253F73"/>
          </a:solidFill>
          <a:ln w="47625">
            <a:solidFill>
              <a:srgbClr val="254277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Neue Light"/>
                <a:ea typeface="+mn-ea"/>
                <a:cs typeface="+mn-cs"/>
              </a:rPr>
              <a:t>24 ноября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E4681A6-01F7-7039-334B-F6B2A79678DD}"/>
              </a:ext>
            </a:extLst>
          </p:cNvPr>
          <p:cNvSpPr txBox="1"/>
          <p:nvPr/>
        </p:nvSpPr>
        <p:spPr>
          <a:xfrm>
            <a:off x="2610068" y="2423278"/>
            <a:ext cx="1940669" cy="523220"/>
          </a:xfrm>
          <a:prstGeom prst="rect">
            <a:avLst/>
          </a:prstGeom>
          <a:noFill/>
        </p:spPr>
        <p:txBody>
          <a:bodyPr wrap="square" lIns="72000" rIns="7200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253E73"/>
                </a:solidFill>
                <a:effectLst/>
                <a:uLnTx/>
                <a:uFillTx/>
                <a:latin typeface="Helvetica Neue Light"/>
                <a:ea typeface="+mn-ea"/>
                <a:cs typeface="Arial"/>
              </a:rPr>
              <a:t>Образовательный блок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C41BED9F-2C6F-4907-12A9-2892148D7D51}"/>
              </a:ext>
            </a:extLst>
          </p:cNvPr>
          <p:cNvSpPr txBox="1"/>
          <p:nvPr/>
        </p:nvSpPr>
        <p:spPr>
          <a:xfrm>
            <a:off x="1092460" y="4589644"/>
            <a:ext cx="10865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1200" cap="none" spc="0" normalizeH="0" baseline="0" noProof="0" dirty="0">
                <a:ln>
                  <a:noFill/>
                </a:ln>
                <a:solidFill>
                  <a:srgbClr val="23539B">
                    <a:alpha val="50000"/>
                  </a:srgbClr>
                </a:solidFill>
                <a:effectLst/>
                <a:uLnTx/>
                <a:uFillTx/>
                <a:latin typeface="Helvetica Neue Light"/>
                <a:ea typeface="+mn-ea"/>
                <a:cs typeface="Arial"/>
              </a:rPr>
              <a:t>01.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2BA90E2C-88D3-354A-44DD-D0D160061CC5}"/>
              </a:ext>
            </a:extLst>
          </p:cNvPr>
          <p:cNvSpPr txBox="1"/>
          <p:nvPr/>
        </p:nvSpPr>
        <p:spPr>
          <a:xfrm>
            <a:off x="3550584" y="4589644"/>
            <a:ext cx="10865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1200" cap="none" spc="0" normalizeH="0" baseline="0" noProof="0" dirty="0">
                <a:ln>
                  <a:noFill/>
                </a:ln>
                <a:solidFill>
                  <a:srgbClr val="23539B">
                    <a:alpha val="50000"/>
                  </a:srgbClr>
                </a:solidFill>
                <a:effectLst/>
                <a:uLnTx/>
                <a:uFillTx/>
                <a:latin typeface="Helvetica Neue Light"/>
                <a:ea typeface="+mn-ea"/>
                <a:cs typeface="Arial"/>
              </a:rPr>
              <a:t>02.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7B4A9FD2-B876-EE22-75CA-6714B5401080}"/>
              </a:ext>
            </a:extLst>
          </p:cNvPr>
          <p:cNvSpPr txBox="1"/>
          <p:nvPr/>
        </p:nvSpPr>
        <p:spPr>
          <a:xfrm>
            <a:off x="7368327" y="4590157"/>
            <a:ext cx="10865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1200" cap="none" spc="0" normalizeH="0" baseline="0" noProof="0" dirty="0">
                <a:ln>
                  <a:noFill/>
                </a:ln>
                <a:solidFill>
                  <a:srgbClr val="23539B">
                    <a:alpha val="50000"/>
                  </a:srgbClr>
                </a:solidFill>
                <a:effectLst/>
                <a:uLnTx/>
                <a:uFillTx/>
                <a:latin typeface="Helvetica Neue Light"/>
                <a:ea typeface="+mn-ea"/>
                <a:cs typeface="Arial"/>
              </a:rPr>
              <a:t>03.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3FB7FDBB-A6AA-C976-994F-42EC88B53A59}"/>
              </a:ext>
            </a:extLst>
          </p:cNvPr>
          <p:cNvSpPr txBox="1"/>
          <p:nvPr/>
        </p:nvSpPr>
        <p:spPr>
          <a:xfrm>
            <a:off x="9294003" y="4594212"/>
            <a:ext cx="10865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1200" cap="none" spc="0" normalizeH="0" baseline="0" noProof="0" dirty="0">
                <a:ln>
                  <a:noFill/>
                </a:ln>
                <a:solidFill>
                  <a:srgbClr val="23539B">
                    <a:alpha val="50000"/>
                  </a:srgbClr>
                </a:solidFill>
                <a:effectLst/>
                <a:uLnTx/>
                <a:uFillTx/>
                <a:latin typeface="Helvetica Neue Light"/>
                <a:ea typeface="+mn-ea"/>
                <a:cs typeface="Arial"/>
              </a:rPr>
              <a:t>04.</a:t>
            </a:r>
          </a:p>
        </p:txBody>
      </p:sp>
      <p:pic>
        <p:nvPicPr>
          <p:cNvPr id="73" name="Рисунок 72">
            <a:extLst>
              <a:ext uri="{FF2B5EF4-FFF2-40B4-BE49-F238E27FC236}">
                <a16:creationId xmlns:a16="http://schemas.microsoft.com/office/drawing/2014/main" id="{A50A0517-5BBC-A753-FDE7-457E0C0257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20732"/>
          <a:stretch/>
        </p:blipFill>
        <p:spPr>
          <a:xfrm>
            <a:off x="603535" y="3613143"/>
            <a:ext cx="1594974" cy="1120007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id="{A807E5BA-D903-86D3-E701-8E04A7E75B3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b="30510"/>
          <a:stretch/>
        </p:blipFill>
        <p:spPr>
          <a:xfrm>
            <a:off x="3045054" y="3525450"/>
            <a:ext cx="1780510" cy="1237269"/>
          </a:xfrm>
          <a:prstGeom prst="rect">
            <a:avLst/>
          </a:prstGeom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id="{413EAA18-9C76-2839-F847-2DB88A968A9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b="21179"/>
          <a:stretch/>
        </p:blipFill>
        <p:spPr>
          <a:xfrm>
            <a:off x="9109040" y="3660055"/>
            <a:ext cx="1334917" cy="1052191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7D55C804-94BF-B1AE-19CC-D79D8F23EA8A}"/>
              </a:ext>
            </a:extLst>
          </p:cNvPr>
          <p:cNvSpPr txBox="1"/>
          <p:nvPr/>
        </p:nvSpPr>
        <p:spPr>
          <a:xfrm>
            <a:off x="8715773" y="2429932"/>
            <a:ext cx="1605624" cy="307777"/>
          </a:xfrm>
          <a:prstGeom prst="rect">
            <a:avLst/>
          </a:prstGeom>
          <a:noFill/>
        </p:spPr>
        <p:txBody>
          <a:bodyPr wrap="square" lIns="72000" rIns="7200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253E73"/>
                </a:solidFill>
                <a:effectLst/>
                <a:uLnTx/>
                <a:uFillTx/>
                <a:latin typeface="Helvetica Neue Light"/>
                <a:ea typeface="+mn-ea"/>
                <a:cs typeface="Arial"/>
              </a:rPr>
              <a:t>Финал конкурса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8569DA5-694C-1B1C-A0DD-B9E435DCA2CA}"/>
              </a:ext>
            </a:extLst>
          </p:cNvPr>
          <p:cNvSpPr txBox="1"/>
          <p:nvPr/>
        </p:nvSpPr>
        <p:spPr>
          <a:xfrm>
            <a:off x="6431513" y="2419392"/>
            <a:ext cx="1968943" cy="523220"/>
          </a:xfrm>
          <a:prstGeom prst="rect">
            <a:avLst/>
          </a:prstGeom>
          <a:noFill/>
        </p:spPr>
        <p:txBody>
          <a:bodyPr wrap="square" lIns="72000" rIns="7200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253E73"/>
                </a:solidFill>
                <a:effectLst/>
                <a:uLnTx/>
                <a:uFillTx/>
                <a:latin typeface="Helvetica Neue Light"/>
                <a:ea typeface="+mn-ea"/>
                <a:cs typeface="Arial"/>
              </a:rPr>
              <a:t>Индивидуальная работа с экспертами</a:t>
            </a:r>
          </a:p>
        </p:txBody>
      </p:sp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id="{025DDE87-33A9-89A1-17CB-E52605B35CF1}"/>
              </a:ext>
            </a:extLst>
          </p:cNvPr>
          <p:cNvSpPr/>
          <p:nvPr/>
        </p:nvSpPr>
        <p:spPr>
          <a:xfrm>
            <a:off x="4931298" y="2698661"/>
            <a:ext cx="1195015" cy="1237269"/>
          </a:xfrm>
          <a:prstGeom prst="roundRect">
            <a:avLst>
              <a:gd name="adj" fmla="val 8405"/>
            </a:avLst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50000"/>
                </a:srgbClr>
              </a:solidFill>
              <a:effectLst/>
              <a:uLnTx/>
              <a:uFillTx/>
              <a:latin typeface="Helvetica Neue Light"/>
              <a:ea typeface="+mn-ea"/>
              <a:cs typeface="Arial"/>
            </a:endParaRPr>
          </a:p>
        </p:txBody>
      </p:sp>
      <p:sp>
        <p:nvSpPr>
          <p:cNvPr id="27" name="Стрелка: вправо 26">
            <a:extLst>
              <a:ext uri="{FF2B5EF4-FFF2-40B4-BE49-F238E27FC236}">
                <a16:creationId xmlns:a16="http://schemas.microsoft.com/office/drawing/2014/main" id="{D2D9F420-AABE-6E6D-6FC6-F1545384A3F1}"/>
              </a:ext>
            </a:extLst>
          </p:cNvPr>
          <p:cNvSpPr/>
          <p:nvPr/>
        </p:nvSpPr>
        <p:spPr>
          <a:xfrm>
            <a:off x="2185052" y="3217482"/>
            <a:ext cx="342376" cy="191939"/>
          </a:xfrm>
          <a:prstGeom prst="right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 Helvetica Neue Thin"/>
              <a:ea typeface="+mn-ea"/>
              <a:cs typeface="+mn-cs"/>
            </a:endParaRPr>
          </a:p>
        </p:txBody>
      </p:sp>
      <p:sp>
        <p:nvSpPr>
          <p:cNvPr id="28" name="Стрелка: вправо 27">
            <a:extLst>
              <a:ext uri="{FF2B5EF4-FFF2-40B4-BE49-F238E27FC236}">
                <a16:creationId xmlns:a16="http://schemas.microsoft.com/office/drawing/2014/main" id="{962675B6-44F4-B2EA-28AD-A9885D096B0C}"/>
              </a:ext>
            </a:extLst>
          </p:cNvPr>
          <p:cNvSpPr/>
          <p:nvPr/>
        </p:nvSpPr>
        <p:spPr>
          <a:xfrm>
            <a:off x="8410211" y="3172504"/>
            <a:ext cx="342376" cy="191939"/>
          </a:xfrm>
          <a:prstGeom prst="right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 Helvetica Neue Thin"/>
              <a:ea typeface="+mn-ea"/>
              <a:cs typeface="+mn-cs"/>
            </a:endParaRPr>
          </a:p>
        </p:txBody>
      </p:sp>
      <p:sp>
        <p:nvSpPr>
          <p:cNvPr id="29" name="Стрелка: вправо 28">
            <a:extLst>
              <a:ext uri="{FF2B5EF4-FFF2-40B4-BE49-F238E27FC236}">
                <a16:creationId xmlns:a16="http://schemas.microsoft.com/office/drawing/2014/main" id="{4E1459C5-6790-88A0-91A6-98FF082940A6}"/>
              </a:ext>
            </a:extLst>
          </p:cNvPr>
          <p:cNvSpPr/>
          <p:nvPr/>
        </p:nvSpPr>
        <p:spPr>
          <a:xfrm>
            <a:off x="4630954" y="3224190"/>
            <a:ext cx="305575" cy="185231"/>
          </a:xfrm>
          <a:prstGeom prst="right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 Helvetica Neue Thin"/>
              <a:ea typeface="+mn-ea"/>
              <a:cs typeface="+mn-cs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61CA7F7-2C3C-CD15-B4ED-BF41013C8B6F}"/>
              </a:ext>
            </a:extLst>
          </p:cNvPr>
          <p:cNvSpPr txBox="1"/>
          <p:nvPr/>
        </p:nvSpPr>
        <p:spPr>
          <a:xfrm>
            <a:off x="259314" y="5949064"/>
            <a:ext cx="8269282" cy="430887"/>
          </a:xfrm>
          <a:prstGeom prst="rect">
            <a:avLst/>
          </a:prstGeom>
          <a:noFill/>
          <a:ln>
            <a:noFill/>
          </a:ln>
        </p:spPr>
        <p:txBody>
          <a:bodyPr wrap="square" anchor="b">
            <a:spAutoFit/>
          </a:bodyPr>
          <a:lstStyle/>
          <a:p>
            <a:pPr marL="0" marR="0" lvl="0" indent="0" algn="just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1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Helvetica Neue Light"/>
                <a:ea typeface="+mn-ea"/>
                <a:cs typeface="Arial"/>
                <a:sym typeface="Arial"/>
              </a:rPr>
              <a:t>*Даты этапов 2 и 3 могут быть скорректированы с учетом стадии готовности решений и компетенций участников (образовательный блок может быть реализован в более короткий срок, с увеличением времени на этап индивидуальной работы)</a:t>
            </a: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095F99DE-F6EA-E5F9-5FB5-F630754215BF}"/>
              </a:ext>
            </a:extLst>
          </p:cNvPr>
          <p:cNvSpPr/>
          <p:nvPr/>
        </p:nvSpPr>
        <p:spPr>
          <a:xfrm>
            <a:off x="606133" y="438057"/>
            <a:ext cx="91359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 Neue Light"/>
                <a:ea typeface="+mn-ea"/>
                <a:cs typeface="+mn-cs"/>
              </a:rPr>
              <a:t>Этапы проведения АРКТЕК ИНЖИНИРИНГ 2023</a:t>
            </a:r>
          </a:p>
        </p:txBody>
      </p:sp>
      <p:sp>
        <p:nvSpPr>
          <p:cNvPr id="2" name="Скругленный прямоугольник 3">
            <a:extLst>
              <a:ext uri="{FF2B5EF4-FFF2-40B4-BE49-F238E27FC236}">
                <a16:creationId xmlns:a16="http://schemas.microsoft.com/office/drawing/2014/main" id="{2D4CDA50-1612-23A5-5F85-9F0932141A90}"/>
              </a:ext>
            </a:extLst>
          </p:cNvPr>
          <p:cNvSpPr/>
          <p:nvPr/>
        </p:nvSpPr>
        <p:spPr>
          <a:xfrm>
            <a:off x="10635677" y="1612643"/>
            <a:ext cx="1415873" cy="3421088"/>
          </a:xfrm>
          <a:prstGeom prst="roundRect">
            <a:avLst>
              <a:gd name="adj" fmla="val 8405"/>
            </a:avLst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 Neue Light"/>
                <a:ea typeface="+mn-ea"/>
                <a:cs typeface="Arial"/>
              </a:rPr>
              <a:t>Взаимодействие победителей с индустриальным партнером </a:t>
            </a:r>
            <a:b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 Neue Light"/>
                <a:ea typeface="+mn-ea"/>
                <a:cs typeface="Arial"/>
              </a:rPr>
            </a:b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 Neue Light"/>
                <a:ea typeface="+mn-ea"/>
                <a:cs typeface="Arial"/>
              </a:rPr>
              <a:t>напрямую</a:t>
            </a:r>
          </a:p>
        </p:txBody>
      </p:sp>
      <p:sp>
        <p:nvSpPr>
          <p:cNvPr id="7" name="Стрелка: вправо 6">
            <a:extLst>
              <a:ext uri="{FF2B5EF4-FFF2-40B4-BE49-F238E27FC236}">
                <a16:creationId xmlns:a16="http://schemas.microsoft.com/office/drawing/2014/main" id="{1C93E92E-9F8A-5489-28FE-D0E77FD24452}"/>
              </a:ext>
            </a:extLst>
          </p:cNvPr>
          <p:cNvSpPr/>
          <p:nvPr/>
        </p:nvSpPr>
        <p:spPr>
          <a:xfrm>
            <a:off x="10306794" y="3146632"/>
            <a:ext cx="342376" cy="191939"/>
          </a:xfrm>
          <a:prstGeom prst="right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 Helvetica Neue Thin"/>
              <a:ea typeface="+mn-ea"/>
              <a:cs typeface="+mn-cs"/>
            </a:endParaRPr>
          </a:p>
        </p:txBody>
      </p:sp>
      <p:sp>
        <p:nvSpPr>
          <p:cNvPr id="9" name="Стрелка: вправо 8">
            <a:extLst>
              <a:ext uri="{FF2B5EF4-FFF2-40B4-BE49-F238E27FC236}">
                <a16:creationId xmlns:a16="http://schemas.microsoft.com/office/drawing/2014/main" id="{DD515763-A7C3-C3D9-A624-92DF3F0C300D}"/>
              </a:ext>
            </a:extLst>
          </p:cNvPr>
          <p:cNvSpPr/>
          <p:nvPr/>
        </p:nvSpPr>
        <p:spPr>
          <a:xfrm>
            <a:off x="6132603" y="3209797"/>
            <a:ext cx="305575" cy="185231"/>
          </a:xfrm>
          <a:prstGeom prst="right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 Helvetica Neue Thin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2AFA300-5D80-8CCD-30DE-0033505794B8}"/>
              </a:ext>
            </a:extLst>
          </p:cNvPr>
          <p:cNvSpPr txBox="1"/>
          <p:nvPr/>
        </p:nvSpPr>
        <p:spPr>
          <a:xfrm>
            <a:off x="8752587" y="2971204"/>
            <a:ext cx="1536269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Helvetica Neue Light"/>
                <a:ea typeface="+mn-ea"/>
                <a:cs typeface="Arial"/>
              </a:rPr>
              <a:t>Очная защита проектов перед экспертами.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603F3AF-6091-FD38-7BA5-212E2D7E77CA}"/>
              </a:ext>
            </a:extLst>
          </p:cNvPr>
          <p:cNvSpPr txBox="1"/>
          <p:nvPr/>
        </p:nvSpPr>
        <p:spPr>
          <a:xfrm>
            <a:off x="6550417" y="2968131"/>
            <a:ext cx="1724033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Helvetica Neue Light"/>
                <a:ea typeface="+mn-ea"/>
                <a:cs typeface="Arial"/>
              </a:rPr>
              <a:t>Проработка решений с экспертами организаторов и индустриальных партнеров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21A5E1D-9718-9D31-543E-F04B5C4A6256}"/>
              </a:ext>
            </a:extLst>
          </p:cNvPr>
          <p:cNvSpPr txBox="1"/>
          <p:nvPr/>
        </p:nvSpPr>
        <p:spPr>
          <a:xfrm>
            <a:off x="4839823" y="2976699"/>
            <a:ext cx="133807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Helvetica Neue Light"/>
                <a:ea typeface="+mn-ea"/>
                <a:cs typeface="Arial"/>
              </a:rPr>
              <a:t>Объявление топ-15 команд для перехода на следующий этап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A29C87E-7689-C261-E034-CA6D60A5E492}"/>
              </a:ext>
            </a:extLst>
          </p:cNvPr>
          <p:cNvSpPr txBox="1"/>
          <p:nvPr/>
        </p:nvSpPr>
        <p:spPr>
          <a:xfrm>
            <a:off x="2638144" y="2968131"/>
            <a:ext cx="1847271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Helvetica Neue Light"/>
                <a:ea typeface="+mn-ea"/>
                <a:cs typeface="Arial"/>
              </a:rPr>
              <a:t>Все участники, подавшие заявки на конкурс получают доступ к образовательным мастер-классам по направлениям коммерциализации технологий (анализ рынка, привлечение софинансирования, упаковка проекта и др.)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9578EA2-E83D-B7A9-133D-7EA4C07AD708}"/>
              </a:ext>
            </a:extLst>
          </p:cNvPr>
          <p:cNvSpPr txBox="1"/>
          <p:nvPr/>
        </p:nvSpPr>
        <p:spPr>
          <a:xfrm>
            <a:off x="221373" y="2973546"/>
            <a:ext cx="1818140" cy="1277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Helvetica Neue Light"/>
                <a:ea typeface="+mn-ea"/>
                <a:cs typeface="Arial"/>
              </a:rPr>
              <a:t>14.04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Helvetica Neue Light"/>
                <a:ea typeface="+mn-ea"/>
                <a:cs typeface="Arial"/>
              </a:rPr>
              <a:t> - форум «</a:t>
            </a:r>
            <a:r>
              <a:rPr kumimoji="0" lang="ru-RU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Helvetica Neue Light"/>
                <a:ea typeface="+mn-ea"/>
                <a:cs typeface="Arial"/>
              </a:rPr>
              <a:t>АркТек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Helvetica Neue Light"/>
                <a:ea typeface="+mn-ea"/>
                <a:cs typeface="Arial"/>
              </a:rPr>
              <a:t>», старт конкурса</a:t>
            </a:r>
            <a:b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Helvetica Neue Light"/>
                <a:ea typeface="+mn-ea"/>
                <a:cs typeface="Arial"/>
              </a:rPr>
            </a:b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Helvetica Neue Light"/>
                <a:ea typeface="+mn-ea"/>
                <a:cs typeface="Arial"/>
              </a:rPr>
              <a:t>в г. Архангельск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Helvetica Neue Light"/>
                <a:ea typeface="+mn-ea"/>
                <a:cs typeface="Arial"/>
              </a:rPr>
              <a:t>16 – 19 мая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Helvetica Neue Light"/>
                <a:ea typeface="+mn-ea"/>
                <a:cs typeface="Arial"/>
              </a:rPr>
              <a:t>презентации задач индустриальных партнеров конкурса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Helvetica Neue Light"/>
                <a:ea typeface="+mn-ea"/>
                <a:cs typeface="Arial"/>
              </a:rPr>
              <a:t>До </a:t>
            </a:r>
            <a:r>
              <a:rPr kumimoji="0" lang="ru-RU" sz="1100" b="1" i="0" u="none" strike="noStrike" kern="1200" cap="none" spc="0" normalizeH="0" baseline="0" noProof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Helvetica Neue Light"/>
                <a:ea typeface="+mn-ea"/>
                <a:cs typeface="Arial"/>
              </a:rPr>
              <a:t>1 июля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Helvetica Neue Light"/>
                <a:ea typeface="+mn-ea"/>
                <a:cs typeface="Arial"/>
              </a:rPr>
              <a:t>сбор заявок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 Helvetica Neue Thin"/>
              <a:ea typeface="+mn-ea"/>
              <a:cs typeface="+mn-cs"/>
            </a:endParaRPr>
          </a:p>
        </p:txBody>
      </p:sp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30B35813-30C1-0696-24B3-25E86720861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b="30510"/>
          <a:stretch/>
        </p:blipFill>
        <p:spPr>
          <a:xfrm>
            <a:off x="6825508" y="3548954"/>
            <a:ext cx="1780510" cy="1237269"/>
          </a:xfrm>
          <a:prstGeom prst="rect">
            <a:avLst/>
          </a:prstGeom>
        </p:spPr>
      </p:pic>
      <p:sp>
        <p:nvSpPr>
          <p:cNvPr id="25" name="Скругленный прямоугольник 3">
            <a:extLst>
              <a:ext uri="{FF2B5EF4-FFF2-40B4-BE49-F238E27FC236}">
                <a16:creationId xmlns:a16="http://schemas.microsoft.com/office/drawing/2014/main" id="{E77E7578-84D4-A3B7-0251-F39FDAA17506}"/>
              </a:ext>
            </a:extLst>
          </p:cNvPr>
          <p:cNvSpPr/>
          <p:nvPr/>
        </p:nvSpPr>
        <p:spPr>
          <a:xfrm>
            <a:off x="4729974" y="803712"/>
            <a:ext cx="1490367" cy="3421088"/>
          </a:xfrm>
          <a:prstGeom prst="roundRect">
            <a:avLst>
              <a:gd name="adj" fmla="val 8405"/>
            </a:avLst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 Neue Light"/>
                <a:ea typeface="+mn-ea"/>
                <a:cs typeface="Arial"/>
              </a:rPr>
              <a:t>31 июля</a:t>
            </a:r>
          </a:p>
        </p:txBody>
      </p:sp>
    </p:spTree>
    <p:extLst>
      <p:ext uri="{BB962C8B-B14F-4D97-AF65-F5344CB8AC3E}">
        <p14:creationId xmlns:p14="http://schemas.microsoft.com/office/powerpoint/2010/main" val="3185447002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B0A4226-80A1-982B-4C15-E56613848CD3}"/>
              </a:ext>
            </a:extLst>
          </p:cNvPr>
          <p:cNvSpPr/>
          <p:nvPr/>
        </p:nvSpPr>
        <p:spPr>
          <a:xfrm>
            <a:off x="429827" y="2300809"/>
            <a:ext cx="69304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 Neue Thin"/>
                <a:ea typeface="+mn-ea"/>
                <a:cs typeface="Arial"/>
                <a:sym typeface="Arial"/>
              </a:rPr>
              <a:t>Принять участие в конкурсе </a:t>
            </a:r>
            <a:b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 Neue Thin"/>
                <a:ea typeface="+mn-ea"/>
                <a:cs typeface="Arial"/>
                <a:sym typeface="Arial"/>
              </a:rPr>
            </a:b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 Neue Thin"/>
                <a:ea typeface="+mn-ea"/>
                <a:cs typeface="Arial"/>
                <a:sym typeface="Arial"/>
              </a:rPr>
              <a:t>АРКТЕК ИНЖИНИРИНГ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783AD1E-6F37-2D2A-571B-FCF4BCDEF5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167" b="97348" l="635" r="99239">
                        <a14:foregroundMark x1="24619" y1="10227" x2="24619" y2="10227"/>
                        <a14:foregroundMark x1="45812" y1="4356" x2="45812" y2="4356"/>
                        <a14:foregroundMark x1="20558" y1="36364" x2="20558" y2="36364"/>
                        <a14:foregroundMark x1="29569" y1="37689" x2="29569" y2="37689"/>
                        <a14:foregroundMark x1="29188" y1="37121" x2="29188" y2="37121"/>
                        <a14:foregroundMark x1="11548" y1="41856" x2="11548" y2="41856"/>
                        <a14:foregroundMark x1="4569" y1="33144" x2="4569" y2="33144"/>
                        <a14:foregroundMark x1="761" y1="28220" x2="761" y2="28220"/>
                        <a14:foregroundMark x1="16878" y1="48674" x2="16878" y2="48674"/>
                        <a14:foregroundMark x1="36548" y1="64583" x2="36548" y2="64583"/>
                        <a14:foregroundMark x1="42132" y1="64205" x2="42132" y2="64205"/>
                        <a14:foregroundMark x1="45558" y1="64583" x2="45558" y2="64583"/>
                        <a14:foregroundMark x1="50508" y1="64773" x2="50508" y2="64773"/>
                        <a14:foregroundMark x1="32614" y1="64773" x2="32614" y2="64773"/>
                        <a14:foregroundMark x1="56091" y1="65720" x2="56091" y2="65720"/>
                        <a14:foregroundMark x1="61168" y1="67803" x2="61168" y2="67803"/>
                        <a14:foregroundMark x1="65102" y1="67803" x2="65102" y2="67803"/>
                        <a14:foregroundMark x1="67132" y1="66098" x2="67132" y2="66098"/>
                        <a14:foregroundMark x1="71193" y1="62879" x2="71193" y2="62879"/>
                        <a14:foregroundMark x1="72335" y1="65341" x2="72335" y2="65341"/>
                        <a14:foregroundMark x1="79822" y1="71780" x2="79822" y2="71780"/>
                        <a14:foregroundMark x1="81472" y1="64773" x2="81472" y2="64773"/>
                        <a14:foregroundMark x1="88832" y1="67424" x2="88832" y2="67424"/>
                        <a14:foregroundMark x1="91624" y1="67614" x2="91624" y2="67614"/>
                        <a14:foregroundMark x1="95431" y1="68561" x2="95431" y2="68561"/>
                        <a14:foregroundMark x1="33756" y1="79545" x2="33756" y2="79545"/>
                        <a14:foregroundMark x1="32487" y1="78409" x2="32487" y2="78409"/>
                        <a14:foregroundMark x1="39594" y1="78788" x2="39594" y2="78788"/>
                        <a14:foregroundMark x1="45685" y1="80114" x2="45685" y2="80114"/>
                        <a14:foregroundMark x1="48985" y1="78598" x2="48985" y2="78598"/>
                        <a14:foregroundMark x1="53299" y1="79167" x2="53299" y2="79167"/>
                        <a14:foregroundMark x1="56726" y1="78220" x2="56726" y2="78220"/>
                        <a14:foregroundMark x1="65990" y1="78598" x2="65990" y2="78598"/>
                        <a14:foregroundMark x1="70305" y1="78598" x2="70305" y2="78598"/>
                        <a14:foregroundMark x1="74746" y1="78220" x2="74746" y2="78220"/>
                        <a14:foregroundMark x1="80711" y1="81818" x2="80711" y2="81818"/>
                        <a14:foregroundMark x1="62944" y1="78220" x2="62944" y2="78220"/>
                        <a14:foregroundMark x1="90228" y1="78977" x2="90228" y2="78977"/>
                        <a14:foregroundMark x1="93528" y1="78598" x2="93528" y2="78598"/>
                        <a14:foregroundMark x1="99239" y1="80303" x2="99239" y2="80303"/>
                        <a14:foregroundMark x1="82868" y1="81818" x2="82868" y2="81818"/>
                        <a14:foregroundMark x1="85914" y1="92424" x2="85914" y2="92424"/>
                        <a14:foregroundMark x1="85914" y1="93561" x2="85914" y2="93561"/>
                        <a14:foregroundMark x1="85914" y1="96212" x2="85914" y2="96212"/>
                        <a14:foregroundMark x1="81599" y1="93182" x2="81599" y2="93182"/>
                        <a14:foregroundMark x1="76523" y1="94318" x2="76523" y2="94318"/>
                        <a14:foregroundMark x1="70939" y1="97348" x2="70939" y2="97348"/>
                        <a14:foregroundMark x1="65482" y1="95644" x2="65482" y2="95644"/>
                        <a14:foregroundMark x1="61548" y1="92992" x2="61548" y2="92992"/>
                        <a14:foregroundMark x1="56091" y1="92235" x2="56091" y2="92235"/>
                        <a14:foregroundMark x1="52919" y1="93182" x2="52919" y2="93182"/>
                        <a14:foregroundMark x1="49873" y1="94697" x2="49873" y2="94697"/>
                        <a14:foregroundMark x1="47970" y1="93561" x2="47970" y2="93561"/>
                        <a14:foregroundMark x1="42640" y1="96780" x2="42640" y2="96780"/>
                        <a14:foregroundMark x1="38325" y1="94697" x2="38325" y2="94697"/>
                        <a14:foregroundMark x1="33376" y1="94886" x2="33376" y2="94886"/>
                        <a14:backgroundMark x1="254" y1="28409" x2="254" y2="28409"/>
                        <a14:backgroundMark x1="31726" y1="70644" x2="31726" y2="70644"/>
                        <a14:backgroundMark x1="31726" y1="66288" x2="31726" y2="66288"/>
                        <a14:backgroundMark x1="64848" y1="70265" x2="64848" y2="70265"/>
                        <a14:backgroundMark x1="96193" y1="66477" x2="96193" y2="66477"/>
                        <a14:backgroundMark x1="53046" y1="82197" x2="53046" y2="82197"/>
                        <a14:backgroundMark x1="57741" y1="80871" x2="57741" y2="80871"/>
                        <a14:backgroundMark x1="70431" y1="84091" x2="70431" y2="84091"/>
                        <a14:backgroundMark x1="70178" y1="80114" x2="70178" y2="80114"/>
                        <a14:backgroundMark x1="55838" y1="94886" x2="55838" y2="94886"/>
                        <a14:backgroundMark x1="41497" y1="96212" x2="41497" y2="96212"/>
                        <a14:backgroundMark x1="65482" y1="93750" x2="65482" y2="93750"/>
                        <a14:backgroundMark x1="65482" y1="98106" x2="65482" y2="98106"/>
                        <a14:backgroundMark x1="70558" y1="99242" x2="70558" y2="99242"/>
                        <a14:backgroundMark x1="70305" y1="96591" x2="70305" y2="96591"/>
                        <a14:backgroundMark x1="75381" y1="98106" x2="75381" y2="98106"/>
                        <a14:backgroundMark x1="80711" y1="97727" x2="80711" y2="97727"/>
                        <a14:backgroundMark x1="85279" y1="94886" x2="85279" y2="9488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38282" y="304585"/>
            <a:ext cx="1036754" cy="694678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51D1F023-05A1-479B-ACC1-F1953BF60C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4632" b="67062" l="21084" r="78069">
                        <a14:foregroundMark x1="35986" y1="38865" x2="35986" y2="38865"/>
                        <a14:foregroundMark x1="49619" y1="34801" x2="49619" y2="34801"/>
                        <a14:foregroundMark x1="47671" y1="59610" x2="47671" y2="59610"/>
                        <a14:foregroundMark x1="44200" y1="59695" x2="44200" y2="59695"/>
                        <a14:foregroundMark x1="42083" y1="59695" x2="42083" y2="59695"/>
                        <a14:foregroundMark x1="32007" y1="62574" x2="32007" y2="62574"/>
                        <a14:foregroundMark x1="32599" y1="64268" x2="32599" y2="64268"/>
                        <a14:foregroundMark x1="32769" y1="59610" x2="32769" y2="59610"/>
                        <a14:foregroundMark x1="32345" y1="58933" x2="32345" y2="58933"/>
                        <a14:foregroundMark x1="30398" y1="58933" x2="30398" y2="58933"/>
                        <a14:foregroundMark x1="26926" y1="59610" x2="26926" y2="59610"/>
                        <a14:foregroundMark x1="25910" y1="59695" x2="33446" y2="59865"/>
                        <a14:foregroundMark x1="24809" y1="60373" x2="32854" y2="58848"/>
                        <a14:foregroundMark x1="34208" y1="59102" x2="34208" y2="59102"/>
                        <a14:foregroundMark x1="30059" y1="58679" x2="30059" y2="58679"/>
                        <a14:foregroundMark x1="28196" y1="58679" x2="28196" y2="58679"/>
                        <a14:foregroundMark x1="27434" y1="58679" x2="27434" y2="58679"/>
                        <a14:foregroundMark x1="26503" y1="58933" x2="26503" y2="58933"/>
                        <a14:foregroundMark x1="25402" y1="58933" x2="25402" y2="58933"/>
                        <a14:foregroundMark x1="24809" y1="58933" x2="24809" y2="58933"/>
                        <a14:foregroundMark x1="24217" y1="59356" x2="24217" y2="59356"/>
                        <a14:foregroundMark x1="23709" y1="60119" x2="23709" y2="60119"/>
                        <a14:foregroundMark x1="24217" y1="59102" x2="24217" y2="59102"/>
                        <a14:foregroundMark x1="23793" y1="59102" x2="23793" y2="59102"/>
                        <a14:foregroundMark x1="34547" y1="60119" x2="34547" y2="60119"/>
                        <a14:foregroundMark x1="34547" y1="59356" x2="34547" y2="59356"/>
                        <a14:foregroundMark x1="34462" y1="58848" x2="34462" y2="58848"/>
                        <a14:foregroundMark x1="33023" y1="58679" x2="33023" y2="58679"/>
                        <a14:foregroundMark x1="33531" y1="58594" x2="33531" y2="58594"/>
                        <a14:foregroundMark x1="34208" y1="58594" x2="34208" y2="58594"/>
                        <a14:foregroundMark x1="34462" y1="58594" x2="34462" y2="58594"/>
                        <a14:foregroundMark x1="34716" y1="58848" x2="34716" y2="58848"/>
                        <a14:foregroundMark x1="26926" y1="58594" x2="26926" y2="58594"/>
                        <a14:foregroundMark x1="26164" y1="58594" x2="26164" y2="58594"/>
                        <a14:foregroundMark x1="25402" y1="58594" x2="25402" y2="58594"/>
                        <a14:foregroundMark x1="24809" y1="58594" x2="24809" y2="58594"/>
                        <a14:foregroundMark x1="24301" y1="58594" x2="24301" y2="58594"/>
                        <a14:foregroundMark x1="23963" y1="58933" x2="23963" y2="58933"/>
                        <a14:foregroundMark x1="23285" y1="59187" x2="23285" y2="59187"/>
                        <a14:foregroundMark x1="23539" y1="59865" x2="23539" y2="59865"/>
                        <a14:foregroundMark x1="23539" y1="59102" x2="23539" y2="59102"/>
                        <a14:foregroundMark x1="24217" y1="58679" x2="24217" y2="58679"/>
                        <a14:foregroundMark x1="26672" y1="58594" x2="26672" y2="58594"/>
                        <a14:foregroundMark x1="29297" y1="58594" x2="29297" y2="58594"/>
                        <a14:foregroundMark x1="30906" y1="58594" x2="30906" y2="58594"/>
                        <a14:foregroundMark x1="32345" y1="58594" x2="32345" y2="58594"/>
                        <a14:foregroundMark x1="23793" y1="58679" x2="23793" y2="58679"/>
                        <a14:foregroundMark x1="26503" y1="52244" x2="26503" y2="52244"/>
                        <a14:foregroundMark x1="25064" y1="50127" x2="25064" y2="50127"/>
                        <a14:foregroundMark x1="21084" y1="45978" x2="21084" y2="45978"/>
                        <a14:foregroundMark x1="30821" y1="55207" x2="30821" y2="55207"/>
                        <a14:foregroundMark x1="32007" y1="54784" x2="32007" y2="54784"/>
                        <a14:foregroundMark x1="33785" y1="50296" x2="33785" y2="50296"/>
                        <a14:foregroundMark x1="36410" y1="45047" x2="36410" y2="45047"/>
                        <a14:foregroundMark x1="35648" y1="41067" x2="35648" y2="41067"/>
                        <a14:foregroundMark x1="32599" y1="44539" x2="32599" y2="44539"/>
                        <a14:foregroundMark x1="45385" y1="59356" x2="45385" y2="59356"/>
                        <a14:foregroundMark x1="41236" y1="59356" x2="41236" y2="59356"/>
                        <a14:foregroundMark x1="39797" y1="59102" x2="39797" y2="59102"/>
                        <a14:foregroundMark x1="41490" y1="62997" x2="41490" y2="62997"/>
                        <a14:foregroundMark x1="38188" y1="58933" x2="38188" y2="58933"/>
                        <a14:foregroundMark x1="39373" y1="63251" x2="39373" y2="63251"/>
                        <a14:foregroundMark x1="43522" y1="63336" x2="43522" y2="63336"/>
                        <a14:foregroundMark x1="46147" y1="63082" x2="46147" y2="63082"/>
                        <a14:foregroundMark x1="47417" y1="63760" x2="47417" y2="63760"/>
                        <a14:foregroundMark x1="50381" y1="64268" x2="50381" y2="64268"/>
                        <a14:foregroundMark x1="49026" y1="64268" x2="49026" y2="64268"/>
                        <a14:foregroundMark x1="45131" y1="64945" x2="45131" y2="64945"/>
                        <a14:foregroundMark x1="42337" y1="64437" x2="42337" y2="64437"/>
                        <a14:foregroundMark x1="51990" y1="63844" x2="51990" y2="63844"/>
                        <a14:foregroundMark x1="50974" y1="60542" x2="50974" y2="60542"/>
                        <a14:foregroundMark x1="51990" y1="59356" x2="51990" y2="59356"/>
                        <a14:foregroundMark x1="54530" y1="58679" x2="54530" y2="58679"/>
                        <a14:foregroundMark x1="35224" y1="37680" x2="35224" y2="37680"/>
                        <a14:foregroundMark x1="50042" y1="61050" x2="50042" y2="61050"/>
                        <a14:foregroundMark x1="50042" y1="58594" x2="50042" y2="58594"/>
                        <a14:foregroundMark x1="50042" y1="58002" x2="50042" y2="58002"/>
                        <a14:foregroundMark x1="52244" y1="58679" x2="52244" y2="58679"/>
                        <a14:foregroundMark x1="57409" y1="58594" x2="57409" y2="58594"/>
                        <a14:foregroundMark x1="59526" y1="59356" x2="59526" y2="59356"/>
                        <a14:foregroundMark x1="64437" y1="59695" x2="64437" y2="59695"/>
                        <a14:foregroundMark x1="62066" y1="59695" x2="62066" y2="59695"/>
                        <a14:foregroundMark x1="30144" y1="61643" x2="29297" y2="61389"/>
                        <a14:foregroundMark x1="37172" y1="44793" x2="35902" y2="39712"/>
                        <a14:foregroundMark x1="35902" y1="39458" x2="35732" y2="38950"/>
                        <a14:foregroundMark x1="35732" y1="38442" x2="35478" y2="37934"/>
                        <a14:foregroundMark x1="66215" y1="59187" x2="66215" y2="59187"/>
                        <a14:foregroundMark x1="58764" y1="59865" x2="58764" y2="59865"/>
                        <a14:foregroundMark x1="49026" y1="58594" x2="49026" y2="58594"/>
                        <a14:foregroundMark x1="69517" y1="59187" x2="69517" y2="59187"/>
                        <a14:foregroundMark x1="73497" y1="59695" x2="73497" y2="59695"/>
                        <a14:foregroundMark x1="75360" y1="59949" x2="75360" y2="59949"/>
                        <a14:foregroundMark x1="77053" y1="59949" x2="77053" y2="59949"/>
                        <a14:foregroundMark x1="78069" y1="59695" x2="78069" y2="59695"/>
                        <a14:foregroundMark x1="71973" y1="59102" x2="71973" y2="59102"/>
                        <a14:foregroundMark x1="66808" y1="59356" x2="66808" y2="59356"/>
                        <a14:foregroundMark x1="61558" y1="60288" x2="61558" y2="60288"/>
                        <a14:foregroundMark x1="24301" y1="48857" x2="24301" y2="48857"/>
                        <a14:foregroundMark x1="22269" y1="47587" x2="27011" y2="51651"/>
                        <a14:foregroundMark x1="29297" y1="48857" x2="29297" y2="48857"/>
                        <a14:foregroundMark x1="32854" y1="49534" x2="35732" y2="51397"/>
                        <a14:foregroundMark x1="32261" y1="53006" x2="32261" y2="53006"/>
                        <a14:foregroundMark x1="37087" y1="52159" x2="37087" y2="52159"/>
                        <a14:foregroundMark x1="33954" y1="53175" x2="33954" y2="53175"/>
                        <a14:foregroundMark x1="33954" y1="54107" x2="31245" y2="54276"/>
                        <a14:foregroundMark x1="25656" y1="60457" x2="32599" y2="62574"/>
                        <a14:foregroundMark x1="23539" y1="58764" x2="23793" y2="60881"/>
                        <a14:foregroundMark x1="22947" y1="59272" x2="22947" y2="59272"/>
                        <a14:foregroundMark x1="23370" y1="59865" x2="23370" y2="59865"/>
                        <a14:foregroundMark x1="23370" y1="60119" x2="23370" y2="60119"/>
                        <a14:foregroundMark x1="23370" y1="60881" x2="23370" y2="60881"/>
                        <a14:foregroundMark x1="23370" y1="59272" x2="23370" y2="59272"/>
                        <a14:foregroundMark x1="28027" y1="59272" x2="28789" y2="59272"/>
                        <a14:foregroundMark x1="31075" y1="59272" x2="31075" y2="59272"/>
                        <a14:foregroundMark x1="32261" y1="58764" x2="32261" y2="58764"/>
                        <a14:foregroundMark x1="31837" y1="58340" x2="31837" y2="58340"/>
                        <a14:foregroundMark x1="31245" y1="58340" x2="31245" y2="58340"/>
                        <a14:foregroundMark x1="45724" y1="59102" x2="45724" y2="59102"/>
                        <a14:foregroundMark x1="24132" y1="58340" x2="34208" y2="58679"/>
                        <a14:backgroundMark x1="33531" y1="54022" x2="33531" y2="54022"/>
                        <a14:backgroundMark x1="32261" y1="53853" x2="32261" y2="538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06" t="31434" r="17385" b="28932"/>
          <a:stretch/>
        </p:blipFill>
        <p:spPr bwMode="auto">
          <a:xfrm>
            <a:off x="8662101" y="281991"/>
            <a:ext cx="1361210" cy="826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Изображение выглядит как стрела&#10;&#10;Автоматически созданное описание">
            <a:extLst>
              <a:ext uri="{FF2B5EF4-FFF2-40B4-BE49-F238E27FC236}">
                <a16:creationId xmlns:a16="http://schemas.microsoft.com/office/drawing/2014/main" id="{8985A147-F9E6-C084-7E6C-CCBF8E399AB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1342"/>
          <a:stretch/>
        </p:blipFill>
        <p:spPr>
          <a:xfrm>
            <a:off x="11104679" y="217979"/>
            <a:ext cx="760586" cy="954108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F9A7873-D17C-B818-A2CC-DC848416DB04}"/>
              </a:ext>
            </a:extLst>
          </p:cNvPr>
          <p:cNvSpPr/>
          <p:nvPr/>
        </p:nvSpPr>
        <p:spPr>
          <a:xfrm>
            <a:off x="2224645" y="3928307"/>
            <a:ext cx="408275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 Neue Light"/>
                <a:ea typeface="+mn-ea"/>
                <a:cs typeface="Arial"/>
                <a:sym typeface="Arial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https://arctech.center/arctech-engineering/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 Neue Light"/>
                <a:ea typeface="+mn-ea"/>
                <a:cs typeface="Arial"/>
                <a:sym typeface="Arial"/>
              </a:rPr>
              <a:t> 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elvetica Neue Light"/>
              <a:ea typeface="+mn-ea"/>
              <a:cs typeface="Arial"/>
              <a:sym typeface="Arial"/>
            </a:endParaRP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 Neue Light"/>
                <a:ea typeface="+mn-ea"/>
                <a:cs typeface="Arial"/>
                <a:sym typeface="Arial"/>
              </a:rPr>
              <a:t>supportengineering@arctech.center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elvetica Neue Light"/>
              <a:ea typeface="+mn-ea"/>
              <a:cs typeface="Arial"/>
              <a:sym typeface="Arial"/>
            </a:endParaRPr>
          </a:p>
        </p:txBody>
      </p:sp>
      <p:pic>
        <p:nvPicPr>
          <p:cNvPr id="16" name="Рисунок 15" descr="@ со сплошной заливкой">
            <a:extLst>
              <a:ext uri="{FF2B5EF4-FFF2-40B4-BE49-F238E27FC236}">
                <a16:creationId xmlns:a16="http://schemas.microsoft.com/office/drawing/2014/main" id="{A8FE8F43-B987-04D1-B105-40C857E4475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854641" y="4378376"/>
            <a:ext cx="380928" cy="380928"/>
          </a:xfrm>
          <a:prstGeom prst="rect">
            <a:avLst/>
          </a:prstGeom>
        </p:spPr>
      </p:pic>
      <p:pic>
        <p:nvPicPr>
          <p:cNvPr id="18" name="Рисунок 17" descr="Окно браузера контур">
            <a:extLst>
              <a:ext uri="{FF2B5EF4-FFF2-40B4-BE49-F238E27FC236}">
                <a16:creationId xmlns:a16="http://schemas.microsoft.com/office/drawing/2014/main" id="{E911D9D1-42B6-DF30-0C0E-48C9DDE8496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854641" y="3884330"/>
            <a:ext cx="380928" cy="380928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0113CB06-EC3D-B896-0774-63249EE7759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09927" y="2049240"/>
            <a:ext cx="3427432" cy="3427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6704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91293B58-66A1-41E9-6EF1-6580836040D4}"/>
              </a:ext>
            </a:extLst>
          </p:cNvPr>
          <p:cNvGrpSpPr/>
          <p:nvPr/>
        </p:nvGrpSpPr>
        <p:grpSpPr>
          <a:xfrm>
            <a:off x="5479473" y="6424045"/>
            <a:ext cx="1233055" cy="338554"/>
            <a:chOff x="5479473" y="6424045"/>
            <a:chExt cx="1233055" cy="338554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F88E79D-2D15-0F62-50CE-20BE3C06D406}"/>
                </a:ext>
              </a:extLst>
            </p:cNvPr>
            <p:cNvSpPr txBox="1"/>
            <p:nvPr/>
          </p:nvSpPr>
          <p:spPr>
            <a:xfrm>
              <a:off x="5479473" y="6424045"/>
              <a:ext cx="123305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600" b="1" dirty="0">
                  <a:solidFill>
                    <a:prstClr val="black"/>
                  </a:solidFill>
                  <a:latin typeface="Arial Narrow" panose="020B0604020202020204" pitchFamily="34" charset="0"/>
                  <a:ea typeface="Helvetica Neue Condensed" panose="02000503000000020004" pitchFamily="2" charset="0"/>
                  <a:cs typeface="Arial Narrow" panose="020B0604020202020204" pitchFamily="34" charset="0"/>
                </a:rPr>
                <a:t>2</a:t>
              </a:r>
              <a:endPara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4020202020204" pitchFamily="34" charset="0"/>
                <a:ea typeface="Helvetica Neue Condensed" panose="02000503000000020004" pitchFamily="2" charset="0"/>
                <a:cs typeface="Arial Narrow" panose="020B0604020202020204" pitchFamily="34" charset="0"/>
              </a:endParaRPr>
            </a:p>
          </p:txBody>
        </p:sp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B292BF28-E2E7-C886-7D4E-FBB7DCA42E6F}"/>
                </a:ext>
              </a:extLst>
            </p:cNvPr>
            <p:cNvSpPr/>
            <p:nvPr/>
          </p:nvSpPr>
          <p:spPr>
            <a:xfrm>
              <a:off x="5573064" y="6575322"/>
              <a:ext cx="360000" cy="36000"/>
            </a:xfrm>
            <a:prstGeom prst="rect">
              <a:avLst/>
            </a:prstGeom>
            <a:solidFill>
              <a:srgbClr val="0221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DC595275-AD07-7B3D-35AA-21B00DD2D375}"/>
                </a:ext>
              </a:extLst>
            </p:cNvPr>
            <p:cNvSpPr/>
            <p:nvPr/>
          </p:nvSpPr>
          <p:spPr>
            <a:xfrm>
              <a:off x="6256374" y="6575322"/>
              <a:ext cx="360000" cy="36000"/>
            </a:xfrm>
            <a:prstGeom prst="rect">
              <a:avLst/>
            </a:prstGeom>
            <a:solidFill>
              <a:srgbClr val="0221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5BEB240B-3423-0647-6BF6-E9AA455A9964}"/>
              </a:ext>
            </a:extLst>
          </p:cNvPr>
          <p:cNvSpPr/>
          <p:nvPr/>
        </p:nvSpPr>
        <p:spPr>
          <a:xfrm>
            <a:off x="550863" y="1691188"/>
            <a:ext cx="10318375" cy="27699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 Neue Thin"/>
                <a:ea typeface="+mn-ea"/>
                <a:cs typeface="+mn-cs"/>
                <a:sym typeface="Arial"/>
              </a:rPr>
              <a:t>В 2023 году в рамках председательства России в Арктическом совете на платформе объявлены три конкурса: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elvetica Neue Thin"/>
              <a:ea typeface="+mn-ea"/>
              <a:cs typeface="+mn-cs"/>
              <a:sym typeface="Arial"/>
            </a:endParaRPr>
          </a:p>
        </p:txBody>
      </p:sp>
      <p:pic>
        <p:nvPicPr>
          <p:cNvPr id="20" name="Рисунок 19" descr="Колыбель Ньютона со сплошной заливкой">
            <a:extLst>
              <a:ext uri="{FF2B5EF4-FFF2-40B4-BE49-F238E27FC236}">
                <a16:creationId xmlns:a16="http://schemas.microsoft.com/office/drawing/2014/main" id="{F7255209-2445-B2A0-C0DC-7B8598109F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1031" y="4054269"/>
            <a:ext cx="370803" cy="300498"/>
          </a:xfrm>
          <a:prstGeom prst="rect">
            <a:avLst/>
          </a:prstGeom>
        </p:spPr>
      </p:pic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796F5124-C9D0-355C-1D31-7BF28F3198F0}"/>
              </a:ext>
            </a:extLst>
          </p:cNvPr>
          <p:cNvGrpSpPr/>
          <p:nvPr/>
        </p:nvGrpSpPr>
        <p:grpSpPr>
          <a:xfrm>
            <a:off x="1041946" y="2903862"/>
            <a:ext cx="9457258" cy="646331"/>
            <a:chOff x="1286863" y="4072388"/>
            <a:chExt cx="9457258" cy="646331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70E39516-148A-713C-520C-F5846836F96E}"/>
                </a:ext>
              </a:extLst>
            </p:cNvPr>
            <p:cNvSpPr txBox="1"/>
            <p:nvPr/>
          </p:nvSpPr>
          <p:spPr>
            <a:xfrm>
              <a:off x="1286863" y="4222279"/>
              <a:ext cx="2377127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44546A">
                      <a:lumMod val="50000"/>
                    </a:srgbClr>
                  </a:solidFill>
                  <a:effectLst/>
                  <a:uLnTx/>
                  <a:uFillTx/>
                  <a:latin typeface="Helvetica Neue Thin"/>
                  <a:ea typeface="+mn-ea"/>
                  <a:cs typeface="Arial"/>
                  <a:sym typeface="Arial"/>
                </a:rPr>
                <a:t>2. АРКТЕК  ИНЖИНИРИНГ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E98957E7-15FC-38FE-15D8-ADAB04697547}"/>
                </a:ext>
              </a:extLst>
            </p:cNvPr>
            <p:cNvSpPr txBox="1"/>
            <p:nvPr/>
          </p:nvSpPr>
          <p:spPr>
            <a:xfrm>
              <a:off x="3882513" y="4072388"/>
              <a:ext cx="6861608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44546A">
                      <a:lumMod val="50000"/>
                    </a:srgbClr>
                  </a:solidFill>
                  <a:effectLst/>
                  <a:uLnTx/>
                  <a:uFillTx/>
                  <a:latin typeface="Helvetica Neue Light"/>
                  <a:ea typeface="+mn-ea"/>
                  <a:cs typeface="Arial"/>
                  <a:sym typeface="Arial"/>
                </a:rPr>
                <a:t>Конкурс для научно-технических команд и индивидуальных разработчиков, готовых в рамках конкурса предложить решение технологических задач российских корпораций, осуществляющих деятельность в Арктике</a:t>
              </a:r>
            </a:p>
          </p:txBody>
        </p:sp>
      </p:grpSp>
      <p:cxnSp>
        <p:nvCxnSpPr>
          <p:cNvPr id="43" name="Прямая соединительная линия 42">
            <a:extLst>
              <a:ext uri="{FF2B5EF4-FFF2-40B4-BE49-F238E27FC236}">
                <a16:creationId xmlns:a16="http://schemas.microsoft.com/office/drawing/2014/main" id="{3A1F8D7A-A6C9-C0A5-23DE-57DFF55C8E56}"/>
              </a:ext>
            </a:extLst>
          </p:cNvPr>
          <p:cNvCxnSpPr>
            <a:cxnSpLocks/>
          </p:cNvCxnSpPr>
          <p:nvPr/>
        </p:nvCxnSpPr>
        <p:spPr>
          <a:xfrm>
            <a:off x="692044" y="2786450"/>
            <a:ext cx="9873145" cy="0"/>
          </a:xfrm>
          <a:prstGeom prst="line">
            <a:avLst/>
          </a:prstGeom>
          <a:ln w="9525">
            <a:solidFill>
              <a:srgbClr val="00206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Рисунок 17" descr="Механическая рука со сплошной заливкой">
            <a:extLst>
              <a:ext uri="{FF2B5EF4-FFF2-40B4-BE49-F238E27FC236}">
                <a16:creationId xmlns:a16="http://schemas.microsoft.com/office/drawing/2014/main" id="{0F24E79A-13B3-21A7-1297-C59DA732F2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31608" y="2981340"/>
            <a:ext cx="397914" cy="322118"/>
          </a:xfrm>
          <a:prstGeom prst="rect">
            <a:avLst/>
          </a:prstGeom>
        </p:spPr>
      </p:pic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9E52AF6A-B37E-E058-9099-49D7CD71B51C}"/>
              </a:ext>
            </a:extLst>
          </p:cNvPr>
          <p:cNvGrpSpPr/>
          <p:nvPr/>
        </p:nvGrpSpPr>
        <p:grpSpPr>
          <a:xfrm>
            <a:off x="1067778" y="4066370"/>
            <a:ext cx="9370571" cy="461665"/>
            <a:chOff x="1151904" y="2938884"/>
            <a:chExt cx="9370571" cy="461665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553D924A-843A-C381-9E18-1CC11A64FF73}"/>
                </a:ext>
              </a:extLst>
            </p:cNvPr>
            <p:cNvSpPr txBox="1"/>
            <p:nvPr/>
          </p:nvSpPr>
          <p:spPr>
            <a:xfrm>
              <a:off x="3689342" y="2938884"/>
              <a:ext cx="6833133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44546A">
                      <a:lumMod val="50000"/>
                    </a:srgbClr>
                  </a:solidFill>
                  <a:effectLst/>
                  <a:uLnTx/>
                  <a:uFillTx/>
                  <a:latin typeface="Helvetica Neue Light"/>
                  <a:ea typeface="+mn-ea"/>
                  <a:cs typeface="Arial"/>
                  <a:sym typeface="Arial"/>
                </a:rPr>
                <a:t>Конкурс для научных команд и исследователей, развивающих актуальные прикладные и фундаментальные исследования, способствующие развитию Арктического региона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DC38646F-9B4B-3F6D-6943-8B6E9698A15A}"/>
                </a:ext>
              </a:extLst>
            </p:cNvPr>
            <p:cNvSpPr txBox="1"/>
            <p:nvPr/>
          </p:nvSpPr>
          <p:spPr>
            <a:xfrm>
              <a:off x="1151904" y="2963651"/>
              <a:ext cx="2437386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44546A">
                      <a:lumMod val="50000"/>
                    </a:srgbClr>
                  </a:solidFill>
                  <a:effectLst/>
                  <a:uLnTx/>
                  <a:uFillTx/>
                  <a:latin typeface="Helvetica Neue Thin"/>
                  <a:ea typeface="+mn-ea"/>
                  <a:cs typeface="Arial"/>
                  <a:sym typeface="Arial"/>
                </a:rPr>
                <a:t>3. АРКТЕК НАУЧНЫЙ ПИТЧ</a:t>
              </a:r>
            </a:p>
          </p:txBody>
        </p:sp>
      </p:grp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CB0DF626-2122-7D86-AA04-5E1BCEE4F00A}"/>
              </a:ext>
            </a:extLst>
          </p:cNvPr>
          <p:cNvGrpSpPr/>
          <p:nvPr/>
        </p:nvGrpSpPr>
        <p:grpSpPr>
          <a:xfrm>
            <a:off x="575239" y="2076912"/>
            <a:ext cx="10054340" cy="830997"/>
            <a:chOff x="664933" y="3795549"/>
            <a:chExt cx="10054340" cy="830997"/>
          </a:xfrm>
        </p:grpSpPr>
        <p:pic>
          <p:nvPicPr>
            <p:cNvPr id="19" name="Рисунок 18" descr="Программист мужской со сплошной заливкой">
              <a:extLst>
                <a:ext uri="{FF2B5EF4-FFF2-40B4-BE49-F238E27FC236}">
                  <a16:creationId xmlns:a16="http://schemas.microsoft.com/office/drawing/2014/main" id="{97E1009A-3DE1-B0FC-A4AE-2CC609478F8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64933" y="3871177"/>
              <a:ext cx="397914" cy="297428"/>
            </a:xfrm>
            <a:prstGeom prst="rect">
              <a:avLst/>
            </a:prstGeom>
          </p:spPr>
        </p:pic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F43CAFB8-FB2E-4187-ABFD-05EA057B0989}"/>
                </a:ext>
              </a:extLst>
            </p:cNvPr>
            <p:cNvSpPr txBox="1"/>
            <p:nvPr/>
          </p:nvSpPr>
          <p:spPr>
            <a:xfrm>
              <a:off x="3727290" y="3795549"/>
              <a:ext cx="6991983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44546A">
                      <a:lumMod val="50000"/>
                    </a:srgbClr>
                  </a:solidFill>
                  <a:effectLst/>
                  <a:uLnTx/>
                  <a:uFillTx/>
                  <a:latin typeface="Helvetica Neue Light"/>
                  <a:ea typeface="+mn-ea"/>
                  <a:cs typeface="Arial"/>
                  <a:sym typeface="Arial"/>
                </a:rPr>
                <a:t>Конкурс для продуктовых и IT-команд, готовых на основе </a:t>
              </a:r>
              <a:r>
                <a:rPr kumimoji="0" lang="ru-RU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4546A">
                      <a:lumMod val="50000"/>
                    </a:srgbClr>
                  </a:solidFill>
                  <a:effectLst/>
                  <a:uLnTx/>
                  <a:uFillTx/>
                  <a:latin typeface="Helvetica Neue Light"/>
                  <a:ea typeface="+mn-ea"/>
                  <a:cs typeface="Arial"/>
                  <a:sym typeface="Arial"/>
                </a:rPr>
                <a:t>датасетов</a:t>
              </a:r>
              <a:r>
                <a: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44546A">
                      <a:lumMod val="50000"/>
                    </a:srgbClr>
                  </a:solidFill>
                  <a:effectLst/>
                  <a:uLnTx/>
                  <a:uFillTx/>
                  <a:latin typeface="Helvetica Neue Light"/>
                  <a:ea typeface="+mn-ea"/>
                  <a:cs typeface="Arial"/>
                  <a:sym typeface="Arial"/>
                </a:rPr>
                <a:t> разработать MVP цифровых сервисов для развития туризма, кадрового потенциала и улучшения качества жизни людей в Арктике</a:t>
              </a:r>
            </a:p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Helvetica Neue Thin"/>
                <a:ea typeface="+mn-ea"/>
                <a:cs typeface="Arial"/>
                <a:sym typeface="Arial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1DC72572-05C3-727E-D87B-F338412328A9}"/>
                </a:ext>
              </a:extLst>
            </p:cNvPr>
            <p:cNvSpPr txBox="1"/>
            <p:nvPr/>
          </p:nvSpPr>
          <p:spPr>
            <a:xfrm>
              <a:off x="1151904" y="3864550"/>
              <a:ext cx="2378937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44546A">
                      <a:lumMod val="50000"/>
                    </a:srgbClr>
                  </a:solidFill>
                  <a:effectLst/>
                  <a:uLnTx/>
                  <a:uFillTx/>
                  <a:latin typeface="Helvetica Neue Thin"/>
                  <a:ea typeface="+mn-ea"/>
                  <a:cs typeface="Arial"/>
                  <a:sym typeface="Arial"/>
                </a:rPr>
                <a:t>1. АРКТЕК  ДАТА</a:t>
              </a:r>
            </a:p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Helvetica Neue Thin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4D108DC2-A0EE-3C05-8CE0-939A34A34C08}"/>
              </a:ext>
            </a:extLst>
          </p:cNvPr>
          <p:cNvSpPr txBox="1"/>
          <p:nvPr/>
        </p:nvSpPr>
        <p:spPr>
          <a:xfrm>
            <a:off x="6500345" y="4591709"/>
            <a:ext cx="4797326" cy="2892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50000"/>
                </a:srgbClr>
              </a:solidFill>
              <a:effectLst/>
              <a:uLnTx/>
              <a:uFillTx/>
              <a:latin typeface="Helvetica Neue Thin"/>
              <a:ea typeface="+mn-ea"/>
              <a:cs typeface="Arial"/>
              <a:sym typeface="Arial"/>
            </a:endParaRPr>
          </a:p>
        </p:txBody>
      </p: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C1E30A7D-3FED-E91F-BFF4-E9752F45911D}"/>
              </a:ext>
            </a:extLst>
          </p:cNvPr>
          <p:cNvCxnSpPr>
            <a:cxnSpLocks/>
          </p:cNvCxnSpPr>
          <p:nvPr/>
        </p:nvCxnSpPr>
        <p:spPr>
          <a:xfrm>
            <a:off x="705163" y="3723947"/>
            <a:ext cx="9860026" cy="24690"/>
          </a:xfrm>
          <a:prstGeom prst="line">
            <a:avLst/>
          </a:prstGeom>
          <a:ln w="9525">
            <a:solidFill>
              <a:srgbClr val="00206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C0D74A1C-EEB5-EC96-80A5-A5876D299EBC}"/>
              </a:ext>
            </a:extLst>
          </p:cNvPr>
          <p:cNvGrpSpPr/>
          <p:nvPr/>
        </p:nvGrpSpPr>
        <p:grpSpPr>
          <a:xfrm>
            <a:off x="705163" y="5409973"/>
            <a:ext cx="8989882" cy="968772"/>
            <a:chOff x="717075" y="5221993"/>
            <a:chExt cx="8989882" cy="968772"/>
          </a:xfrm>
        </p:grpSpPr>
        <p:pic>
          <p:nvPicPr>
            <p:cNvPr id="49" name="Рисунок 48">
              <a:extLst>
                <a:ext uri="{FF2B5EF4-FFF2-40B4-BE49-F238E27FC236}">
                  <a16:creationId xmlns:a16="http://schemas.microsoft.com/office/drawing/2014/main" id="{3838C359-1F39-94C0-0865-9E152836E9D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4167" b="97348" l="635" r="99239">
                          <a14:foregroundMark x1="24619" y1="10227" x2="24619" y2="10227"/>
                          <a14:foregroundMark x1="45812" y1="4356" x2="45812" y2="4356"/>
                          <a14:foregroundMark x1="20558" y1="36364" x2="20558" y2="36364"/>
                          <a14:foregroundMark x1="29569" y1="37689" x2="29569" y2="37689"/>
                          <a14:foregroundMark x1="29188" y1="37121" x2="29188" y2="37121"/>
                          <a14:foregroundMark x1="11548" y1="41856" x2="11548" y2="41856"/>
                          <a14:foregroundMark x1="4569" y1="33144" x2="4569" y2="33144"/>
                          <a14:foregroundMark x1="761" y1="28220" x2="761" y2="28220"/>
                          <a14:foregroundMark x1="16878" y1="48674" x2="16878" y2="48674"/>
                          <a14:foregroundMark x1="36548" y1="64583" x2="36548" y2="64583"/>
                          <a14:foregroundMark x1="42132" y1="64205" x2="42132" y2="64205"/>
                          <a14:foregroundMark x1="45558" y1="64583" x2="45558" y2="64583"/>
                          <a14:foregroundMark x1="50508" y1="64773" x2="50508" y2="64773"/>
                          <a14:foregroundMark x1="32614" y1="64773" x2="32614" y2="64773"/>
                          <a14:foregroundMark x1="56091" y1="65720" x2="56091" y2="65720"/>
                          <a14:foregroundMark x1="61168" y1="67803" x2="61168" y2="67803"/>
                          <a14:foregroundMark x1="65102" y1="67803" x2="65102" y2="67803"/>
                          <a14:foregroundMark x1="67132" y1="66098" x2="67132" y2="66098"/>
                          <a14:foregroundMark x1="71193" y1="62879" x2="71193" y2="62879"/>
                          <a14:foregroundMark x1="72335" y1="65341" x2="72335" y2="65341"/>
                          <a14:foregroundMark x1="79822" y1="71780" x2="79822" y2="71780"/>
                          <a14:foregroundMark x1="81472" y1="64773" x2="81472" y2="64773"/>
                          <a14:foregroundMark x1="88832" y1="67424" x2="88832" y2="67424"/>
                          <a14:foregroundMark x1="91624" y1="67614" x2="91624" y2="67614"/>
                          <a14:foregroundMark x1="95431" y1="68561" x2="95431" y2="68561"/>
                          <a14:foregroundMark x1="33756" y1="79545" x2="33756" y2="79545"/>
                          <a14:foregroundMark x1="32487" y1="78409" x2="32487" y2="78409"/>
                          <a14:foregroundMark x1="39594" y1="78788" x2="39594" y2="78788"/>
                          <a14:foregroundMark x1="45685" y1="80114" x2="45685" y2="80114"/>
                          <a14:foregroundMark x1="48985" y1="78598" x2="48985" y2="78598"/>
                          <a14:foregroundMark x1="53299" y1="79167" x2="53299" y2="79167"/>
                          <a14:foregroundMark x1="56726" y1="78220" x2="56726" y2="78220"/>
                          <a14:foregroundMark x1="65990" y1="78598" x2="65990" y2="78598"/>
                          <a14:foregroundMark x1="70305" y1="78598" x2="70305" y2="78598"/>
                          <a14:foregroundMark x1="74746" y1="78220" x2="74746" y2="78220"/>
                          <a14:foregroundMark x1="80711" y1="81818" x2="80711" y2="81818"/>
                          <a14:foregroundMark x1="62944" y1="78220" x2="62944" y2="78220"/>
                          <a14:foregroundMark x1="90228" y1="78977" x2="90228" y2="78977"/>
                          <a14:foregroundMark x1="93528" y1="78598" x2="93528" y2="78598"/>
                          <a14:foregroundMark x1="99239" y1="80303" x2="99239" y2="80303"/>
                          <a14:foregroundMark x1="82868" y1="81818" x2="82868" y2="81818"/>
                          <a14:foregroundMark x1="85914" y1="92424" x2="85914" y2="92424"/>
                          <a14:foregroundMark x1="85914" y1="93561" x2="85914" y2="93561"/>
                          <a14:foregroundMark x1="85914" y1="96212" x2="85914" y2="96212"/>
                          <a14:foregroundMark x1="81599" y1="93182" x2="81599" y2="93182"/>
                          <a14:foregroundMark x1="76523" y1="94318" x2="76523" y2="94318"/>
                          <a14:foregroundMark x1="70939" y1="97348" x2="70939" y2="97348"/>
                          <a14:foregroundMark x1="65482" y1="95644" x2="65482" y2="95644"/>
                          <a14:foregroundMark x1="61548" y1="92992" x2="61548" y2="92992"/>
                          <a14:foregroundMark x1="56091" y1="92235" x2="56091" y2="92235"/>
                          <a14:foregroundMark x1="52919" y1="93182" x2="52919" y2="93182"/>
                          <a14:foregroundMark x1="49873" y1="94697" x2="49873" y2="94697"/>
                          <a14:foregroundMark x1="47970" y1="93561" x2="47970" y2="93561"/>
                          <a14:foregroundMark x1="42640" y1="96780" x2="42640" y2="96780"/>
                          <a14:foregroundMark x1="38325" y1="94697" x2="38325" y2="94697"/>
                          <a14:foregroundMark x1="33376" y1="94886" x2="33376" y2="94886"/>
                          <a14:backgroundMark x1="254" y1="28409" x2="254" y2="28409"/>
                          <a14:backgroundMark x1="31726" y1="70644" x2="31726" y2="70644"/>
                          <a14:backgroundMark x1="31726" y1="66288" x2="31726" y2="66288"/>
                          <a14:backgroundMark x1="64848" y1="70265" x2="64848" y2="70265"/>
                          <a14:backgroundMark x1="96193" y1="66477" x2="96193" y2="66477"/>
                          <a14:backgroundMark x1="53046" y1="82197" x2="53046" y2="82197"/>
                          <a14:backgroundMark x1="57741" y1="80871" x2="57741" y2="80871"/>
                          <a14:backgroundMark x1="70431" y1="84091" x2="70431" y2="84091"/>
                          <a14:backgroundMark x1="70178" y1="80114" x2="70178" y2="80114"/>
                          <a14:backgroundMark x1="55838" y1="94886" x2="55838" y2="94886"/>
                          <a14:backgroundMark x1="41497" y1="96212" x2="41497" y2="96212"/>
                          <a14:backgroundMark x1="65482" y1="93750" x2="65482" y2="93750"/>
                          <a14:backgroundMark x1="65482" y1="98106" x2="65482" y2="98106"/>
                          <a14:backgroundMark x1="70558" y1="99242" x2="70558" y2="99242"/>
                          <a14:backgroundMark x1="70305" y1="96591" x2="70305" y2="96591"/>
                          <a14:backgroundMark x1="75381" y1="98106" x2="75381" y2="98106"/>
                          <a14:backgroundMark x1="80711" y1="97727" x2="80711" y2="97727"/>
                          <a14:backgroundMark x1="85279" y1="94886" x2="85279" y2="94886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17075" y="5252547"/>
              <a:ext cx="1122356" cy="752036"/>
            </a:xfrm>
            <a:prstGeom prst="rect">
              <a:avLst/>
            </a:prstGeom>
          </p:spPr>
        </p:pic>
        <p:pic>
          <p:nvPicPr>
            <p:cNvPr id="50" name="Picture 2">
              <a:extLst>
                <a:ext uri="{FF2B5EF4-FFF2-40B4-BE49-F238E27FC236}">
                  <a16:creationId xmlns:a16="http://schemas.microsoft.com/office/drawing/2014/main" id="{BEFEDB6A-2010-A822-8387-76570B396DC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34632" b="67062" l="21084" r="78069">
                          <a14:foregroundMark x1="35986" y1="38865" x2="35986" y2="38865"/>
                          <a14:foregroundMark x1="49619" y1="34801" x2="49619" y2="34801"/>
                          <a14:foregroundMark x1="47671" y1="59610" x2="47671" y2="59610"/>
                          <a14:foregroundMark x1="44200" y1="59695" x2="44200" y2="59695"/>
                          <a14:foregroundMark x1="42083" y1="59695" x2="42083" y2="59695"/>
                          <a14:foregroundMark x1="32007" y1="62574" x2="32007" y2="62574"/>
                          <a14:foregroundMark x1="32599" y1="64268" x2="32599" y2="64268"/>
                          <a14:foregroundMark x1="32769" y1="59610" x2="32769" y2="59610"/>
                          <a14:foregroundMark x1="32345" y1="58933" x2="32345" y2="58933"/>
                          <a14:foregroundMark x1="30398" y1="58933" x2="30398" y2="58933"/>
                          <a14:foregroundMark x1="26926" y1="59610" x2="26926" y2="59610"/>
                          <a14:foregroundMark x1="25910" y1="59695" x2="33446" y2="59865"/>
                          <a14:foregroundMark x1="24809" y1="60373" x2="32854" y2="58848"/>
                          <a14:foregroundMark x1="34208" y1="59102" x2="34208" y2="59102"/>
                          <a14:foregroundMark x1="30059" y1="58679" x2="30059" y2="58679"/>
                          <a14:foregroundMark x1="28196" y1="58679" x2="28196" y2="58679"/>
                          <a14:foregroundMark x1="27434" y1="58679" x2="27434" y2="58679"/>
                          <a14:foregroundMark x1="26503" y1="58933" x2="26503" y2="58933"/>
                          <a14:foregroundMark x1="25402" y1="58933" x2="25402" y2="58933"/>
                          <a14:foregroundMark x1="24809" y1="58933" x2="24809" y2="58933"/>
                          <a14:foregroundMark x1="24217" y1="59356" x2="24217" y2="59356"/>
                          <a14:foregroundMark x1="23709" y1="60119" x2="23709" y2="60119"/>
                          <a14:foregroundMark x1="24217" y1="59102" x2="24217" y2="59102"/>
                          <a14:foregroundMark x1="23793" y1="59102" x2="23793" y2="59102"/>
                          <a14:foregroundMark x1="34547" y1="60119" x2="34547" y2="60119"/>
                          <a14:foregroundMark x1="34547" y1="59356" x2="34547" y2="59356"/>
                          <a14:foregroundMark x1="34462" y1="58848" x2="34462" y2="58848"/>
                          <a14:foregroundMark x1="33023" y1="58679" x2="33023" y2="58679"/>
                          <a14:foregroundMark x1="33531" y1="58594" x2="33531" y2="58594"/>
                          <a14:foregroundMark x1="34208" y1="58594" x2="34208" y2="58594"/>
                          <a14:foregroundMark x1="34462" y1="58594" x2="34462" y2="58594"/>
                          <a14:foregroundMark x1="34716" y1="58848" x2="34716" y2="58848"/>
                          <a14:foregroundMark x1="26926" y1="58594" x2="26926" y2="58594"/>
                          <a14:foregroundMark x1="26164" y1="58594" x2="26164" y2="58594"/>
                          <a14:foregroundMark x1="25402" y1="58594" x2="25402" y2="58594"/>
                          <a14:foregroundMark x1="24809" y1="58594" x2="24809" y2="58594"/>
                          <a14:foregroundMark x1="24301" y1="58594" x2="24301" y2="58594"/>
                          <a14:foregroundMark x1="23963" y1="58933" x2="23963" y2="58933"/>
                          <a14:foregroundMark x1="23285" y1="59187" x2="23285" y2="59187"/>
                          <a14:foregroundMark x1="23539" y1="59865" x2="23539" y2="59865"/>
                          <a14:foregroundMark x1="23539" y1="59102" x2="23539" y2="59102"/>
                          <a14:foregroundMark x1="24217" y1="58679" x2="24217" y2="58679"/>
                          <a14:foregroundMark x1="26672" y1="58594" x2="26672" y2="58594"/>
                          <a14:foregroundMark x1="29297" y1="58594" x2="29297" y2="58594"/>
                          <a14:foregroundMark x1="30906" y1="58594" x2="30906" y2="58594"/>
                          <a14:foregroundMark x1="32345" y1="58594" x2="32345" y2="58594"/>
                          <a14:foregroundMark x1="23793" y1="58679" x2="23793" y2="58679"/>
                          <a14:foregroundMark x1="26503" y1="52244" x2="26503" y2="52244"/>
                          <a14:foregroundMark x1="25064" y1="50127" x2="25064" y2="50127"/>
                          <a14:foregroundMark x1="21084" y1="45978" x2="21084" y2="45978"/>
                          <a14:foregroundMark x1="30821" y1="55207" x2="30821" y2="55207"/>
                          <a14:foregroundMark x1="32007" y1="54784" x2="32007" y2="54784"/>
                          <a14:foregroundMark x1="33785" y1="50296" x2="33785" y2="50296"/>
                          <a14:foregroundMark x1="36410" y1="45047" x2="36410" y2="45047"/>
                          <a14:foregroundMark x1="35648" y1="41067" x2="35648" y2="41067"/>
                          <a14:foregroundMark x1="32599" y1="44539" x2="32599" y2="44539"/>
                          <a14:foregroundMark x1="45385" y1="59356" x2="45385" y2="59356"/>
                          <a14:foregroundMark x1="41236" y1="59356" x2="41236" y2="59356"/>
                          <a14:foregroundMark x1="39797" y1="59102" x2="39797" y2="59102"/>
                          <a14:foregroundMark x1="41490" y1="62997" x2="41490" y2="62997"/>
                          <a14:foregroundMark x1="38188" y1="58933" x2="38188" y2="58933"/>
                          <a14:foregroundMark x1="39373" y1="63251" x2="39373" y2="63251"/>
                          <a14:foregroundMark x1="43522" y1="63336" x2="43522" y2="63336"/>
                          <a14:foregroundMark x1="46147" y1="63082" x2="46147" y2="63082"/>
                          <a14:foregroundMark x1="47417" y1="63760" x2="47417" y2="63760"/>
                          <a14:foregroundMark x1="50381" y1="64268" x2="50381" y2="64268"/>
                          <a14:foregroundMark x1="49026" y1="64268" x2="49026" y2="64268"/>
                          <a14:foregroundMark x1="45131" y1="64945" x2="45131" y2="64945"/>
                          <a14:foregroundMark x1="42337" y1="64437" x2="42337" y2="64437"/>
                          <a14:foregroundMark x1="51990" y1="63844" x2="51990" y2="63844"/>
                          <a14:foregroundMark x1="50974" y1="60542" x2="50974" y2="60542"/>
                          <a14:foregroundMark x1="51990" y1="59356" x2="51990" y2="59356"/>
                          <a14:foregroundMark x1="54530" y1="58679" x2="54530" y2="58679"/>
                          <a14:foregroundMark x1="35224" y1="37680" x2="35224" y2="37680"/>
                          <a14:foregroundMark x1="50042" y1="61050" x2="50042" y2="61050"/>
                          <a14:foregroundMark x1="50042" y1="58594" x2="50042" y2="58594"/>
                          <a14:foregroundMark x1="50042" y1="58002" x2="50042" y2="58002"/>
                          <a14:foregroundMark x1="52244" y1="58679" x2="52244" y2="58679"/>
                          <a14:foregroundMark x1="57409" y1="58594" x2="57409" y2="58594"/>
                          <a14:foregroundMark x1="59526" y1="59356" x2="59526" y2="59356"/>
                          <a14:foregroundMark x1="64437" y1="59695" x2="64437" y2="59695"/>
                          <a14:foregroundMark x1="62066" y1="59695" x2="62066" y2="59695"/>
                          <a14:foregroundMark x1="30144" y1="61643" x2="29297" y2="61389"/>
                          <a14:foregroundMark x1="37172" y1="44793" x2="35902" y2="39712"/>
                          <a14:foregroundMark x1="35902" y1="39458" x2="35732" y2="38950"/>
                          <a14:foregroundMark x1="35732" y1="38442" x2="35478" y2="37934"/>
                          <a14:foregroundMark x1="66215" y1="59187" x2="66215" y2="59187"/>
                          <a14:foregroundMark x1="58764" y1="59865" x2="58764" y2="59865"/>
                          <a14:foregroundMark x1="49026" y1="58594" x2="49026" y2="58594"/>
                          <a14:foregroundMark x1="69517" y1="59187" x2="69517" y2="59187"/>
                          <a14:foregroundMark x1="73497" y1="59695" x2="73497" y2="59695"/>
                          <a14:foregroundMark x1="75360" y1="59949" x2="75360" y2="59949"/>
                          <a14:foregroundMark x1="77053" y1="59949" x2="77053" y2="59949"/>
                          <a14:foregroundMark x1="78069" y1="59695" x2="78069" y2="59695"/>
                          <a14:foregroundMark x1="71973" y1="59102" x2="71973" y2="59102"/>
                          <a14:foregroundMark x1="66808" y1="59356" x2="66808" y2="59356"/>
                          <a14:foregroundMark x1="61558" y1="60288" x2="61558" y2="60288"/>
                          <a14:foregroundMark x1="24301" y1="48857" x2="24301" y2="48857"/>
                          <a14:foregroundMark x1="22269" y1="47587" x2="27011" y2="51651"/>
                          <a14:foregroundMark x1="29297" y1="48857" x2="29297" y2="48857"/>
                          <a14:foregroundMark x1="32854" y1="49534" x2="35732" y2="51397"/>
                          <a14:foregroundMark x1="32261" y1="53006" x2="32261" y2="53006"/>
                          <a14:foregroundMark x1="37087" y1="52159" x2="37087" y2="52159"/>
                          <a14:foregroundMark x1="33954" y1="53175" x2="33954" y2="53175"/>
                          <a14:foregroundMark x1="33954" y1="54107" x2="31245" y2="54276"/>
                          <a14:foregroundMark x1="25656" y1="60457" x2="32599" y2="62574"/>
                          <a14:foregroundMark x1="23539" y1="58764" x2="23793" y2="60881"/>
                          <a14:foregroundMark x1="22947" y1="59272" x2="22947" y2="59272"/>
                          <a14:foregroundMark x1="23370" y1="59865" x2="23370" y2="59865"/>
                          <a14:foregroundMark x1="23370" y1="60119" x2="23370" y2="60119"/>
                          <a14:foregroundMark x1="23370" y1="60881" x2="23370" y2="60881"/>
                          <a14:foregroundMark x1="23370" y1="59272" x2="23370" y2="59272"/>
                          <a14:foregroundMark x1="28027" y1="59272" x2="28789" y2="59272"/>
                          <a14:foregroundMark x1="31075" y1="59272" x2="31075" y2="59272"/>
                          <a14:foregroundMark x1="32261" y1="58764" x2="32261" y2="58764"/>
                          <a14:foregroundMark x1="31837" y1="58340" x2="31837" y2="58340"/>
                          <a14:foregroundMark x1="31245" y1="58340" x2="31245" y2="58340"/>
                          <a14:foregroundMark x1="45724" y1="59102" x2="45724" y2="59102"/>
                          <a14:foregroundMark x1="24132" y1="58340" x2="34208" y2="58679"/>
                          <a14:backgroundMark x1="33531" y1="54022" x2="33531" y2="54022"/>
                          <a14:backgroundMark x1="32261" y1="53853" x2="32261" y2="5385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06" t="31434" r="17385" b="28932"/>
            <a:stretch/>
          </p:blipFill>
          <p:spPr bwMode="auto">
            <a:xfrm>
              <a:off x="2320536" y="5221993"/>
              <a:ext cx="1475957" cy="8957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4" name="Рисунок 53">
              <a:extLst>
                <a:ext uri="{FF2B5EF4-FFF2-40B4-BE49-F238E27FC236}">
                  <a16:creationId xmlns:a16="http://schemas.microsoft.com/office/drawing/2014/main" id="{D439EB24-39FD-1776-8C2D-DFA38CC2933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113194" y="5256722"/>
              <a:ext cx="1499216" cy="826261"/>
            </a:xfrm>
            <a:prstGeom prst="rect">
              <a:avLst/>
            </a:prstGeom>
          </p:spPr>
        </p:pic>
        <p:pic>
          <p:nvPicPr>
            <p:cNvPr id="1026" name="Picture 2" descr="logo">
              <a:extLst>
                <a:ext uri="{FF2B5EF4-FFF2-40B4-BE49-F238E27FC236}">
                  <a16:creationId xmlns:a16="http://schemas.microsoft.com/office/drawing/2014/main" id="{DA6BED09-C406-9226-150D-2F76D956FE3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0" y="5298848"/>
              <a:ext cx="1165438" cy="8919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6" name="Рисунок 55">
              <a:extLst>
                <a:ext uri="{FF2B5EF4-FFF2-40B4-BE49-F238E27FC236}">
                  <a16:creationId xmlns:a16="http://schemas.microsoft.com/office/drawing/2014/main" id="{5BB26296-7F35-C4B6-F7FE-C8A006FED98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7745028" y="5518175"/>
              <a:ext cx="1961929" cy="386349"/>
            </a:xfrm>
            <a:prstGeom prst="rect">
              <a:avLst/>
            </a:prstGeom>
          </p:spPr>
        </p:pic>
      </p:grpSp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id="{7C3582FA-B867-7F88-E8C2-47557AD18460}"/>
              </a:ext>
            </a:extLst>
          </p:cNvPr>
          <p:cNvSpPr/>
          <p:nvPr/>
        </p:nvSpPr>
        <p:spPr>
          <a:xfrm>
            <a:off x="550863" y="4960897"/>
            <a:ext cx="8134833" cy="30777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 Neue Light"/>
                <a:ea typeface="+mn-ea"/>
                <a:cs typeface="+mn-cs"/>
                <a:sym typeface="Arial"/>
              </a:rPr>
              <a:t>ОРГАНИЗАТОРЫ: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elvetica Neue Light"/>
              <a:ea typeface="+mn-ea"/>
              <a:cs typeface="+mn-cs"/>
              <a:sym typeface="Arial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B7283A4-1865-7EB5-3CF0-982CB2CE07E6}"/>
              </a:ext>
            </a:extLst>
          </p:cNvPr>
          <p:cNvSpPr/>
          <p:nvPr/>
        </p:nvSpPr>
        <p:spPr>
          <a:xfrm>
            <a:off x="456460" y="393228"/>
            <a:ext cx="106537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483100" algn="l"/>
              </a:tabLst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 Neue Light"/>
                <a:ea typeface="+mn-ea"/>
                <a:cs typeface="+mn-cs"/>
              </a:rPr>
              <a:t>Арктический технологический конкурс «</a:t>
            </a:r>
            <a:r>
              <a:rPr kumimoji="0" lang="ru-RU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 Neue Light"/>
                <a:ea typeface="+mn-ea"/>
                <a:cs typeface="+mn-cs"/>
              </a:rPr>
              <a:t>АркТек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 Neue Light"/>
                <a:ea typeface="+mn-ea"/>
                <a:cs typeface="+mn-cs"/>
              </a:rPr>
              <a:t>»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A751040-8649-8D6D-F86F-24C43850EE38}"/>
              </a:ext>
            </a:extLst>
          </p:cNvPr>
          <p:cNvSpPr/>
          <p:nvPr/>
        </p:nvSpPr>
        <p:spPr>
          <a:xfrm>
            <a:off x="474235" y="998839"/>
            <a:ext cx="1065371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483100" algn="l"/>
              </a:tabLst>
              <a:defRPr/>
            </a:pP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 Light"/>
                <a:ea typeface="+mn-ea"/>
                <a:cs typeface="+mn-cs"/>
              </a:rPr>
              <a:t>Общий призовой фонд – 10 000 000₽</a:t>
            </a:r>
          </a:p>
        </p:txBody>
      </p:sp>
    </p:spTree>
    <p:extLst>
      <p:ext uri="{BB962C8B-B14F-4D97-AF65-F5344CB8AC3E}">
        <p14:creationId xmlns:p14="http://schemas.microsoft.com/office/powerpoint/2010/main" val="3633298423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Прямоугольник 39"/>
          <p:cNvSpPr/>
          <p:nvPr/>
        </p:nvSpPr>
        <p:spPr>
          <a:xfrm>
            <a:off x="623888" y="477409"/>
            <a:ext cx="1065371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 Neue Light"/>
                <a:ea typeface="+mn-ea"/>
                <a:cs typeface="+mn-cs"/>
              </a:rPr>
              <a:t>ФАНУ «</a:t>
            </a:r>
            <a:r>
              <a:rPr kumimoji="0" lang="ru-RU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 Neue Light"/>
                <a:ea typeface="+mn-ea"/>
                <a:cs typeface="+mn-cs"/>
              </a:rPr>
              <a:t>Востокгосплан</a:t>
            </a: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 Neue Light"/>
                <a:ea typeface="+mn-ea"/>
                <a:cs typeface="+mn-cs"/>
              </a:rPr>
              <a:t>» – организатор </a:t>
            </a:r>
            <a:r>
              <a:rPr kumimoji="0" lang="ru-RU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 Neue Light"/>
                <a:ea typeface="+mn-ea"/>
                <a:cs typeface="+mn-cs"/>
              </a:rPr>
              <a:t>АркТек</a:t>
            </a: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 Neue Light"/>
                <a:ea typeface="+mn-ea"/>
                <a:cs typeface="+mn-cs"/>
              </a:rPr>
              <a:t>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 Neue Light"/>
                <a:ea typeface="+mn-ea"/>
                <a:cs typeface="+mn-cs"/>
              </a:rPr>
              <a:t>интегратор науки в Арктическом регионе </a:t>
            </a:r>
          </a:p>
        </p:txBody>
      </p:sp>
      <p:cxnSp>
        <p:nvCxnSpPr>
          <p:cNvPr id="45" name="Прямая соединительная линия 44"/>
          <p:cNvCxnSpPr>
            <a:cxnSpLocks/>
          </p:cNvCxnSpPr>
          <p:nvPr/>
        </p:nvCxnSpPr>
        <p:spPr>
          <a:xfrm flipV="1">
            <a:off x="6064355" y="5646379"/>
            <a:ext cx="12348" cy="333094"/>
          </a:xfrm>
          <a:prstGeom prst="line">
            <a:avLst/>
          </a:prstGeom>
          <a:ln w="19050">
            <a:solidFill>
              <a:schemeClr val="bg1">
                <a:alpha val="27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74757641-05BA-F804-6D81-45EBF092F34F}"/>
              </a:ext>
            </a:extLst>
          </p:cNvPr>
          <p:cNvGrpSpPr/>
          <p:nvPr/>
        </p:nvGrpSpPr>
        <p:grpSpPr>
          <a:xfrm>
            <a:off x="5479473" y="6424045"/>
            <a:ext cx="1233055" cy="338554"/>
            <a:chOff x="5479473" y="6424045"/>
            <a:chExt cx="1233055" cy="338554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1FFC681-1F3A-6994-B179-F6D44C62E436}"/>
                </a:ext>
              </a:extLst>
            </p:cNvPr>
            <p:cNvSpPr txBox="1"/>
            <p:nvPr/>
          </p:nvSpPr>
          <p:spPr>
            <a:xfrm>
              <a:off x="5479473" y="6424045"/>
              <a:ext cx="123305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600" b="1" dirty="0">
                  <a:solidFill>
                    <a:prstClr val="black"/>
                  </a:solidFill>
                  <a:latin typeface="Arial Narrow" panose="020B0604020202020204" pitchFamily="34" charset="0"/>
                  <a:ea typeface="Helvetica Neue Condensed" panose="02000503000000020004" pitchFamily="2" charset="0"/>
                  <a:cs typeface="Arial Narrow" panose="020B0604020202020204" pitchFamily="34" charset="0"/>
                </a:rPr>
                <a:t>3</a:t>
              </a:r>
              <a:endPara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4020202020204" pitchFamily="34" charset="0"/>
                <a:ea typeface="Helvetica Neue Condensed" panose="02000503000000020004" pitchFamily="2" charset="0"/>
                <a:cs typeface="Arial Narrow" panose="020B0604020202020204" pitchFamily="34" charset="0"/>
              </a:endParaRPr>
            </a:p>
          </p:txBody>
        </p:sp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F70B3491-DFF5-2640-8272-37707FF03967}"/>
                </a:ext>
              </a:extLst>
            </p:cNvPr>
            <p:cNvSpPr/>
            <p:nvPr/>
          </p:nvSpPr>
          <p:spPr>
            <a:xfrm>
              <a:off x="5573064" y="6575322"/>
              <a:ext cx="360000" cy="36000"/>
            </a:xfrm>
            <a:prstGeom prst="rect">
              <a:avLst/>
            </a:prstGeom>
            <a:solidFill>
              <a:srgbClr val="0221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 Helvetica Neue Thin"/>
                <a:ea typeface="+mn-ea"/>
                <a:cs typeface="+mn-cs"/>
              </a:endParaRPr>
            </a:p>
          </p:txBody>
        </p:sp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2C9BE8AB-53DB-AFC7-2017-80B6BCB99203}"/>
                </a:ext>
              </a:extLst>
            </p:cNvPr>
            <p:cNvSpPr/>
            <p:nvPr/>
          </p:nvSpPr>
          <p:spPr>
            <a:xfrm>
              <a:off x="6256374" y="6575322"/>
              <a:ext cx="360000" cy="36000"/>
            </a:xfrm>
            <a:prstGeom prst="rect">
              <a:avLst/>
            </a:prstGeom>
            <a:solidFill>
              <a:srgbClr val="0221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 Helvetica Neue Thin"/>
                <a:ea typeface="+mn-ea"/>
                <a:cs typeface="+mn-cs"/>
              </a:endParaRPr>
            </a:p>
          </p:txBody>
        </p:sp>
      </p:grp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9C12F87-4721-7CE0-8214-1C507A5D69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167" b="97348" l="635" r="99239">
                        <a14:foregroundMark x1="24619" y1="10227" x2="24619" y2="10227"/>
                        <a14:foregroundMark x1="45812" y1="4356" x2="45812" y2="4356"/>
                        <a14:foregroundMark x1="20558" y1="36364" x2="20558" y2="36364"/>
                        <a14:foregroundMark x1="29569" y1="37689" x2="29569" y2="37689"/>
                        <a14:foregroundMark x1="29188" y1="37121" x2="29188" y2="37121"/>
                        <a14:foregroundMark x1="11548" y1="41856" x2="11548" y2="41856"/>
                        <a14:foregroundMark x1="4569" y1="33144" x2="4569" y2="33144"/>
                        <a14:foregroundMark x1="761" y1="28220" x2="761" y2="28220"/>
                        <a14:foregroundMark x1="16878" y1="48674" x2="16878" y2="48674"/>
                        <a14:foregroundMark x1="36548" y1="64583" x2="36548" y2="64583"/>
                        <a14:foregroundMark x1="42132" y1="64205" x2="42132" y2="64205"/>
                        <a14:foregroundMark x1="45558" y1="64583" x2="45558" y2="64583"/>
                        <a14:foregroundMark x1="50508" y1="64773" x2="50508" y2="64773"/>
                        <a14:foregroundMark x1="32614" y1="64773" x2="32614" y2="64773"/>
                        <a14:foregroundMark x1="56091" y1="65720" x2="56091" y2="65720"/>
                        <a14:foregroundMark x1="61168" y1="67803" x2="61168" y2="67803"/>
                        <a14:foregroundMark x1="65102" y1="67803" x2="65102" y2="67803"/>
                        <a14:foregroundMark x1="67132" y1="66098" x2="67132" y2="66098"/>
                        <a14:foregroundMark x1="71193" y1="62879" x2="71193" y2="62879"/>
                        <a14:foregroundMark x1="72335" y1="65341" x2="72335" y2="65341"/>
                        <a14:foregroundMark x1="79822" y1="71780" x2="79822" y2="71780"/>
                        <a14:foregroundMark x1="81472" y1="64773" x2="81472" y2="64773"/>
                        <a14:foregroundMark x1="88832" y1="67424" x2="88832" y2="67424"/>
                        <a14:foregroundMark x1="91624" y1="67614" x2="91624" y2="67614"/>
                        <a14:foregroundMark x1="95431" y1="68561" x2="95431" y2="68561"/>
                        <a14:foregroundMark x1="33756" y1="79545" x2="33756" y2="79545"/>
                        <a14:foregroundMark x1="32487" y1="78409" x2="32487" y2="78409"/>
                        <a14:foregroundMark x1="39594" y1="78788" x2="39594" y2="78788"/>
                        <a14:foregroundMark x1="45685" y1="80114" x2="45685" y2="80114"/>
                        <a14:foregroundMark x1="48985" y1="78598" x2="48985" y2="78598"/>
                        <a14:foregroundMark x1="53299" y1="79167" x2="53299" y2="79167"/>
                        <a14:foregroundMark x1="56726" y1="78220" x2="56726" y2="78220"/>
                        <a14:foregroundMark x1="65990" y1="78598" x2="65990" y2="78598"/>
                        <a14:foregroundMark x1="70305" y1="78598" x2="70305" y2="78598"/>
                        <a14:foregroundMark x1="74746" y1="78220" x2="74746" y2="78220"/>
                        <a14:foregroundMark x1="80711" y1="81818" x2="80711" y2="81818"/>
                        <a14:foregroundMark x1="62944" y1="78220" x2="62944" y2="78220"/>
                        <a14:foregroundMark x1="90228" y1="78977" x2="90228" y2="78977"/>
                        <a14:foregroundMark x1="93528" y1="78598" x2="93528" y2="78598"/>
                        <a14:foregroundMark x1="99239" y1="80303" x2="99239" y2="80303"/>
                        <a14:foregroundMark x1="82868" y1="81818" x2="82868" y2="81818"/>
                        <a14:foregroundMark x1="85914" y1="92424" x2="85914" y2="92424"/>
                        <a14:foregroundMark x1="85914" y1="93561" x2="85914" y2="93561"/>
                        <a14:foregroundMark x1="85914" y1="96212" x2="85914" y2="96212"/>
                        <a14:foregroundMark x1="81599" y1="93182" x2="81599" y2="93182"/>
                        <a14:foregroundMark x1="76523" y1="94318" x2="76523" y2="94318"/>
                        <a14:foregroundMark x1="70939" y1="97348" x2="70939" y2="97348"/>
                        <a14:foregroundMark x1="65482" y1="95644" x2="65482" y2="95644"/>
                        <a14:foregroundMark x1="61548" y1="92992" x2="61548" y2="92992"/>
                        <a14:foregroundMark x1="56091" y1="92235" x2="56091" y2="92235"/>
                        <a14:foregroundMark x1="52919" y1="93182" x2="52919" y2="93182"/>
                        <a14:foregroundMark x1="49873" y1="94697" x2="49873" y2="94697"/>
                        <a14:foregroundMark x1="47970" y1="93561" x2="47970" y2="93561"/>
                        <a14:foregroundMark x1="42640" y1="96780" x2="42640" y2="96780"/>
                        <a14:foregroundMark x1="38325" y1="94697" x2="38325" y2="94697"/>
                        <a14:foregroundMark x1="33376" y1="94886" x2="33376" y2="94886"/>
                        <a14:backgroundMark x1="254" y1="28409" x2="254" y2="28409"/>
                        <a14:backgroundMark x1="31726" y1="70644" x2="31726" y2="70644"/>
                        <a14:backgroundMark x1="31726" y1="66288" x2="31726" y2="66288"/>
                        <a14:backgroundMark x1="64848" y1="70265" x2="64848" y2="70265"/>
                        <a14:backgroundMark x1="96193" y1="66477" x2="96193" y2="66477"/>
                        <a14:backgroundMark x1="53046" y1="82197" x2="53046" y2="82197"/>
                        <a14:backgroundMark x1="57741" y1="80871" x2="57741" y2="80871"/>
                        <a14:backgroundMark x1="70431" y1="84091" x2="70431" y2="84091"/>
                        <a14:backgroundMark x1="70178" y1="80114" x2="70178" y2="80114"/>
                        <a14:backgroundMark x1="55838" y1="94886" x2="55838" y2="94886"/>
                        <a14:backgroundMark x1="41497" y1="96212" x2="41497" y2="96212"/>
                        <a14:backgroundMark x1="65482" y1="93750" x2="65482" y2="93750"/>
                        <a14:backgroundMark x1="65482" y1="98106" x2="65482" y2="98106"/>
                        <a14:backgroundMark x1="70558" y1="99242" x2="70558" y2="99242"/>
                        <a14:backgroundMark x1="70305" y1="96591" x2="70305" y2="96591"/>
                        <a14:backgroundMark x1="75381" y1="98106" x2="75381" y2="98106"/>
                        <a14:backgroundMark x1="80711" y1="97727" x2="80711" y2="97727"/>
                        <a14:backgroundMark x1="85279" y1="94886" x2="85279" y2="9488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235090" y="206071"/>
            <a:ext cx="1333022" cy="89319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7077627-B24F-8D21-C3ED-394E17A0F30A}"/>
              </a:ext>
            </a:extLst>
          </p:cNvPr>
          <p:cNvSpPr txBox="1"/>
          <p:nvPr/>
        </p:nvSpPr>
        <p:spPr>
          <a:xfrm>
            <a:off x="623888" y="1359167"/>
            <a:ext cx="1051027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Helvetica Neue Light"/>
                <a:ea typeface="+mn-ea"/>
                <a:cs typeface="+mn-cs"/>
              </a:rPr>
              <a:t>Восточный центр государственного планирования помогает государству и бизнесу оперативно получать актуальную информацию о всех аспектах экономической и социокультурной жизни Дальнего Востока и Арктики для принятия обоснованных управленческих решений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222A35"/>
              </a:solidFill>
              <a:effectLst/>
              <a:uLnTx/>
              <a:uFillTx/>
              <a:latin typeface="Helvetica Neue Thin"/>
              <a:ea typeface="+mn-ea"/>
              <a:cs typeface="+mn-cs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A07ED87-C087-69F9-763D-074CB1C0DED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8649"/>
          <a:stretch/>
        </p:blipFill>
        <p:spPr>
          <a:xfrm>
            <a:off x="470449" y="2833080"/>
            <a:ext cx="10205230" cy="3008586"/>
          </a:xfrm>
          <a:prstGeom prst="rect">
            <a:avLst/>
          </a:prstGeom>
        </p:spPr>
      </p:pic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3EBECB3E-33D4-E4BA-96C5-794B8FC569F5}"/>
              </a:ext>
            </a:extLst>
          </p:cNvPr>
          <p:cNvGrpSpPr/>
          <p:nvPr/>
        </p:nvGrpSpPr>
        <p:grpSpPr>
          <a:xfrm>
            <a:off x="676700" y="2268779"/>
            <a:ext cx="3007794" cy="367238"/>
            <a:chOff x="649805" y="2358795"/>
            <a:chExt cx="3113461" cy="367238"/>
          </a:xfrm>
        </p:grpSpPr>
        <p:sp>
          <p:nvSpPr>
            <p:cNvPr id="6" name="Скругленный прямоугольник 7">
              <a:extLst>
                <a:ext uri="{FF2B5EF4-FFF2-40B4-BE49-F238E27FC236}">
                  <a16:creationId xmlns:a16="http://schemas.microsoft.com/office/drawing/2014/main" id="{A3C85D69-9B3B-6086-5A22-094469E12D42}"/>
                </a:ext>
              </a:extLst>
            </p:cNvPr>
            <p:cNvSpPr/>
            <p:nvPr/>
          </p:nvSpPr>
          <p:spPr>
            <a:xfrm>
              <a:off x="649805" y="2358795"/>
              <a:ext cx="3113461" cy="36093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 Helvetica Neue Thin"/>
                  <a:ea typeface="+mn-ea"/>
                  <a:cs typeface="+mn-cs"/>
                </a:rPr>
                <a:t>м</a:t>
              </a:r>
            </a:p>
          </p:txBody>
        </p:sp>
        <p:sp>
          <p:nvSpPr>
            <p:cNvPr id="7" name="Объект 4">
              <a:extLst>
                <a:ext uri="{FF2B5EF4-FFF2-40B4-BE49-F238E27FC236}">
                  <a16:creationId xmlns:a16="http://schemas.microsoft.com/office/drawing/2014/main" id="{F1CE5384-64DD-E805-F082-DA299202EE66}"/>
                </a:ext>
              </a:extLst>
            </p:cNvPr>
            <p:cNvSpPr txBox="1">
              <a:spLocks/>
            </p:cNvSpPr>
            <p:nvPr/>
          </p:nvSpPr>
          <p:spPr>
            <a:xfrm>
              <a:off x="734435" y="2395738"/>
              <a:ext cx="2543005" cy="330295"/>
            </a:xfrm>
            <a:prstGeom prst="rect">
              <a:avLst/>
            </a:prstGeom>
          </p:spPr>
          <p:txBody>
            <a:bodyPr vert="horz" lIns="0" tIns="45720" rIns="91440" bIns="45720" rtlCol="0">
              <a:normAutofit fontScale="92500"/>
            </a:bodyPr>
            <a:lstStyle>
              <a:lvl1pPr indent="0">
                <a:lnSpc>
                  <a:spcPct val="100000"/>
                </a:lnSpc>
                <a:spcBef>
                  <a:spcPts val="1500"/>
                </a:spcBef>
                <a:buClr>
                  <a:srgbClr val="2877B2"/>
                </a:buClr>
                <a:buFont typeface="Wingdings" panose="05000000000000000000" pitchFamily="2" charset="2"/>
                <a:buNone/>
                <a:defRPr sz="1600" b="0" baseline="0"/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Clr>
                  <a:srgbClr val="2877B2"/>
                </a:buClr>
                <a:buFont typeface="Wingdings" panose="05000000000000000000" pitchFamily="2" charset="2"/>
                <a:buNone/>
                <a:defRPr sz="1400"/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lr>
                  <a:srgbClr val="2877B2"/>
                </a:buClr>
                <a:buFont typeface="Wingdings" panose="05000000000000000000" pitchFamily="2" charset="2"/>
                <a:buNone/>
                <a:defRPr sz="1400"/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lr>
                  <a:srgbClr val="2877B2"/>
                </a:buClr>
                <a:buFont typeface="Wingdings" panose="05000000000000000000" pitchFamily="2" charset="2"/>
                <a:buNone/>
                <a:defRPr sz="1400"/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lr>
                  <a:srgbClr val="2877B2"/>
                </a:buClr>
                <a:buFont typeface="Wingdings" panose="05000000000000000000" pitchFamily="2" charset="2"/>
                <a:buNone/>
                <a:defRPr sz="1400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500"/>
                </a:spcBef>
                <a:spcAft>
                  <a:spcPts val="0"/>
                </a:spcAft>
                <a:buClr>
                  <a:srgbClr val="2877B2"/>
                </a:buClr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 Helvetica Neue Thin"/>
                  <a:ea typeface="Verdana" panose="020B0604030504040204" pitchFamily="34" charset="0"/>
                  <a:cs typeface="+mn-cs"/>
                </a:rPr>
                <a:t>Направления</a:t>
              </a:r>
              <a:r>
                <a:rPr kumimoji="0" lang="ru-RU" sz="1300" b="1" i="0" u="none" strike="noStrike" kern="1200" cap="none" spc="0" normalizeH="0" baseline="0" noProof="0" dirty="0">
                  <a:ln>
                    <a:noFill/>
                  </a:ln>
                  <a:solidFill>
                    <a:srgbClr val="4096CD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kumimoji="0" 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 Helvetica Neue Thin"/>
                  <a:ea typeface="Verdana" panose="020B0604030504040204" pitchFamily="34" charset="0"/>
                  <a:cs typeface="+mn-cs"/>
                </a:rPr>
                <a:t>деятельности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27468234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Прямоугольник 39"/>
          <p:cNvSpPr/>
          <p:nvPr/>
        </p:nvSpPr>
        <p:spPr>
          <a:xfrm>
            <a:off x="606207" y="324119"/>
            <a:ext cx="106537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 Neue Thin"/>
                <a:ea typeface="+mn-ea"/>
                <a:cs typeface="+mn-cs"/>
              </a:rPr>
              <a:t>Национальная ассоциация трансфера технологий – </a:t>
            </a:r>
            <a:b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 Neue Thin"/>
                <a:ea typeface="+mn-ea"/>
                <a:cs typeface="+mn-cs"/>
              </a:rPr>
            </a:b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 Neue Thin"/>
                <a:ea typeface="+mn-ea"/>
                <a:cs typeface="+mn-cs"/>
              </a:rPr>
              <a:t>партнер конкурсов АРКТЕК ИНЖИНИРИНГ и АРКТЕК НАУЧНЫЙ ПИТЧ</a:t>
            </a:r>
          </a:p>
        </p:txBody>
      </p:sp>
      <p:cxnSp>
        <p:nvCxnSpPr>
          <p:cNvPr id="45" name="Прямая соединительная линия 44"/>
          <p:cNvCxnSpPr>
            <a:cxnSpLocks/>
          </p:cNvCxnSpPr>
          <p:nvPr/>
        </p:nvCxnSpPr>
        <p:spPr>
          <a:xfrm flipV="1">
            <a:off x="6064355" y="5646379"/>
            <a:ext cx="12348" cy="333094"/>
          </a:xfrm>
          <a:prstGeom prst="line">
            <a:avLst/>
          </a:prstGeom>
          <a:ln w="19050">
            <a:solidFill>
              <a:schemeClr val="bg1">
                <a:alpha val="27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74757641-05BA-F804-6D81-45EBF092F34F}"/>
              </a:ext>
            </a:extLst>
          </p:cNvPr>
          <p:cNvGrpSpPr/>
          <p:nvPr/>
        </p:nvGrpSpPr>
        <p:grpSpPr>
          <a:xfrm>
            <a:off x="5479473" y="6424045"/>
            <a:ext cx="1233055" cy="338554"/>
            <a:chOff x="5479473" y="6424045"/>
            <a:chExt cx="1233055" cy="338554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1FFC681-1F3A-6994-B179-F6D44C62E436}"/>
                </a:ext>
              </a:extLst>
            </p:cNvPr>
            <p:cNvSpPr txBox="1"/>
            <p:nvPr/>
          </p:nvSpPr>
          <p:spPr>
            <a:xfrm>
              <a:off x="5479473" y="6424045"/>
              <a:ext cx="123305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4020202020204" pitchFamily="34" charset="0"/>
                  <a:ea typeface="Helvetica Neue Condensed" panose="02000503000000020004" pitchFamily="2" charset="0"/>
                  <a:cs typeface="Arial Narrow" panose="020B0604020202020204" pitchFamily="34" charset="0"/>
                </a:rPr>
                <a:t>4</a:t>
              </a:r>
            </a:p>
          </p:txBody>
        </p:sp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F70B3491-DFF5-2640-8272-37707FF03967}"/>
                </a:ext>
              </a:extLst>
            </p:cNvPr>
            <p:cNvSpPr/>
            <p:nvPr/>
          </p:nvSpPr>
          <p:spPr>
            <a:xfrm>
              <a:off x="5573064" y="6575322"/>
              <a:ext cx="360000" cy="36000"/>
            </a:xfrm>
            <a:prstGeom prst="rect">
              <a:avLst/>
            </a:prstGeom>
            <a:solidFill>
              <a:srgbClr val="0221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 Helvetica Neue Thin"/>
                <a:ea typeface="+mn-ea"/>
                <a:cs typeface="+mn-cs"/>
              </a:endParaRPr>
            </a:p>
          </p:txBody>
        </p:sp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2C9BE8AB-53DB-AFC7-2017-80B6BCB99203}"/>
                </a:ext>
              </a:extLst>
            </p:cNvPr>
            <p:cNvSpPr/>
            <p:nvPr/>
          </p:nvSpPr>
          <p:spPr>
            <a:xfrm>
              <a:off x="6256374" y="6575322"/>
              <a:ext cx="360000" cy="36000"/>
            </a:xfrm>
            <a:prstGeom prst="rect">
              <a:avLst/>
            </a:prstGeom>
            <a:solidFill>
              <a:srgbClr val="0221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 Helvetica Neue Thin"/>
                <a:ea typeface="+mn-ea"/>
                <a:cs typeface="+mn-cs"/>
              </a:endParaRPr>
            </a:p>
          </p:txBody>
        </p:sp>
      </p:grpSp>
      <p:sp>
        <p:nvSpPr>
          <p:cNvPr id="4" name="Скругленный прямоугольник 66">
            <a:extLst>
              <a:ext uri="{FF2B5EF4-FFF2-40B4-BE49-F238E27FC236}">
                <a16:creationId xmlns:a16="http://schemas.microsoft.com/office/drawing/2014/main" id="{DB58D1D7-4A7D-9E3D-2E15-7F4AD1F1D8DE}"/>
              </a:ext>
            </a:extLst>
          </p:cNvPr>
          <p:cNvSpPr/>
          <p:nvPr/>
        </p:nvSpPr>
        <p:spPr>
          <a:xfrm>
            <a:off x="553762" y="1229297"/>
            <a:ext cx="865764" cy="466677"/>
          </a:xfrm>
          <a:prstGeom prst="roundRect">
            <a:avLst/>
          </a:prstGeom>
          <a:gradFill>
            <a:gsLst>
              <a:gs pos="0">
                <a:srgbClr val="4096CD"/>
              </a:gs>
              <a:gs pos="13000">
                <a:srgbClr val="4096CD"/>
              </a:gs>
              <a:gs pos="71000">
                <a:srgbClr val="256DA3"/>
              </a:gs>
              <a:gs pos="100000">
                <a:srgbClr val="256DA3"/>
              </a:gs>
            </a:gsLst>
            <a:lin ang="66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Verdana"/>
              <a:cs typeface="Arial"/>
            </a:endParaRPr>
          </a:p>
        </p:txBody>
      </p:sp>
      <p:sp>
        <p:nvSpPr>
          <p:cNvPr id="5" name="Скругленный прямоугольник 7">
            <a:extLst>
              <a:ext uri="{FF2B5EF4-FFF2-40B4-BE49-F238E27FC236}">
                <a16:creationId xmlns:a16="http://schemas.microsoft.com/office/drawing/2014/main" id="{98D707CB-12E8-90AD-12A1-FB07CC30394A}"/>
              </a:ext>
            </a:extLst>
          </p:cNvPr>
          <p:cNvSpPr/>
          <p:nvPr/>
        </p:nvSpPr>
        <p:spPr>
          <a:xfrm>
            <a:off x="653108" y="1335035"/>
            <a:ext cx="5229221" cy="360939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 Helvetica Neue Thin"/>
                <a:ea typeface="+mn-ea"/>
                <a:cs typeface="+mn-cs"/>
              </a:rPr>
              <a:t>м</a:t>
            </a:r>
          </a:p>
        </p:txBody>
      </p:sp>
      <p:sp>
        <p:nvSpPr>
          <p:cNvPr id="6" name="Объект 4">
            <a:extLst>
              <a:ext uri="{FF2B5EF4-FFF2-40B4-BE49-F238E27FC236}">
                <a16:creationId xmlns:a16="http://schemas.microsoft.com/office/drawing/2014/main" id="{4FD73BEF-6B72-2769-C00B-CB8872F0EB25}"/>
              </a:ext>
            </a:extLst>
          </p:cNvPr>
          <p:cNvSpPr txBox="1">
            <a:spLocks/>
          </p:cNvSpPr>
          <p:nvPr/>
        </p:nvSpPr>
        <p:spPr>
          <a:xfrm>
            <a:off x="906024" y="1364780"/>
            <a:ext cx="2543005" cy="330295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 indent="0">
              <a:lnSpc>
                <a:spcPct val="100000"/>
              </a:lnSpc>
              <a:spcBef>
                <a:spcPts val="1500"/>
              </a:spcBef>
              <a:buClr>
                <a:srgbClr val="2877B2"/>
              </a:buClr>
              <a:buFont typeface="Wingdings" panose="05000000000000000000" pitchFamily="2" charset="2"/>
              <a:buNone/>
              <a:defRPr sz="1600" b="0" baseline="0"/>
            </a:lvl1pPr>
            <a:lvl2pPr marL="685800" indent="-228600">
              <a:lnSpc>
                <a:spcPct val="90000"/>
              </a:lnSpc>
              <a:spcBef>
                <a:spcPts val="500"/>
              </a:spcBef>
              <a:buClr>
                <a:srgbClr val="2877B2"/>
              </a:buClr>
              <a:buFont typeface="Wingdings" panose="05000000000000000000" pitchFamily="2" charset="2"/>
              <a:buNone/>
              <a:defRPr sz="1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2877B2"/>
              </a:buClr>
              <a:buFont typeface="Wingdings" panose="05000000000000000000" pitchFamily="2" charset="2"/>
              <a:buNone/>
              <a:defRPr sz="14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2877B2"/>
              </a:buClr>
              <a:buFont typeface="Wingdings" panose="05000000000000000000" pitchFamily="2" charset="2"/>
              <a:buNone/>
              <a:defRPr sz="1400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2877B2"/>
              </a:buClr>
              <a:buFont typeface="Wingdings" panose="05000000000000000000" pitchFamily="2" charset="2"/>
              <a:buNone/>
              <a:defRPr sz="1400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2877B2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 Helvetica Neue Thin"/>
                <a:ea typeface="Verdana" panose="020B0604030504040204" pitchFamily="34" charset="0"/>
                <a:cs typeface="Verdana" panose="020B0604030504040204" pitchFamily="34" charset="0"/>
              </a:rPr>
              <a:t>Миссия НАТТ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F7E1DF-017C-E15E-81D3-CD890D436CC1}"/>
              </a:ext>
            </a:extLst>
          </p:cNvPr>
          <p:cNvSpPr txBox="1"/>
          <p:nvPr/>
        </p:nvSpPr>
        <p:spPr>
          <a:xfrm>
            <a:off x="619109" y="1789202"/>
            <a:ext cx="544524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 Light"/>
                <a:ea typeface="Verdana"/>
                <a:cs typeface="Verdana"/>
              </a:rPr>
              <a:t>– способствовать устойчивому росту экономики Российской Федерации путем повышения эффективности трансфера отечественных технологий в промышленность 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Neue Light"/>
              <a:ea typeface="+mn-ea"/>
              <a:cs typeface="+mn-cs"/>
            </a:endParaRPr>
          </a:p>
        </p:txBody>
      </p:sp>
      <p:sp>
        <p:nvSpPr>
          <p:cNvPr id="8" name="Скругленный прямоугольник 66">
            <a:extLst>
              <a:ext uri="{FF2B5EF4-FFF2-40B4-BE49-F238E27FC236}">
                <a16:creationId xmlns:a16="http://schemas.microsoft.com/office/drawing/2014/main" id="{2A8F70B8-4850-8942-0866-447E2B4E13F6}"/>
              </a:ext>
            </a:extLst>
          </p:cNvPr>
          <p:cNvSpPr/>
          <p:nvPr/>
        </p:nvSpPr>
        <p:spPr>
          <a:xfrm>
            <a:off x="562763" y="4850523"/>
            <a:ext cx="865764" cy="1002607"/>
          </a:xfrm>
          <a:prstGeom prst="roundRect">
            <a:avLst/>
          </a:prstGeom>
          <a:gradFill>
            <a:gsLst>
              <a:gs pos="0">
                <a:srgbClr val="4096CD"/>
              </a:gs>
              <a:gs pos="13000">
                <a:srgbClr val="4096CD"/>
              </a:gs>
              <a:gs pos="71000">
                <a:srgbClr val="256DA3"/>
              </a:gs>
              <a:gs pos="100000">
                <a:srgbClr val="256DA3"/>
              </a:gs>
            </a:gsLst>
            <a:lin ang="66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Verdana"/>
              <a:cs typeface="Arial"/>
            </a:endParaRPr>
          </a:p>
        </p:txBody>
      </p:sp>
      <p:sp>
        <p:nvSpPr>
          <p:cNvPr id="9" name="Скругленный прямоугольник 7">
            <a:extLst>
              <a:ext uri="{FF2B5EF4-FFF2-40B4-BE49-F238E27FC236}">
                <a16:creationId xmlns:a16="http://schemas.microsoft.com/office/drawing/2014/main" id="{BE087BA5-1492-45AA-EE29-998A6D2B5975}"/>
              </a:ext>
            </a:extLst>
          </p:cNvPr>
          <p:cNvSpPr/>
          <p:nvPr/>
        </p:nvSpPr>
        <p:spPr>
          <a:xfrm>
            <a:off x="656394" y="4973770"/>
            <a:ext cx="5222648" cy="109095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 Helvetica Neue Thin"/>
                <a:ea typeface="+mn-ea"/>
                <a:cs typeface="+mn-cs"/>
              </a:rPr>
              <a:t>м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F933762B-8083-FD35-3BA9-97E4A2B1F36E}"/>
              </a:ext>
            </a:extLst>
          </p:cNvPr>
          <p:cNvSpPr/>
          <p:nvPr/>
        </p:nvSpPr>
        <p:spPr>
          <a:xfrm>
            <a:off x="657327" y="3238671"/>
            <a:ext cx="5002306" cy="149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 Light"/>
                <a:ea typeface="Verdana"/>
                <a:cs typeface="+mn-cs"/>
              </a:rPr>
              <a:t>Цифровая платформа трансфера технологий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 Light"/>
                <a:ea typeface="Verdana"/>
                <a:cs typeface="+mn-cs"/>
              </a:rPr>
              <a:t>Мониторинг рынка трансфера технологий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 Light"/>
                <a:ea typeface="Verdana"/>
                <a:cs typeface="+mn-cs"/>
              </a:rPr>
              <a:t>Законодательная и регуляторная деятельность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 Light"/>
                <a:ea typeface="Verdana"/>
                <a:cs typeface="+mn-cs"/>
              </a:rPr>
              <a:t>Развитие компетенций специалистов, </a:t>
            </a:r>
            <a:b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 Light"/>
                <a:ea typeface="Verdana"/>
                <a:cs typeface="+mn-cs"/>
              </a:rPr>
            </a:b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 Light"/>
                <a:ea typeface="Verdana"/>
                <a:cs typeface="+mn-cs"/>
              </a:rPr>
              <a:t>ответственных за трансфер технологий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 Light"/>
                <a:ea typeface="Verdana"/>
                <a:cs typeface="+mn-cs"/>
              </a:rPr>
              <a:t>Межведомственная коммуникационная площадка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ru-RU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 Helvetica Neue Thin"/>
              <a:ea typeface="Verdana"/>
              <a:cs typeface="+mn-cs"/>
            </a:endParaRPr>
          </a:p>
        </p:txBody>
      </p:sp>
      <p:pic>
        <p:nvPicPr>
          <p:cNvPr id="13" name="Изображение 4" descr="85C5F7C40C416546057C4DAA4D3887D6.png">
            <a:extLst>
              <a:ext uri="{FF2B5EF4-FFF2-40B4-BE49-F238E27FC236}">
                <a16:creationId xmlns:a16="http://schemas.microsoft.com/office/drawing/2014/main" id="{4EBE5F49-3F8F-CD07-0BCA-84E727C3D3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560" y="5545539"/>
            <a:ext cx="1087012" cy="36988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9C36DD7-89EC-218D-64E7-CB161D9F6A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0671" y="5392038"/>
            <a:ext cx="1169499" cy="553263"/>
          </a:xfrm>
          <a:prstGeom prst="rect">
            <a:avLst/>
          </a:prstGeom>
        </p:spPr>
      </p:pic>
      <p:sp>
        <p:nvSpPr>
          <p:cNvPr id="21" name="Объект 4">
            <a:extLst>
              <a:ext uri="{FF2B5EF4-FFF2-40B4-BE49-F238E27FC236}">
                <a16:creationId xmlns:a16="http://schemas.microsoft.com/office/drawing/2014/main" id="{173CF661-7F81-7C3B-64F6-D33F751CD039}"/>
              </a:ext>
            </a:extLst>
          </p:cNvPr>
          <p:cNvSpPr txBox="1">
            <a:spLocks/>
          </p:cNvSpPr>
          <p:nvPr/>
        </p:nvSpPr>
        <p:spPr>
          <a:xfrm>
            <a:off x="986644" y="5065941"/>
            <a:ext cx="3890053" cy="330295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 indent="0">
              <a:lnSpc>
                <a:spcPct val="100000"/>
              </a:lnSpc>
              <a:spcBef>
                <a:spcPts val="1500"/>
              </a:spcBef>
              <a:buClr>
                <a:srgbClr val="2877B2"/>
              </a:buClr>
              <a:buFont typeface="Wingdings" panose="05000000000000000000" pitchFamily="2" charset="2"/>
              <a:buNone/>
              <a:defRPr sz="1600" b="0" baseline="0"/>
            </a:lvl1pPr>
            <a:lvl2pPr marL="685800" indent="-228600">
              <a:lnSpc>
                <a:spcPct val="90000"/>
              </a:lnSpc>
              <a:spcBef>
                <a:spcPts val="500"/>
              </a:spcBef>
              <a:buClr>
                <a:srgbClr val="2877B2"/>
              </a:buClr>
              <a:buFont typeface="Wingdings" panose="05000000000000000000" pitchFamily="2" charset="2"/>
              <a:buNone/>
              <a:defRPr sz="1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2877B2"/>
              </a:buClr>
              <a:buFont typeface="Wingdings" panose="05000000000000000000" pitchFamily="2" charset="2"/>
              <a:buNone/>
              <a:defRPr sz="14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2877B2"/>
              </a:buClr>
              <a:buFont typeface="Wingdings" panose="05000000000000000000" pitchFamily="2" charset="2"/>
              <a:buNone/>
              <a:defRPr sz="1400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2877B2"/>
              </a:buClr>
              <a:buFont typeface="Wingdings" panose="05000000000000000000" pitchFamily="2" charset="2"/>
              <a:buNone/>
              <a:defRPr sz="1400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2877B2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 Helvetica Neue Thin"/>
                <a:ea typeface="Verdana" panose="020B0604030504040204" pitchFamily="34" charset="0"/>
                <a:cs typeface="+mn-cs"/>
              </a:rPr>
              <a:t>Учредители</a:t>
            </a:r>
            <a:r>
              <a:rPr kumimoji="0" lang="ru-RU" sz="1300" b="1" i="0" u="none" strike="noStrike" kern="1200" cap="none" spc="0" normalizeH="0" baseline="0" noProof="0" dirty="0">
                <a:ln>
                  <a:noFill/>
                </a:ln>
                <a:solidFill>
                  <a:srgbClr val="4096CD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 Helvetica Neue Thin"/>
                <a:ea typeface="Verdana" panose="020B0604030504040204" pitchFamily="34" charset="0"/>
                <a:cs typeface="+mn-cs"/>
              </a:rPr>
              <a:t>(май 2017 года)</a:t>
            </a:r>
          </a:p>
        </p:txBody>
      </p:sp>
      <p:sp>
        <p:nvSpPr>
          <p:cNvPr id="22" name="Скругленный прямоугольник 66">
            <a:extLst>
              <a:ext uri="{FF2B5EF4-FFF2-40B4-BE49-F238E27FC236}">
                <a16:creationId xmlns:a16="http://schemas.microsoft.com/office/drawing/2014/main" id="{073E0A0E-3B93-82F4-946B-E19F299ADE9A}"/>
              </a:ext>
            </a:extLst>
          </p:cNvPr>
          <p:cNvSpPr/>
          <p:nvPr/>
        </p:nvSpPr>
        <p:spPr>
          <a:xfrm>
            <a:off x="557981" y="2574702"/>
            <a:ext cx="865764" cy="466677"/>
          </a:xfrm>
          <a:prstGeom prst="roundRect">
            <a:avLst/>
          </a:prstGeom>
          <a:gradFill>
            <a:gsLst>
              <a:gs pos="0">
                <a:srgbClr val="4096CD"/>
              </a:gs>
              <a:gs pos="13000">
                <a:srgbClr val="4096CD"/>
              </a:gs>
              <a:gs pos="71000">
                <a:srgbClr val="256DA3"/>
              </a:gs>
              <a:gs pos="100000">
                <a:srgbClr val="256DA3"/>
              </a:gs>
            </a:gsLst>
            <a:lin ang="66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Verdana"/>
              <a:cs typeface="Arial"/>
            </a:endParaRPr>
          </a:p>
        </p:txBody>
      </p:sp>
      <p:sp>
        <p:nvSpPr>
          <p:cNvPr id="23" name="Скругленный прямоугольник 7">
            <a:extLst>
              <a:ext uri="{FF2B5EF4-FFF2-40B4-BE49-F238E27FC236}">
                <a16:creationId xmlns:a16="http://schemas.microsoft.com/office/drawing/2014/main" id="{59DB6D38-9040-7993-8465-C9907A0AF204}"/>
              </a:ext>
            </a:extLst>
          </p:cNvPr>
          <p:cNvSpPr/>
          <p:nvPr/>
        </p:nvSpPr>
        <p:spPr>
          <a:xfrm>
            <a:off x="657327" y="2680440"/>
            <a:ext cx="5229221" cy="360939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 Helvetica Neue Thin"/>
                <a:ea typeface="+mn-ea"/>
                <a:cs typeface="+mn-cs"/>
              </a:rPr>
              <a:t>м</a:t>
            </a:r>
          </a:p>
        </p:txBody>
      </p:sp>
      <p:sp>
        <p:nvSpPr>
          <p:cNvPr id="24" name="Объект 4">
            <a:extLst>
              <a:ext uri="{FF2B5EF4-FFF2-40B4-BE49-F238E27FC236}">
                <a16:creationId xmlns:a16="http://schemas.microsoft.com/office/drawing/2014/main" id="{F7C2D7D2-2E42-16D7-14B0-9E03BFA473FC}"/>
              </a:ext>
            </a:extLst>
          </p:cNvPr>
          <p:cNvSpPr txBox="1">
            <a:spLocks/>
          </p:cNvSpPr>
          <p:nvPr/>
        </p:nvSpPr>
        <p:spPr>
          <a:xfrm>
            <a:off x="910243" y="2710185"/>
            <a:ext cx="2543005" cy="330295"/>
          </a:xfrm>
          <a:prstGeom prst="rect">
            <a:avLst/>
          </a:prstGeom>
        </p:spPr>
        <p:txBody>
          <a:bodyPr vert="horz" lIns="0" tIns="45720" rIns="91440" bIns="45720" rtlCol="0">
            <a:normAutofit fontScale="92500"/>
          </a:bodyPr>
          <a:lstStyle>
            <a:lvl1pPr indent="0">
              <a:lnSpc>
                <a:spcPct val="100000"/>
              </a:lnSpc>
              <a:spcBef>
                <a:spcPts val="1500"/>
              </a:spcBef>
              <a:buClr>
                <a:srgbClr val="2877B2"/>
              </a:buClr>
              <a:buFont typeface="Wingdings" panose="05000000000000000000" pitchFamily="2" charset="2"/>
              <a:buNone/>
              <a:defRPr sz="1600" b="0" baseline="0"/>
            </a:lvl1pPr>
            <a:lvl2pPr marL="685800" indent="-228600">
              <a:lnSpc>
                <a:spcPct val="90000"/>
              </a:lnSpc>
              <a:spcBef>
                <a:spcPts val="500"/>
              </a:spcBef>
              <a:buClr>
                <a:srgbClr val="2877B2"/>
              </a:buClr>
              <a:buFont typeface="Wingdings" panose="05000000000000000000" pitchFamily="2" charset="2"/>
              <a:buNone/>
              <a:defRPr sz="1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2877B2"/>
              </a:buClr>
              <a:buFont typeface="Wingdings" panose="05000000000000000000" pitchFamily="2" charset="2"/>
              <a:buNone/>
              <a:defRPr sz="14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2877B2"/>
              </a:buClr>
              <a:buFont typeface="Wingdings" panose="05000000000000000000" pitchFamily="2" charset="2"/>
              <a:buNone/>
              <a:defRPr sz="1400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2877B2"/>
              </a:buClr>
              <a:buFont typeface="Wingdings" panose="05000000000000000000" pitchFamily="2" charset="2"/>
              <a:buNone/>
              <a:defRPr sz="1400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2877B2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 Helvetica Neue Thin"/>
                <a:ea typeface="Verdana" panose="020B0604030504040204" pitchFamily="34" charset="0"/>
                <a:cs typeface="+mn-cs"/>
              </a:rPr>
              <a:t>Направления</a:t>
            </a:r>
            <a:r>
              <a:rPr kumimoji="0" lang="ru-RU" sz="1300" b="1" i="0" u="none" strike="noStrike" kern="1200" cap="none" spc="0" normalizeH="0" baseline="0" noProof="0" dirty="0">
                <a:ln>
                  <a:noFill/>
                </a:ln>
                <a:solidFill>
                  <a:srgbClr val="4096CD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 Helvetica Neue Thin"/>
                <a:ea typeface="Verdana" panose="020B0604030504040204" pitchFamily="34" charset="0"/>
                <a:cs typeface="+mn-cs"/>
              </a:rPr>
              <a:t>деятельности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4EFF0FE1-5521-6C38-AF65-3E169F424985}"/>
              </a:ext>
            </a:extLst>
          </p:cNvPr>
          <p:cNvSpPr/>
          <p:nvPr/>
        </p:nvSpPr>
        <p:spPr>
          <a:xfrm>
            <a:off x="6590425" y="2385201"/>
            <a:ext cx="5002306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1" indent="-2857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100"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 Light"/>
                <a:ea typeface="Verdana"/>
                <a:cs typeface="Verdana"/>
              </a:rPr>
              <a:t>20 </a:t>
            </a: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 Light"/>
                <a:ea typeface="Verdana" panose="020B0604030504040204" pitchFamily="34" charset="0"/>
                <a:cs typeface="Verdana"/>
              </a:rPr>
              <a:t>и</a:t>
            </a: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 Light"/>
                <a:ea typeface="Verdana" panose="020B0604030504040204" pitchFamily="34" charset="0"/>
                <a:cs typeface="+mn-cs"/>
              </a:rPr>
              <a:t>ндустриальных партнеров, работающих с платформой</a:t>
            </a:r>
          </a:p>
          <a:p>
            <a:pPr marL="285750" marR="0" lvl="1" indent="-2857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100"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 Light"/>
                <a:ea typeface="Verdana" panose="020B0604030504040204" pitchFamily="34" charset="0"/>
                <a:cs typeface="+mn-cs"/>
              </a:rPr>
              <a:t>18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 Light"/>
                <a:ea typeface="Verdana" panose="020B0604030504040204" pitchFamily="34" charset="0"/>
                <a:cs typeface="+mn-cs"/>
              </a:rPr>
              <a:t> </a:t>
            </a: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 Light"/>
                <a:ea typeface="Verdana" panose="020B0604030504040204" pitchFamily="34" charset="0"/>
                <a:cs typeface="+mn-cs"/>
              </a:rPr>
              <a:t>проектов по поиску технологий реализовано в интересах крупного бизнеса</a:t>
            </a:r>
          </a:p>
          <a:p>
            <a:pPr marL="285750" marR="0" lvl="1" indent="-2857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100"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 Light"/>
                <a:ea typeface="Verdana" panose="020B0604030504040204" pitchFamily="34" charset="0"/>
                <a:cs typeface="+mn-cs"/>
              </a:rPr>
              <a:t>144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 Light"/>
                <a:ea typeface="Verdana" panose="020B0604030504040204" pitchFamily="34" charset="0"/>
                <a:cs typeface="+mn-cs"/>
              </a:rPr>
              <a:t> </a:t>
            </a: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 Light"/>
                <a:ea typeface="Verdana" panose="020B0604030504040204" pitchFamily="34" charset="0"/>
                <a:cs typeface="+mn-cs"/>
              </a:rPr>
              <a:t>размещенных технологических запросов</a:t>
            </a: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Neue Light"/>
              <a:ea typeface="Verdana" panose="020B0604030504040204" pitchFamily="34" charset="0"/>
              <a:cs typeface="+mn-cs"/>
            </a:endParaRPr>
          </a:p>
          <a:p>
            <a:pPr marL="285750" marR="0" lvl="1" indent="-2857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100"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 Light"/>
                <a:ea typeface="Verdana" panose="020B0604030504040204" pitchFamily="34" charset="0"/>
                <a:cs typeface="+mn-cs"/>
              </a:rPr>
              <a:t>223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 Light"/>
                <a:ea typeface="Verdana" panose="020B0604030504040204" pitchFamily="34" charset="0"/>
                <a:cs typeface="+mn-cs"/>
              </a:rPr>
              <a:t> </a:t>
            </a: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 Light"/>
                <a:ea typeface="Verdana" panose="020B0604030504040204" pitchFamily="34" charset="0"/>
                <a:cs typeface="+mn-cs"/>
              </a:rPr>
              <a:t>поступивших предложений</a:t>
            </a: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Neue Light"/>
              <a:ea typeface="Verdana" panose="020B0604030504040204" pitchFamily="34" charset="0"/>
              <a:cs typeface="+mn-cs"/>
            </a:endParaRPr>
          </a:p>
          <a:p>
            <a:pPr marL="285750" marR="0" lvl="1" indent="-2857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1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 Light"/>
                <a:ea typeface="Verdana" panose="020B0604030504040204" pitchFamily="34" charset="0"/>
                <a:cs typeface="+mn-cs"/>
              </a:rPr>
              <a:t>&gt;</a:t>
            </a: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 Light"/>
                <a:ea typeface="Verdana" panose="020B0604030504040204" pitchFamily="34" charset="0"/>
                <a:cs typeface="+mn-cs"/>
              </a:rPr>
              <a:t> 6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 Light"/>
                <a:ea typeface="Verdana" panose="020B0604030504040204" pitchFamily="34" charset="0"/>
                <a:cs typeface="+mn-cs"/>
              </a:rPr>
              <a:t>00 </a:t>
            </a: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 Light"/>
                <a:ea typeface="Verdana" panose="020B0604030504040204" pitchFamily="34" charset="0"/>
                <a:cs typeface="+mn-cs"/>
              </a:rPr>
              <a:t>пользователей платформы</a:t>
            </a: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Neue Light"/>
              <a:ea typeface="Verdana" panose="020B0604030504040204" pitchFamily="34" charset="0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100"/>
              <a:buFontTx/>
              <a:buNone/>
              <a:tabLst/>
              <a:defRPr/>
            </a:pPr>
            <a:endParaRPr kumimoji="0" lang="ru-RU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 Helvetica Neue Thin"/>
              <a:ea typeface="Verdana" panose="020B0604030504040204" pitchFamily="34" charset="0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56DA3"/>
              </a:buClr>
              <a:buSzPts val="1100"/>
              <a:buFontTx/>
              <a:buNone/>
              <a:tabLst/>
              <a:defRPr/>
            </a:pPr>
            <a:endParaRPr kumimoji="0" lang="ru-RU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 Helvetica Neue Thin"/>
              <a:ea typeface="Verdana" panose="020B0604030504040204" pitchFamily="34" charset="0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56DA3"/>
              </a:buClr>
              <a:buSzPts val="1100"/>
              <a:buFontTx/>
              <a:buNone/>
              <a:tabLst/>
              <a:defRPr/>
            </a:pPr>
            <a:endParaRPr kumimoji="0" lang="ru-RU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56DA3"/>
              </a:buClr>
              <a:buSzPts val="1100"/>
              <a:buFontTx/>
              <a:buNone/>
              <a:tabLst/>
              <a:defRPr/>
            </a:pPr>
            <a:endParaRPr kumimoji="0" lang="ru-RU" sz="13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56DA3"/>
              </a:buClr>
              <a:buSzPts val="1100"/>
              <a:buFontTx/>
              <a:buNone/>
              <a:tabLst/>
              <a:defRPr/>
            </a:pPr>
            <a:endParaRPr kumimoji="0" lang="ru-RU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56DA3"/>
              </a:buClr>
              <a:buSzPts val="1100"/>
              <a:buFontTx/>
              <a:buNone/>
              <a:tabLst/>
              <a:defRPr/>
            </a:pPr>
            <a:endParaRPr kumimoji="0" lang="ru-RU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 Helvetica Neue Thin"/>
              <a:ea typeface="Verdan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6990388-4A35-D8E2-0FF8-A681C3AB90B9}"/>
              </a:ext>
            </a:extLst>
          </p:cNvPr>
          <p:cNvSpPr txBox="1"/>
          <p:nvPr/>
        </p:nvSpPr>
        <p:spPr>
          <a:xfrm>
            <a:off x="6871802" y="4928184"/>
            <a:ext cx="4931153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 Light"/>
                <a:ea typeface="+mn-ea"/>
                <a:cs typeface="+mn-cs"/>
              </a:rPr>
              <a:t>«Наука» - 44 организации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 Light"/>
                <a:ea typeface="+mn-ea"/>
                <a:cs typeface="+mn-cs"/>
              </a:rPr>
              <a:t>«Бизнес – 21 организация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 Light"/>
                <a:ea typeface="+mn-ea"/>
                <a:cs typeface="+mn-cs"/>
              </a:rPr>
              <a:t>«НКО и институты развития» - 14 организаций </a:t>
            </a:r>
          </a:p>
        </p:txBody>
      </p:sp>
      <p:sp>
        <p:nvSpPr>
          <p:cNvPr id="34" name="Скругленный прямоугольник 66">
            <a:extLst>
              <a:ext uri="{FF2B5EF4-FFF2-40B4-BE49-F238E27FC236}">
                <a16:creationId xmlns:a16="http://schemas.microsoft.com/office/drawing/2014/main" id="{E9C0600C-4BFA-C412-84F1-9675269C0407}"/>
              </a:ext>
            </a:extLst>
          </p:cNvPr>
          <p:cNvSpPr/>
          <p:nvPr/>
        </p:nvSpPr>
        <p:spPr>
          <a:xfrm>
            <a:off x="6436023" y="1921916"/>
            <a:ext cx="865764" cy="466677"/>
          </a:xfrm>
          <a:prstGeom prst="roundRect">
            <a:avLst/>
          </a:prstGeom>
          <a:gradFill>
            <a:gsLst>
              <a:gs pos="0">
                <a:srgbClr val="4096CD"/>
              </a:gs>
              <a:gs pos="13000">
                <a:srgbClr val="4096CD"/>
              </a:gs>
              <a:gs pos="71000">
                <a:srgbClr val="256DA3"/>
              </a:gs>
              <a:gs pos="100000">
                <a:srgbClr val="256DA3"/>
              </a:gs>
            </a:gsLst>
            <a:lin ang="66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Verdana"/>
              <a:cs typeface="Arial"/>
            </a:endParaRPr>
          </a:p>
        </p:txBody>
      </p:sp>
      <p:sp>
        <p:nvSpPr>
          <p:cNvPr id="35" name="Скругленный прямоугольник 7">
            <a:extLst>
              <a:ext uri="{FF2B5EF4-FFF2-40B4-BE49-F238E27FC236}">
                <a16:creationId xmlns:a16="http://schemas.microsoft.com/office/drawing/2014/main" id="{DED63E96-D0AA-A1B8-759F-D88D2D2733BA}"/>
              </a:ext>
            </a:extLst>
          </p:cNvPr>
          <p:cNvSpPr/>
          <p:nvPr/>
        </p:nvSpPr>
        <p:spPr>
          <a:xfrm>
            <a:off x="6535369" y="2027654"/>
            <a:ext cx="5229221" cy="360939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 Helvetica Neue Thin"/>
                <a:ea typeface="+mn-ea"/>
                <a:cs typeface="+mn-cs"/>
              </a:rPr>
              <a:t>м</a:t>
            </a:r>
          </a:p>
        </p:txBody>
      </p:sp>
      <p:sp>
        <p:nvSpPr>
          <p:cNvPr id="36" name="Объект 4">
            <a:extLst>
              <a:ext uri="{FF2B5EF4-FFF2-40B4-BE49-F238E27FC236}">
                <a16:creationId xmlns:a16="http://schemas.microsoft.com/office/drawing/2014/main" id="{79D08F8F-DDCB-ABB0-FB01-397C3215CFCD}"/>
              </a:ext>
            </a:extLst>
          </p:cNvPr>
          <p:cNvSpPr txBox="1">
            <a:spLocks/>
          </p:cNvSpPr>
          <p:nvPr/>
        </p:nvSpPr>
        <p:spPr>
          <a:xfrm>
            <a:off x="6788285" y="2057399"/>
            <a:ext cx="3758703" cy="330295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 indent="0">
              <a:lnSpc>
                <a:spcPct val="100000"/>
              </a:lnSpc>
              <a:spcBef>
                <a:spcPts val="1500"/>
              </a:spcBef>
              <a:buClr>
                <a:srgbClr val="2877B2"/>
              </a:buClr>
              <a:buFont typeface="Wingdings" panose="05000000000000000000" pitchFamily="2" charset="2"/>
              <a:buNone/>
              <a:defRPr sz="1600" b="0" baseline="0"/>
            </a:lvl1pPr>
            <a:lvl2pPr marL="685800" indent="-228600">
              <a:lnSpc>
                <a:spcPct val="90000"/>
              </a:lnSpc>
              <a:spcBef>
                <a:spcPts val="500"/>
              </a:spcBef>
              <a:buClr>
                <a:srgbClr val="2877B2"/>
              </a:buClr>
              <a:buFont typeface="Wingdings" panose="05000000000000000000" pitchFamily="2" charset="2"/>
              <a:buNone/>
              <a:defRPr sz="1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2877B2"/>
              </a:buClr>
              <a:buFont typeface="Wingdings" panose="05000000000000000000" pitchFamily="2" charset="2"/>
              <a:buNone/>
              <a:defRPr sz="14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2877B2"/>
              </a:buClr>
              <a:buFont typeface="Wingdings" panose="05000000000000000000" pitchFamily="2" charset="2"/>
              <a:buNone/>
              <a:defRPr sz="1400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2877B2"/>
              </a:buClr>
              <a:buFont typeface="Wingdings" panose="05000000000000000000" pitchFamily="2" charset="2"/>
              <a:buNone/>
              <a:defRPr sz="1400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2877B2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 Helvetica Neue Thin"/>
                <a:ea typeface="Verdana" panose="020B0604030504040204" pitchFamily="34" charset="0"/>
                <a:cs typeface="+mn-cs"/>
              </a:rPr>
              <a:t>Цифровая платформа (ЦП)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 Helvetica Neue Thin"/>
                <a:ea typeface="Verdana" panose="020B0604030504040204" pitchFamily="34" charset="0"/>
                <a:cs typeface="+mn-cs"/>
              </a:rPr>
              <a:t>digital-natt.ru</a:t>
            </a:r>
          </a:p>
        </p:txBody>
      </p:sp>
      <p:sp>
        <p:nvSpPr>
          <p:cNvPr id="37" name="Скругленный прямоугольник 66">
            <a:extLst>
              <a:ext uri="{FF2B5EF4-FFF2-40B4-BE49-F238E27FC236}">
                <a16:creationId xmlns:a16="http://schemas.microsoft.com/office/drawing/2014/main" id="{DFF09C4D-2582-D03A-E191-597DDBAB03CE}"/>
              </a:ext>
            </a:extLst>
          </p:cNvPr>
          <p:cNvSpPr/>
          <p:nvPr/>
        </p:nvSpPr>
        <p:spPr>
          <a:xfrm>
            <a:off x="6436023" y="4263654"/>
            <a:ext cx="865764" cy="466677"/>
          </a:xfrm>
          <a:prstGeom prst="roundRect">
            <a:avLst/>
          </a:prstGeom>
          <a:gradFill>
            <a:gsLst>
              <a:gs pos="0">
                <a:srgbClr val="4096CD"/>
              </a:gs>
              <a:gs pos="13000">
                <a:srgbClr val="4096CD"/>
              </a:gs>
              <a:gs pos="71000">
                <a:srgbClr val="256DA3"/>
              </a:gs>
              <a:gs pos="100000">
                <a:srgbClr val="256DA3"/>
              </a:gs>
            </a:gsLst>
            <a:lin ang="66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Verdana"/>
              <a:cs typeface="Arial"/>
            </a:endParaRPr>
          </a:p>
        </p:txBody>
      </p:sp>
      <p:sp>
        <p:nvSpPr>
          <p:cNvPr id="38" name="Скругленный прямоугольник 7">
            <a:extLst>
              <a:ext uri="{FF2B5EF4-FFF2-40B4-BE49-F238E27FC236}">
                <a16:creationId xmlns:a16="http://schemas.microsoft.com/office/drawing/2014/main" id="{7A62CE2F-29D9-4CB6-CA20-813CAC4F98A5}"/>
              </a:ext>
            </a:extLst>
          </p:cNvPr>
          <p:cNvSpPr/>
          <p:nvPr/>
        </p:nvSpPr>
        <p:spPr>
          <a:xfrm>
            <a:off x="6535369" y="4369392"/>
            <a:ext cx="5229221" cy="360939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 Helvetica Neue Thin"/>
                <a:ea typeface="+mn-ea"/>
                <a:cs typeface="+mn-cs"/>
              </a:rPr>
              <a:t>м</a:t>
            </a:r>
          </a:p>
        </p:txBody>
      </p:sp>
      <p:sp>
        <p:nvSpPr>
          <p:cNvPr id="39" name="Объект 4">
            <a:extLst>
              <a:ext uri="{FF2B5EF4-FFF2-40B4-BE49-F238E27FC236}">
                <a16:creationId xmlns:a16="http://schemas.microsoft.com/office/drawing/2014/main" id="{EBD30F67-0A81-61F9-CE09-3EFFA55736E8}"/>
              </a:ext>
            </a:extLst>
          </p:cNvPr>
          <p:cNvSpPr txBox="1">
            <a:spLocks/>
          </p:cNvSpPr>
          <p:nvPr/>
        </p:nvSpPr>
        <p:spPr>
          <a:xfrm>
            <a:off x="6770586" y="4422082"/>
            <a:ext cx="2543005" cy="330295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 indent="0">
              <a:lnSpc>
                <a:spcPct val="100000"/>
              </a:lnSpc>
              <a:spcBef>
                <a:spcPts val="1500"/>
              </a:spcBef>
              <a:buClr>
                <a:srgbClr val="2877B2"/>
              </a:buClr>
              <a:buFont typeface="Wingdings" panose="05000000000000000000" pitchFamily="2" charset="2"/>
              <a:buNone/>
              <a:defRPr sz="1600" b="0" baseline="0"/>
            </a:lvl1pPr>
            <a:lvl2pPr marL="685800" indent="-228600">
              <a:lnSpc>
                <a:spcPct val="90000"/>
              </a:lnSpc>
              <a:spcBef>
                <a:spcPts val="500"/>
              </a:spcBef>
              <a:buClr>
                <a:srgbClr val="2877B2"/>
              </a:buClr>
              <a:buFont typeface="Wingdings" panose="05000000000000000000" pitchFamily="2" charset="2"/>
              <a:buNone/>
              <a:defRPr sz="1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2877B2"/>
              </a:buClr>
              <a:buFont typeface="Wingdings" panose="05000000000000000000" pitchFamily="2" charset="2"/>
              <a:buNone/>
              <a:defRPr sz="14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2877B2"/>
              </a:buClr>
              <a:buFont typeface="Wingdings" panose="05000000000000000000" pitchFamily="2" charset="2"/>
              <a:buNone/>
              <a:defRPr sz="1400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2877B2"/>
              </a:buClr>
              <a:buFont typeface="Wingdings" panose="05000000000000000000" pitchFamily="2" charset="2"/>
              <a:buNone/>
              <a:defRPr sz="1400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2877B2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 Helvetica Neue Thin"/>
                <a:ea typeface="Verdana" panose="020B0604030504040204" pitchFamily="34" charset="0"/>
                <a:cs typeface="+mn-cs"/>
                <a:sym typeface="Verdana"/>
              </a:rPr>
              <a:t>Состав ассоциации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 Helvetica Neue Thin"/>
              <a:ea typeface="Verdana" panose="020B0604030504040204" pitchFamily="34" charset="0"/>
              <a:cs typeface="+mn-cs"/>
            </a:endParaRPr>
          </a:p>
        </p:txBody>
      </p:sp>
      <p:pic>
        <p:nvPicPr>
          <p:cNvPr id="42" name="Рисунок 41" descr="Изображение выглядит как стрела&#10;&#10;Автоматически созданное описание">
            <a:extLst>
              <a:ext uri="{FF2B5EF4-FFF2-40B4-BE49-F238E27FC236}">
                <a16:creationId xmlns:a16="http://schemas.microsoft.com/office/drawing/2014/main" id="{C2A89215-B88B-860D-9F0C-03DC926CF0A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1342"/>
          <a:stretch/>
        </p:blipFill>
        <p:spPr>
          <a:xfrm>
            <a:off x="10235953" y="-5257"/>
            <a:ext cx="1842983" cy="2311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798506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Прямоугольник: скругленные углы 39">
            <a:extLst>
              <a:ext uri="{FF2B5EF4-FFF2-40B4-BE49-F238E27FC236}">
                <a16:creationId xmlns:a16="http://schemas.microsoft.com/office/drawing/2014/main" id="{22FE1BB7-7E8D-CB38-DEA0-B4F8E1FED494}"/>
              </a:ext>
            </a:extLst>
          </p:cNvPr>
          <p:cNvSpPr/>
          <p:nvPr/>
        </p:nvSpPr>
        <p:spPr>
          <a:xfrm>
            <a:off x="1286186" y="3013655"/>
            <a:ext cx="1321457" cy="1091497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 Neue Light"/>
              <a:ea typeface="+mn-ea"/>
              <a:cs typeface="+mn-cs"/>
            </a:endParaRPr>
          </a:p>
        </p:txBody>
      </p:sp>
      <p:sp>
        <p:nvSpPr>
          <p:cNvPr id="39" name="Прямоугольник: скругленные углы 38">
            <a:extLst>
              <a:ext uri="{FF2B5EF4-FFF2-40B4-BE49-F238E27FC236}">
                <a16:creationId xmlns:a16="http://schemas.microsoft.com/office/drawing/2014/main" id="{2A6AC9F1-70ED-DA2B-2544-92C3069D41DB}"/>
              </a:ext>
            </a:extLst>
          </p:cNvPr>
          <p:cNvSpPr/>
          <p:nvPr/>
        </p:nvSpPr>
        <p:spPr>
          <a:xfrm>
            <a:off x="3276221" y="2979180"/>
            <a:ext cx="1321457" cy="1091497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 Neue Light"/>
              <a:ea typeface="+mn-ea"/>
              <a:cs typeface="+mn-cs"/>
            </a:endParaRPr>
          </a:p>
        </p:txBody>
      </p:sp>
      <p:sp>
        <p:nvSpPr>
          <p:cNvPr id="38" name="Прямоугольник: скругленные углы 37">
            <a:extLst>
              <a:ext uri="{FF2B5EF4-FFF2-40B4-BE49-F238E27FC236}">
                <a16:creationId xmlns:a16="http://schemas.microsoft.com/office/drawing/2014/main" id="{6235DDC3-512D-1216-BB99-235A58639CFB}"/>
              </a:ext>
            </a:extLst>
          </p:cNvPr>
          <p:cNvSpPr/>
          <p:nvPr/>
        </p:nvSpPr>
        <p:spPr>
          <a:xfrm>
            <a:off x="5193082" y="2968711"/>
            <a:ext cx="1321457" cy="1091497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 Neue Light"/>
              <a:ea typeface="+mn-ea"/>
              <a:cs typeface="+mn-cs"/>
            </a:endParaRPr>
          </a:p>
        </p:txBody>
      </p:sp>
      <p:sp>
        <p:nvSpPr>
          <p:cNvPr id="37" name="Прямоугольник: скругленные углы 36">
            <a:extLst>
              <a:ext uri="{FF2B5EF4-FFF2-40B4-BE49-F238E27FC236}">
                <a16:creationId xmlns:a16="http://schemas.microsoft.com/office/drawing/2014/main" id="{45E2FA6A-F482-8E53-A8BC-3D5F3B2DC2FA}"/>
              </a:ext>
            </a:extLst>
          </p:cNvPr>
          <p:cNvSpPr/>
          <p:nvPr/>
        </p:nvSpPr>
        <p:spPr>
          <a:xfrm>
            <a:off x="7132813" y="2968926"/>
            <a:ext cx="1321457" cy="1091497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 Neue Light"/>
              <a:ea typeface="+mn-ea"/>
              <a:cs typeface="+mn-cs"/>
            </a:endParaRPr>
          </a:p>
        </p:txBody>
      </p:sp>
      <p:sp>
        <p:nvSpPr>
          <p:cNvPr id="36" name="Прямоугольник: скругленные углы 35">
            <a:extLst>
              <a:ext uri="{FF2B5EF4-FFF2-40B4-BE49-F238E27FC236}">
                <a16:creationId xmlns:a16="http://schemas.microsoft.com/office/drawing/2014/main" id="{4BB210CC-F8D7-120D-8C08-A16D74A19357}"/>
              </a:ext>
            </a:extLst>
          </p:cNvPr>
          <p:cNvSpPr/>
          <p:nvPr/>
        </p:nvSpPr>
        <p:spPr>
          <a:xfrm>
            <a:off x="9106153" y="2968926"/>
            <a:ext cx="1321457" cy="1091497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 Neue Light"/>
              <a:ea typeface="+mn-ea"/>
              <a:cs typeface="+mn-cs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33AC9C7-22E0-D7FF-BA06-F5A2D5EFA45F}"/>
              </a:ext>
            </a:extLst>
          </p:cNvPr>
          <p:cNvSpPr/>
          <p:nvPr/>
        </p:nvSpPr>
        <p:spPr>
          <a:xfrm>
            <a:off x="639588" y="461759"/>
            <a:ext cx="79082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 Neue Light"/>
                <a:ea typeface="+mn-ea"/>
                <a:cs typeface="+mn-cs"/>
              </a:rPr>
              <a:t>Конкурс АРКТЕК ИНЖИНИРИНГ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2CE2C55-CE91-1764-CAE2-EF79D77D2CFB}"/>
              </a:ext>
            </a:extLst>
          </p:cNvPr>
          <p:cNvSpPr/>
          <p:nvPr/>
        </p:nvSpPr>
        <p:spPr>
          <a:xfrm>
            <a:off x="639588" y="4620071"/>
            <a:ext cx="4028797" cy="307777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 Neue Light"/>
                <a:ea typeface="+mn-ea"/>
                <a:cs typeface="+mn-cs"/>
              </a:rPr>
              <a:t>ИНДУСТРИАЛЬНЫЕ ПАРТНЕРЫ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50000"/>
                </a:srgbClr>
              </a:solidFill>
              <a:effectLst/>
              <a:uLnTx/>
              <a:uFillTx/>
              <a:latin typeface="Helvetica Neue Light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B04E941-E379-B824-B07E-71DB77185719}"/>
              </a:ext>
            </a:extLst>
          </p:cNvPr>
          <p:cNvSpPr txBox="1"/>
          <p:nvPr/>
        </p:nvSpPr>
        <p:spPr>
          <a:xfrm>
            <a:off x="4081082" y="1303869"/>
            <a:ext cx="2796782" cy="523220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 Neue Light"/>
                <a:ea typeface="+mn-ea"/>
                <a:cs typeface="+mn-cs"/>
              </a:rPr>
              <a:t>СРОКИ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Helvetica Neue Light"/>
                <a:ea typeface="+mn-ea"/>
                <a:cs typeface="+mn-cs"/>
              </a:rPr>
              <a:t>14 апреля - 24 ноября 2023 г.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D7FC669-7F4E-CA0A-E539-828F018C9D7E}"/>
              </a:ext>
            </a:extLst>
          </p:cNvPr>
          <p:cNvSpPr txBox="1"/>
          <p:nvPr/>
        </p:nvSpPr>
        <p:spPr>
          <a:xfrm>
            <a:off x="639588" y="2598788"/>
            <a:ext cx="3852673" cy="307777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 Neue Light"/>
                <a:ea typeface="+mn-ea"/>
                <a:cs typeface="+mn-cs"/>
              </a:rPr>
              <a:t>ЧТО ДАЕТ УЧАСТИЕ </a:t>
            </a: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46B917A3-5631-21AA-8900-9D0CE4862A1B}"/>
              </a:ext>
            </a:extLst>
          </p:cNvPr>
          <p:cNvGrpSpPr/>
          <p:nvPr/>
        </p:nvGrpSpPr>
        <p:grpSpPr>
          <a:xfrm>
            <a:off x="5479473" y="6424045"/>
            <a:ext cx="1233055" cy="338554"/>
            <a:chOff x="5479473" y="6424045"/>
            <a:chExt cx="1233055" cy="338554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C4409BD-DCC8-D762-7259-B8940B5B719E}"/>
                </a:ext>
              </a:extLst>
            </p:cNvPr>
            <p:cNvSpPr txBox="1"/>
            <p:nvPr/>
          </p:nvSpPr>
          <p:spPr>
            <a:xfrm>
              <a:off x="5479473" y="6424045"/>
              <a:ext cx="123305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600" b="1" dirty="0">
                  <a:solidFill>
                    <a:prstClr val="black"/>
                  </a:solidFill>
                  <a:latin typeface="Arial Narrow" panose="020B0604020202020204" pitchFamily="34" charset="0"/>
                  <a:ea typeface="Helvetica Neue Condensed" panose="02000503000000020004" pitchFamily="2" charset="0"/>
                  <a:cs typeface="Arial Narrow" panose="020B0604020202020204" pitchFamily="34" charset="0"/>
                </a:rPr>
                <a:t>5</a:t>
              </a:r>
              <a:endPara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4020202020204" pitchFamily="34" charset="0"/>
                <a:ea typeface="Helvetica Neue Condensed" panose="02000503000000020004" pitchFamily="2" charset="0"/>
                <a:cs typeface="Arial Narrow" panose="020B0604020202020204" pitchFamily="34" charset="0"/>
              </a:endParaRPr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54703278-FB5C-FFE5-E4F2-77347F4DF2C5}"/>
                </a:ext>
              </a:extLst>
            </p:cNvPr>
            <p:cNvSpPr/>
            <p:nvPr/>
          </p:nvSpPr>
          <p:spPr>
            <a:xfrm>
              <a:off x="5573064" y="6575322"/>
              <a:ext cx="360000" cy="36000"/>
            </a:xfrm>
            <a:prstGeom prst="rect">
              <a:avLst/>
            </a:prstGeom>
            <a:solidFill>
              <a:srgbClr val="0221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 Helvetica Neue Thin"/>
                <a:ea typeface="+mn-ea"/>
                <a:cs typeface="+mn-cs"/>
              </a:endParaRPr>
            </a:p>
          </p:txBody>
        </p:sp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480D6F3F-38F9-C3B5-1AC4-EF2E53642107}"/>
                </a:ext>
              </a:extLst>
            </p:cNvPr>
            <p:cNvSpPr/>
            <p:nvPr/>
          </p:nvSpPr>
          <p:spPr>
            <a:xfrm>
              <a:off x="6256374" y="6575322"/>
              <a:ext cx="360000" cy="36000"/>
            </a:xfrm>
            <a:prstGeom prst="rect">
              <a:avLst/>
            </a:prstGeom>
            <a:solidFill>
              <a:srgbClr val="0221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 Helvetica Neue Thin"/>
                <a:ea typeface="+mn-ea"/>
                <a:cs typeface="+mn-cs"/>
              </a:endParaRPr>
            </a:p>
          </p:txBody>
        </p:sp>
      </p:grp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6C5CB0FD-763F-DDFB-8D38-2E7AD4FC84D7}"/>
              </a:ext>
            </a:extLst>
          </p:cNvPr>
          <p:cNvSpPr/>
          <p:nvPr/>
        </p:nvSpPr>
        <p:spPr>
          <a:xfrm>
            <a:off x="1392507" y="3077319"/>
            <a:ext cx="1811044" cy="134940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 Neue Light"/>
                <a:ea typeface="+mn-ea"/>
                <a:cs typeface="+mn-cs"/>
              </a:rPr>
              <a:t>Гранты на доработку и тестирование</a:t>
            </a:r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068F41EA-A7BA-EB38-46A3-8A138E3663A1}"/>
              </a:ext>
            </a:extLst>
          </p:cNvPr>
          <p:cNvSpPr/>
          <p:nvPr/>
        </p:nvSpPr>
        <p:spPr>
          <a:xfrm>
            <a:off x="3332238" y="3077319"/>
            <a:ext cx="1811044" cy="134940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 Neue Light"/>
                <a:ea typeface="+mn-ea"/>
                <a:cs typeface="+mn-cs"/>
              </a:rPr>
              <a:t>Отраслевая экспертиза</a:t>
            </a:r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51945420-FEA4-2461-96E1-B7EA7451F9A7}"/>
              </a:ext>
            </a:extLst>
          </p:cNvPr>
          <p:cNvSpPr/>
          <p:nvPr/>
        </p:nvSpPr>
        <p:spPr>
          <a:xfrm>
            <a:off x="5271969" y="3067487"/>
            <a:ext cx="1811044" cy="134940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 Neue Light"/>
                <a:ea typeface="+mn-ea"/>
                <a:cs typeface="+mn-cs"/>
              </a:rPr>
              <a:t>Доработка продукта</a:t>
            </a:r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91F8407D-44EE-107B-0F6B-031BC6E6ECD0}"/>
              </a:ext>
            </a:extLst>
          </p:cNvPr>
          <p:cNvSpPr/>
          <p:nvPr/>
        </p:nvSpPr>
        <p:spPr>
          <a:xfrm>
            <a:off x="7230307" y="3064300"/>
            <a:ext cx="1811044" cy="134940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 Neue Light"/>
                <a:ea typeface="+mn-ea"/>
                <a:cs typeface="+mn-cs"/>
              </a:rPr>
              <a:t>Работа с экспертами корпораций</a:t>
            </a:r>
          </a:p>
        </p:txBody>
      </p:sp>
      <p:sp>
        <p:nvSpPr>
          <p:cNvPr id="28" name="Прямоугольник: скругленные углы 27">
            <a:extLst>
              <a:ext uri="{FF2B5EF4-FFF2-40B4-BE49-F238E27FC236}">
                <a16:creationId xmlns:a16="http://schemas.microsoft.com/office/drawing/2014/main" id="{F93F637C-C2C5-F686-D762-A8451981E486}"/>
              </a:ext>
            </a:extLst>
          </p:cNvPr>
          <p:cNvSpPr/>
          <p:nvPr/>
        </p:nvSpPr>
        <p:spPr>
          <a:xfrm>
            <a:off x="9188645" y="3077319"/>
            <a:ext cx="1811044" cy="134940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 Neue Light"/>
                <a:ea typeface="+mn-ea"/>
                <a:cs typeface="+mn-cs"/>
              </a:rPr>
              <a:t>Вклад в развитие Арктики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4C63007-4BF9-089E-ED0D-80F8A222E93A}"/>
              </a:ext>
            </a:extLst>
          </p:cNvPr>
          <p:cNvSpPr txBox="1"/>
          <p:nvPr/>
        </p:nvSpPr>
        <p:spPr>
          <a:xfrm>
            <a:off x="7303391" y="1329784"/>
            <a:ext cx="416326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 Neue Thin"/>
                <a:ea typeface="+mn-ea"/>
                <a:cs typeface="+mn-cs"/>
              </a:rPr>
              <a:t>ДЛЯ КОГО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Helvetica Neue Light"/>
                <a:ea typeface="+mn-ea"/>
                <a:cs typeface="+mn-cs"/>
              </a:rPr>
              <a:t>Индивидуальные разработчики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Helvetica Neue Light"/>
                <a:ea typeface="+mn-ea"/>
                <a:cs typeface="+mn-cs"/>
              </a:rPr>
              <a:t>И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Helvetica Neue Light"/>
                <a:ea typeface="+mn-ea"/>
                <a:cs typeface="+mn-cs"/>
              </a:rPr>
              <a:t>нженерные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Helvetica Neue Light"/>
                <a:ea typeface="+mn-ea"/>
                <a:cs typeface="+mn-cs"/>
              </a:rPr>
              <a:t> команды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Helvetica Neue Light"/>
                <a:ea typeface="+mn-ea"/>
                <a:cs typeface="+mn-cs"/>
              </a:rPr>
              <a:t>Компании-разработчики новых технологий</a:t>
            </a:r>
          </a:p>
        </p:txBody>
      </p:sp>
      <p:pic>
        <p:nvPicPr>
          <p:cNvPr id="29" name="Picture 2">
            <a:extLst>
              <a:ext uri="{FF2B5EF4-FFF2-40B4-BE49-F238E27FC236}">
                <a16:creationId xmlns:a16="http://schemas.microsoft.com/office/drawing/2014/main" id="{4F7A4E52-96A1-9BB1-AF5D-0B97A9D54B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876" y="5120813"/>
            <a:ext cx="1840613" cy="523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>
            <a:extLst>
              <a:ext uri="{FF2B5EF4-FFF2-40B4-BE49-F238E27FC236}">
                <a16:creationId xmlns:a16="http://schemas.microsoft.com/office/drawing/2014/main" id="{4C15FA39-D87B-CFBE-57D9-014AE9F1E2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161" y="5186462"/>
            <a:ext cx="2034466" cy="410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>
            <a:extLst>
              <a:ext uri="{FF2B5EF4-FFF2-40B4-BE49-F238E27FC236}">
                <a16:creationId xmlns:a16="http://schemas.microsoft.com/office/drawing/2014/main" id="{31490C1F-9196-4CA6-564F-B55DA138E9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49" t="27031" r="16025" b="27017"/>
          <a:stretch/>
        </p:blipFill>
        <p:spPr bwMode="auto">
          <a:xfrm>
            <a:off x="7754790" y="5147771"/>
            <a:ext cx="1433855" cy="498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>
            <a:extLst>
              <a:ext uri="{FF2B5EF4-FFF2-40B4-BE49-F238E27FC236}">
                <a16:creationId xmlns:a16="http://schemas.microsoft.com/office/drawing/2014/main" id="{0B56DA9A-F1E3-17DC-F608-8B77CF5473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7697" y="5149967"/>
            <a:ext cx="2011545" cy="447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20AFB8B4-2882-1FCC-B5BC-F1D270B013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450738" y="5194913"/>
            <a:ext cx="1905000" cy="393700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AFE62637-3AA7-F15B-EE64-617451B063C3}"/>
              </a:ext>
            </a:extLst>
          </p:cNvPr>
          <p:cNvSpPr txBox="1"/>
          <p:nvPr/>
        </p:nvSpPr>
        <p:spPr>
          <a:xfrm>
            <a:off x="631767" y="5865948"/>
            <a:ext cx="782250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 Neue Light"/>
                <a:ea typeface="+mn-ea"/>
                <a:cs typeface="+mn-cs"/>
              </a:rPr>
              <a:t>Подробное описание технологических задач индустриальных партнеров по ссылке: 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 Neue Light"/>
                <a:ea typeface="+mn-ea"/>
                <a:cs typeface="+mn-cs"/>
                <a:hlinkClick r:id="rId8"/>
              </a:rPr>
              <a:t>https://arctech.center/arctech-engineering/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elvetica Neue Ligh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elvetica Neue Light"/>
              <a:ea typeface="+mn-ea"/>
              <a:cs typeface="+mn-cs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01EE21D-E39E-A1FE-E239-8F615863E38D}"/>
              </a:ext>
            </a:extLst>
          </p:cNvPr>
          <p:cNvSpPr txBox="1"/>
          <p:nvPr/>
        </p:nvSpPr>
        <p:spPr>
          <a:xfrm>
            <a:off x="639588" y="1329783"/>
            <a:ext cx="2967503" cy="954107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 Neue Light"/>
                <a:ea typeface="+mn-ea"/>
                <a:cs typeface="+mn-cs"/>
              </a:rPr>
              <a:t>ЦЕЛЬ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Helvetica Neue Light"/>
                <a:ea typeface="+mn-ea"/>
                <a:cs typeface="+mn-cs"/>
              </a:rPr>
              <a:t>поиск решений научно-технических задач для развития и освоения Арктического региона</a:t>
            </a:r>
          </a:p>
        </p:txBody>
      </p:sp>
    </p:spTree>
    <p:extLst>
      <p:ext uri="{BB962C8B-B14F-4D97-AF65-F5344CB8AC3E}">
        <p14:creationId xmlns:p14="http://schemas.microsoft.com/office/powerpoint/2010/main" val="135357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25360F3F-6F55-4D7A-B027-1B3DC86D12B4}"/>
              </a:ext>
            </a:extLst>
          </p:cNvPr>
          <p:cNvSpPr/>
          <p:nvPr/>
        </p:nvSpPr>
        <p:spPr>
          <a:xfrm>
            <a:off x="191976" y="1608236"/>
            <a:ext cx="1960922" cy="3437524"/>
          </a:xfrm>
          <a:prstGeom prst="roundRect">
            <a:avLst>
              <a:gd name="adj" fmla="val 8950"/>
            </a:avLst>
          </a:prstGeom>
          <a:solidFill>
            <a:schemeClr val="bg1"/>
          </a:solidFill>
          <a:ln w="47625">
            <a:solidFill>
              <a:srgbClr val="254277"/>
            </a:solidFill>
          </a:ln>
          <a:effectLst>
            <a:outerShdw blurRad="182208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elvetica Neue Thin"/>
              <a:ea typeface="+mn-ea"/>
              <a:cs typeface="+mn-cs"/>
            </a:endParaRPr>
          </a:p>
        </p:txBody>
      </p:sp>
      <p:sp>
        <p:nvSpPr>
          <p:cNvPr id="13" name="Прямоугольник: скругленные углы 7">
            <a:extLst>
              <a:ext uri="{FF2B5EF4-FFF2-40B4-BE49-F238E27FC236}">
                <a16:creationId xmlns:a16="http://schemas.microsoft.com/office/drawing/2014/main" id="{58B0DC47-8D43-3984-50A3-E5C32B75072C}"/>
              </a:ext>
            </a:extLst>
          </p:cNvPr>
          <p:cNvSpPr/>
          <p:nvPr/>
        </p:nvSpPr>
        <p:spPr>
          <a:xfrm>
            <a:off x="2531956" y="1620694"/>
            <a:ext cx="2089281" cy="3437524"/>
          </a:xfrm>
          <a:prstGeom prst="roundRect">
            <a:avLst>
              <a:gd name="adj" fmla="val 8950"/>
            </a:avLst>
          </a:prstGeom>
          <a:solidFill>
            <a:schemeClr val="bg1"/>
          </a:solidFill>
          <a:ln w="47625">
            <a:solidFill>
              <a:srgbClr val="254277"/>
            </a:solidFill>
          </a:ln>
          <a:effectLst>
            <a:outerShdw blurRad="182208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elvetica Neue Thin"/>
              <a:ea typeface="+mn-ea"/>
              <a:cs typeface="+mn-cs"/>
            </a:endParaRPr>
          </a:p>
        </p:txBody>
      </p:sp>
      <p:sp>
        <p:nvSpPr>
          <p:cNvPr id="14" name="Прямоугольник: скругленные углы 7">
            <a:extLst>
              <a:ext uri="{FF2B5EF4-FFF2-40B4-BE49-F238E27FC236}">
                <a16:creationId xmlns:a16="http://schemas.microsoft.com/office/drawing/2014/main" id="{D8D0B756-4116-618B-6357-391743F519B7}"/>
              </a:ext>
            </a:extLst>
          </p:cNvPr>
          <p:cNvSpPr/>
          <p:nvPr/>
        </p:nvSpPr>
        <p:spPr>
          <a:xfrm>
            <a:off x="6436374" y="1608236"/>
            <a:ext cx="1988321" cy="3437524"/>
          </a:xfrm>
          <a:prstGeom prst="roundRect">
            <a:avLst>
              <a:gd name="adj" fmla="val 8950"/>
            </a:avLst>
          </a:prstGeom>
          <a:solidFill>
            <a:schemeClr val="bg1"/>
          </a:solidFill>
          <a:ln w="47625">
            <a:solidFill>
              <a:srgbClr val="254277"/>
            </a:solidFill>
          </a:ln>
          <a:effectLst>
            <a:outerShdw blurRad="182208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elvetica Neue Thin"/>
              <a:ea typeface="+mn-ea"/>
              <a:cs typeface="+mn-cs"/>
            </a:endParaRPr>
          </a:p>
        </p:txBody>
      </p:sp>
      <p:sp>
        <p:nvSpPr>
          <p:cNvPr id="15" name="Прямоугольник: скругленные углы 7">
            <a:extLst>
              <a:ext uri="{FF2B5EF4-FFF2-40B4-BE49-F238E27FC236}">
                <a16:creationId xmlns:a16="http://schemas.microsoft.com/office/drawing/2014/main" id="{FAE7AA67-EBF0-F553-61AC-B584F0644B6A}"/>
              </a:ext>
            </a:extLst>
          </p:cNvPr>
          <p:cNvSpPr/>
          <p:nvPr/>
        </p:nvSpPr>
        <p:spPr>
          <a:xfrm>
            <a:off x="8715773" y="1608236"/>
            <a:ext cx="1605624" cy="3437524"/>
          </a:xfrm>
          <a:prstGeom prst="roundRect">
            <a:avLst>
              <a:gd name="adj" fmla="val 8950"/>
            </a:avLst>
          </a:prstGeom>
          <a:solidFill>
            <a:schemeClr val="bg1"/>
          </a:solidFill>
          <a:ln w="47625">
            <a:solidFill>
              <a:srgbClr val="254277"/>
            </a:solidFill>
          </a:ln>
          <a:effectLst>
            <a:outerShdw blurRad="182208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>
              <a:ln>
                <a:noFill/>
              </a:ln>
              <a:solidFill>
                <a:srgbClr val="23539B">
                  <a:alpha val="50000"/>
                </a:srgbClr>
              </a:solidFill>
              <a:effectLst/>
              <a:uLnTx/>
              <a:uFillTx/>
              <a:latin typeface="Helvetica Neue Thin"/>
              <a:ea typeface="+mn-ea"/>
              <a:cs typeface="+mn-cs"/>
            </a:endParaRPr>
          </a:p>
        </p:txBody>
      </p:sp>
      <p:cxnSp>
        <p:nvCxnSpPr>
          <p:cNvPr id="45" name="Прямая соединительная линия 44"/>
          <p:cNvCxnSpPr>
            <a:cxnSpLocks/>
          </p:cNvCxnSpPr>
          <p:nvPr/>
        </p:nvCxnSpPr>
        <p:spPr>
          <a:xfrm flipH="1">
            <a:off x="821838" y="3449659"/>
            <a:ext cx="15496" cy="639927"/>
          </a:xfrm>
          <a:prstGeom prst="line">
            <a:avLst/>
          </a:prstGeom>
          <a:ln w="19050">
            <a:solidFill>
              <a:schemeClr val="bg1">
                <a:alpha val="27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8F068B2F-57A4-25CD-1C12-E9476BCA366B}"/>
              </a:ext>
            </a:extLst>
          </p:cNvPr>
          <p:cNvSpPr txBox="1"/>
          <p:nvPr/>
        </p:nvSpPr>
        <p:spPr>
          <a:xfrm>
            <a:off x="191976" y="2424826"/>
            <a:ext cx="1897473" cy="523220"/>
          </a:xfrm>
          <a:prstGeom prst="rect">
            <a:avLst/>
          </a:prstGeom>
          <a:noFill/>
        </p:spPr>
        <p:txBody>
          <a:bodyPr wrap="square" lIns="72000" rIns="7200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253E73"/>
                </a:solidFill>
                <a:effectLst/>
                <a:uLnTx/>
                <a:uFillTx/>
                <a:latin typeface="Helvetica Neue Light"/>
                <a:ea typeface="+mn-ea"/>
                <a:cs typeface="Arial"/>
              </a:rPr>
              <a:t>Старт конкурса и сбор заявок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D11C0C7-C0A1-7553-EEFB-0D78DAA9ACDF}"/>
              </a:ext>
            </a:extLst>
          </p:cNvPr>
          <p:cNvSpPr txBox="1"/>
          <p:nvPr/>
        </p:nvSpPr>
        <p:spPr>
          <a:xfrm>
            <a:off x="5479473" y="6424045"/>
            <a:ext cx="12330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dirty="0">
                <a:solidFill>
                  <a:srgbClr val="002060"/>
                </a:solidFill>
                <a:latin typeface="Arial Narrow" panose="020B0604020202020204" pitchFamily="34" charset="0"/>
                <a:ea typeface="Helvetica Neue Condensed" panose="02000503000000020004" pitchFamily="2" charset="0"/>
                <a:cs typeface="Arial Narrow" panose="020B0604020202020204" pitchFamily="34" charset="0"/>
              </a:rPr>
              <a:t>6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Narrow" panose="020B0604020202020204" pitchFamily="34" charset="0"/>
              <a:ea typeface="Helvetica Neue Condensed" panose="02000503000000020004" pitchFamily="2" charset="0"/>
              <a:cs typeface="Arial Narrow" panose="020B0604020202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9C8BB62-C73A-141D-37C3-483EA6595C44}"/>
              </a:ext>
            </a:extLst>
          </p:cNvPr>
          <p:cNvSpPr/>
          <p:nvPr/>
        </p:nvSpPr>
        <p:spPr>
          <a:xfrm>
            <a:off x="5573064" y="6575322"/>
            <a:ext cx="360000" cy="36000"/>
          </a:xfrm>
          <a:prstGeom prst="rect">
            <a:avLst/>
          </a:prstGeom>
          <a:solidFill>
            <a:srgbClr val="0221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 Helvetica Neue Thin"/>
              <a:ea typeface="+mn-ea"/>
              <a:cs typeface="+mn-cs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EFEFEF1-D112-B516-3A05-1F8B6FB10243}"/>
              </a:ext>
            </a:extLst>
          </p:cNvPr>
          <p:cNvSpPr/>
          <p:nvPr/>
        </p:nvSpPr>
        <p:spPr>
          <a:xfrm>
            <a:off x="6256374" y="6575322"/>
            <a:ext cx="360000" cy="36000"/>
          </a:xfrm>
          <a:prstGeom prst="rect">
            <a:avLst/>
          </a:prstGeom>
          <a:solidFill>
            <a:srgbClr val="0221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 Helvetica Neue Thin"/>
              <a:ea typeface="+mn-ea"/>
              <a:cs typeface="+mn-cs"/>
            </a:endParaRPr>
          </a:p>
        </p:txBody>
      </p:sp>
      <p:sp>
        <p:nvSpPr>
          <p:cNvPr id="16" name="Прямоугольник: скругленные углы 7">
            <a:extLst>
              <a:ext uri="{FF2B5EF4-FFF2-40B4-BE49-F238E27FC236}">
                <a16:creationId xmlns:a16="http://schemas.microsoft.com/office/drawing/2014/main" id="{3449D95E-B78F-7D09-F514-7B1B447A8972}"/>
              </a:ext>
            </a:extLst>
          </p:cNvPr>
          <p:cNvSpPr/>
          <p:nvPr/>
        </p:nvSpPr>
        <p:spPr>
          <a:xfrm>
            <a:off x="183899" y="1636407"/>
            <a:ext cx="2001153" cy="634402"/>
          </a:xfrm>
          <a:prstGeom prst="roundRect">
            <a:avLst>
              <a:gd name="adj" fmla="val 32286"/>
            </a:avLst>
          </a:prstGeom>
          <a:solidFill>
            <a:srgbClr val="253F73"/>
          </a:solidFill>
          <a:ln w="47625">
            <a:solidFill>
              <a:srgbClr val="254277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Neue Light"/>
                <a:ea typeface="+mn-ea"/>
                <a:cs typeface="+mn-cs"/>
              </a:rPr>
              <a:t>14 апреля – 1 июля</a:t>
            </a:r>
          </a:p>
        </p:txBody>
      </p:sp>
      <p:sp>
        <p:nvSpPr>
          <p:cNvPr id="17" name="Прямоугольник: скругленные углы 7">
            <a:extLst>
              <a:ext uri="{FF2B5EF4-FFF2-40B4-BE49-F238E27FC236}">
                <a16:creationId xmlns:a16="http://schemas.microsoft.com/office/drawing/2014/main" id="{9C5F15E8-9DDE-D303-31D9-5D4798FDD69F}"/>
              </a:ext>
            </a:extLst>
          </p:cNvPr>
          <p:cNvSpPr/>
          <p:nvPr/>
        </p:nvSpPr>
        <p:spPr>
          <a:xfrm>
            <a:off x="2546727" y="1641711"/>
            <a:ext cx="2062804" cy="634402"/>
          </a:xfrm>
          <a:prstGeom prst="roundRect">
            <a:avLst>
              <a:gd name="adj" fmla="val 32286"/>
            </a:avLst>
          </a:prstGeom>
          <a:solidFill>
            <a:srgbClr val="253F73"/>
          </a:solidFill>
          <a:ln w="47625">
            <a:solidFill>
              <a:srgbClr val="254277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Neue Light"/>
                <a:ea typeface="+mn-ea"/>
                <a:cs typeface="+mn-cs"/>
              </a:rPr>
              <a:t>3 июля - 28 июля*</a:t>
            </a:r>
          </a:p>
        </p:txBody>
      </p:sp>
      <p:sp>
        <p:nvSpPr>
          <p:cNvPr id="18" name="Прямоугольник: скругленные углы 7">
            <a:extLst>
              <a:ext uri="{FF2B5EF4-FFF2-40B4-BE49-F238E27FC236}">
                <a16:creationId xmlns:a16="http://schemas.microsoft.com/office/drawing/2014/main" id="{33F8423C-440A-4612-38BD-088746B3D273}"/>
              </a:ext>
            </a:extLst>
          </p:cNvPr>
          <p:cNvSpPr/>
          <p:nvPr/>
        </p:nvSpPr>
        <p:spPr>
          <a:xfrm>
            <a:off x="6455752" y="1619329"/>
            <a:ext cx="1968943" cy="651480"/>
          </a:xfrm>
          <a:prstGeom prst="roundRect">
            <a:avLst>
              <a:gd name="adj" fmla="val 32286"/>
            </a:avLst>
          </a:prstGeom>
          <a:solidFill>
            <a:srgbClr val="253F73"/>
          </a:solidFill>
          <a:ln w="47625">
            <a:solidFill>
              <a:srgbClr val="254277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Neue Light"/>
                <a:ea typeface="+mn-ea"/>
                <a:cs typeface="+mn-cs"/>
              </a:rPr>
              <a:t>1 августа – 13 ноября*</a:t>
            </a:r>
          </a:p>
        </p:txBody>
      </p:sp>
      <p:sp>
        <p:nvSpPr>
          <p:cNvPr id="19" name="Прямоугольник: скругленные углы 7">
            <a:extLst>
              <a:ext uri="{FF2B5EF4-FFF2-40B4-BE49-F238E27FC236}">
                <a16:creationId xmlns:a16="http://schemas.microsoft.com/office/drawing/2014/main" id="{F8C2CF23-648E-E111-B685-133310D0C9C2}"/>
              </a:ext>
            </a:extLst>
          </p:cNvPr>
          <p:cNvSpPr/>
          <p:nvPr/>
        </p:nvSpPr>
        <p:spPr>
          <a:xfrm>
            <a:off x="8705656" y="1614543"/>
            <a:ext cx="1605624" cy="651480"/>
          </a:xfrm>
          <a:prstGeom prst="roundRect">
            <a:avLst>
              <a:gd name="adj" fmla="val 32286"/>
            </a:avLst>
          </a:prstGeom>
          <a:solidFill>
            <a:srgbClr val="253F73"/>
          </a:solidFill>
          <a:ln w="47625">
            <a:solidFill>
              <a:srgbClr val="254277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Neue Light"/>
                <a:ea typeface="+mn-ea"/>
                <a:cs typeface="+mn-cs"/>
              </a:rPr>
              <a:t>24 ноября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E4681A6-01F7-7039-334B-F6B2A79678DD}"/>
              </a:ext>
            </a:extLst>
          </p:cNvPr>
          <p:cNvSpPr txBox="1"/>
          <p:nvPr/>
        </p:nvSpPr>
        <p:spPr>
          <a:xfrm>
            <a:off x="2610068" y="2423278"/>
            <a:ext cx="1940669" cy="523220"/>
          </a:xfrm>
          <a:prstGeom prst="rect">
            <a:avLst/>
          </a:prstGeom>
          <a:noFill/>
        </p:spPr>
        <p:txBody>
          <a:bodyPr wrap="square" lIns="72000" rIns="7200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253E73"/>
                </a:solidFill>
                <a:effectLst/>
                <a:uLnTx/>
                <a:uFillTx/>
                <a:latin typeface="Helvetica Neue Light"/>
                <a:ea typeface="+mn-ea"/>
                <a:cs typeface="Arial"/>
              </a:rPr>
              <a:t>Образовательный блок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C41BED9F-2C6F-4907-12A9-2892148D7D51}"/>
              </a:ext>
            </a:extLst>
          </p:cNvPr>
          <p:cNvSpPr txBox="1"/>
          <p:nvPr/>
        </p:nvSpPr>
        <p:spPr>
          <a:xfrm>
            <a:off x="1092460" y="4589644"/>
            <a:ext cx="10865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1200" cap="none" spc="0" normalizeH="0" baseline="0" noProof="0" dirty="0">
                <a:ln>
                  <a:noFill/>
                </a:ln>
                <a:solidFill>
                  <a:srgbClr val="23539B">
                    <a:alpha val="50000"/>
                  </a:srgbClr>
                </a:solidFill>
                <a:effectLst/>
                <a:uLnTx/>
                <a:uFillTx/>
                <a:latin typeface="Helvetica Neue Light"/>
                <a:ea typeface="+mn-ea"/>
                <a:cs typeface="Arial"/>
              </a:rPr>
              <a:t>01.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2BA90E2C-88D3-354A-44DD-D0D160061CC5}"/>
              </a:ext>
            </a:extLst>
          </p:cNvPr>
          <p:cNvSpPr txBox="1"/>
          <p:nvPr/>
        </p:nvSpPr>
        <p:spPr>
          <a:xfrm>
            <a:off x="3550584" y="4589644"/>
            <a:ext cx="10865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1200" cap="none" spc="0" normalizeH="0" baseline="0" noProof="0" dirty="0">
                <a:ln>
                  <a:noFill/>
                </a:ln>
                <a:solidFill>
                  <a:srgbClr val="23539B">
                    <a:alpha val="50000"/>
                  </a:srgbClr>
                </a:solidFill>
                <a:effectLst/>
                <a:uLnTx/>
                <a:uFillTx/>
                <a:latin typeface="Helvetica Neue Light"/>
                <a:ea typeface="+mn-ea"/>
                <a:cs typeface="Arial"/>
              </a:rPr>
              <a:t>02.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7B4A9FD2-B876-EE22-75CA-6714B5401080}"/>
              </a:ext>
            </a:extLst>
          </p:cNvPr>
          <p:cNvSpPr txBox="1"/>
          <p:nvPr/>
        </p:nvSpPr>
        <p:spPr>
          <a:xfrm>
            <a:off x="7368327" y="4590157"/>
            <a:ext cx="10865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1200" cap="none" spc="0" normalizeH="0" baseline="0" noProof="0" dirty="0">
                <a:ln>
                  <a:noFill/>
                </a:ln>
                <a:solidFill>
                  <a:srgbClr val="23539B">
                    <a:alpha val="50000"/>
                  </a:srgbClr>
                </a:solidFill>
                <a:effectLst/>
                <a:uLnTx/>
                <a:uFillTx/>
                <a:latin typeface="Helvetica Neue Light"/>
                <a:ea typeface="+mn-ea"/>
                <a:cs typeface="Arial"/>
              </a:rPr>
              <a:t>03.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3FB7FDBB-A6AA-C976-994F-42EC88B53A59}"/>
              </a:ext>
            </a:extLst>
          </p:cNvPr>
          <p:cNvSpPr txBox="1"/>
          <p:nvPr/>
        </p:nvSpPr>
        <p:spPr>
          <a:xfrm>
            <a:off x="9294003" y="4594212"/>
            <a:ext cx="10865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1200" cap="none" spc="0" normalizeH="0" baseline="0" noProof="0" dirty="0">
                <a:ln>
                  <a:noFill/>
                </a:ln>
                <a:solidFill>
                  <a:srgbClr val="23539B">
                    <a:alpha val="50000"/>
                  </a:srgbClr>
                </a:solidFill>
                <a:effectLst/>
                <a:uLnTx/>
                <a:uFillTx/>
                <a:latin typeface="Helvetica Neue Light"/>
                <a:ea typeface="+mn-ea"/>
                <a:cs typeface="Arial"/>
              </a:rPr>
              <a:t>04.</a:t>
            </a:r>
          </a:p>
        </p:txBody>
      </p:sp>
      <p:pic>
        <p:nvPicPr>
          <p:cNvPr id="73" name="Рисунок 72">
            <a:extLst>
              <a:ext uri="{FF2B5EF4-FFF2-40B4-BE49-F238E27FC236}">
                <a16:creationId xmlns:a16="http://schemas.microsoft.com/office/drawing/2014/main" id="{A50A0517-5BBC-A753-FDE7-457E0C0257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20732"/>
          <a:stretch/>
        </p:blipFill>
        <p:spPr>
          <a:xfrm>
            <a:off x="603535" y="3613143"/>
            <a:ext cx="1594974" cy="1120007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id="{A807E5BA-D903-86D3-E701-8E04A7E75B3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b="30510"/>
          <a:stretch/>
        </p:blipFill>
        <p:spPr>
          <a:xfrm>
            <a:off x="3045054" y="3525450"/>
            <a:ext cx="1780510" cy="1237269"/>
          </a:xfrm>
          <a:prstGeom prst="rect">
            <a:avLst/>
          </a:prstGeom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id="{413EAA18-9C76-2839-F847-2DB88A968A9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b="21179"/>
          <a:stretch/>
        </p:blipFill>
        <p:spPr>
          <a:xfrm>
            <a:off x="9109040" y="3660055"/>
            <a:ext cx="1334917" cy="1052191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7D55C804-94BF-B1AE-19CC-D79D8F23EA8A}"/>
              </a:ext>
            </a:extLst>
          </p:cNvPr>
          <p:cNvSpPr txBox="1"/>
          <p:nvPr/>
        </p:nvSpPr>
        <p:spPr>
          <a:xfrm>
            <a:off x="8715773" y="2429932"/>
            <a:ext cx="1605624" cy="307777"/>
          </a:xfrm>
          <a:prstGeom prst="rect">
            <a:avLst/>
          </a:prstGeom>
          <a:noFill/>
        </p:spPr>
        <p:txBody>
          <a:bodyPr wrap="square" lIns="72000" rIns="7200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253E73"/>
                </a:solidFill>
                <a:effectLst/>
                <a:uLnTx/>
                <a:uFillTx/>
                <a:latin typeface="Helvetica Neue Light"/>
                <a:ea typeface="+mn-ea"/>
                <a:cs typeface="Arial"/>
              </a:rPr>
              <a:t>Финал конкурса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8569DA5-694C-1B1C-A0DD-B9E435DCA2CA}"/>
              </a:ext>
            </a:extLst>
          </p:cNvPr>
          <p:cNvSpPr txBox="1"/>
          <p:nvPr/>
        </p:nvSpPr>
        <p:spPr>
          <a:xfrm>
            <a:off x="6431513" y="2419392"/>
            <a:ext cx="1968943" cy="523220"/>
          </a:xfrm>
          <a:prstGeom prst="rect">
            <a:avLst/>
          </a:prstGeom>
          <a:noFill/>
        </p:spPr>
        <p:txBody>
          <a:bodyPr wrap="square" lIns="72000" rIns="7200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253E73"/>
                </a:solidFill>
                <a:effectLst/>
                <a:uLnTx/>
                <a:uFillTx/>
                <a:latin typeface="Helvetica Neue Light"/>
                <a:ea typeface="+mn-ea"/>
                <a:cs typeface="Arial"/>
              </a:rPr>
              <a:t>Индивидуальная работа с экспертами</a:t>
            </a:r>
          </a:p>
        </p:txBody>
      </p:sp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id="{025DDE87-33A9-89A1-17CB-E52605B35CF1}"/>
              </a:ext>
            </a:extLst>
          </p:cNvPr>
          <p:cNvSpPr/>
          <p:nvPr/>
        </p:nvSpPr>
        <p:spPr>
          <a:xfrm>
            <a:off x="4931298" y="2698661"/>
            <a:ext cx="1195015" cy="1237269"/>
          </a:xfrm>
          <a:prstGeom prst="roundRect">
            <a:avLst>
              <a:gd name="adj" fmla="val 8405"/>
            </a:avLst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50000"/>
                </a:srgbClr>
              </a:solidFill>
              <a:effectLst/>
              <a:uLnTx/>
              <a:uFillTx/>
              <a:latin typeface="Helvetica Neue Light"/>
              <a:ea typeface="+mn-ea"/>
              <a:cs typeface="Arial"/>
            </a:endParaRPr>
          </a:p>
        </p:txBody>
      </p:sp>
      <p:sp>
        <p:nvSpPr>
          <p:cNvPr id="27" name="Стрелка: вправо 26">
            <a:extLst>
              <a:ext uri="{FF2B5EF4-FFF2-40B4-BE49-F238E27FC236}">
                <a16:creationId xmlns:a16="http://schemas.microsoft.com/office/drawing/2014/main" id="{D2D9F420-AABE-6E6D-6FC6-F1545384A3F1}"/>
              </a:ext>
            </a:extLst>
          </p:cNvPr>
          <p:cNvSpPr/>
          <p:nvPr/>
        </p:nvSpPr>
        <p:spPr>
          <a:xfrm>
            <a:off x="2185052" y="3217482"/>
            <a:ext cx="342376" cy="191939"/>
          </a:xfrm>
          <a:prstGeom prst="right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 Helvetica Neue Thin"/>
              <a:ea typeface="+mn-ea"/>
              <a:cs typeface="+mn-cs"/>
            </a:endParaRPr>
          </a:p>
        </p:txBody>
      </p:sp>
      <p:sp>
        <p:nvSpPr>
          <p:cNvPr id="28" name="Стрелка: вправо 27">
            <a:extLst>
              <a:ext uri="{FF2B5EF4-FFF2-40B4-BE49-F238E27FC236}">
                <a16:creationId xmlns:a16="http://schemas.microsoft.com/office/drawing/2014/main" id="{962675B6-44F4-B2EA-28AD-A9885D096B0C}"/>
              </a:ext>
            </a:extLst>
          </p:cNvPr>
          <p:cNvSpPr/>
          <p:nvPr/>
        </p:nvSpPr>
        <p:spPr>
          <a:xfrm>
            <a:off x="8410211" y="3172504"/>
            <a:ext cx="342376" cy="191939"/>
          </a:xfrm>
          <a:prstGeom prst="right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 Helvetica Neue Thin"/>
              <a:ea typeface="+mn-ea"/>
              <a:cs typeface="+mn-cs"/>
            </a:endParaRPr>
          </a:p>
        </p:txBody>
      </p:sp>
      <p:sp>
        <p:nvSpPr>
          <p:cNvPr id="29" name="Стрелка: вправо 28">
            <a:extLst>
              <a:ext uri="{FF2B5EF4-FFF2-40B4-BE49-F238E27FC236}">
                <a16:creationId xmlns:a16="http://schemas.microsoft.com/office/drawing/2014/main" id="{4E1459C5-6790-88A0-91A6-98FF082940A6}"/>
              </a:ext>
            </a:extLst>
          </p:cNvPr>
          <p:cNvSpPr/>
          <p:nvPr/>
        </p:nvSpPr>
        <p:spPr>
          <a:xfrm>
            <a:off x="4630954" y="3224190"/>
            <a:ext cx="305575" cy="185231"/>
          </a:xfrm>
          <a:prstGeom prst="right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 Helvetica Neue Thin"/>
              <a:ea typeface="+mn-ea"/>
              <a:cs typeface="+mn-cs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61CA7F7-2C3C-CD15-B4ED-BF41013C8B6F}"/>
              </a:ext>
            </a:extLst>
          </p:cNvPr>
          <p:cNvSpPr txBox="1"/>
          <p:nvPr/>
        </p:nvSpPr>
        <p:spPr>
          <a:xfrm>
            <a:off x="259314" y="5949064"/>
            <a:ext cx="8269282" cy="430887"/>
          </a:xfrm>
          <a:prstGeom prst="rect">
            <a:avLst/>
          </a:prstGeom>
          <a:noFill/>
          <a:ln>
            <a:noFill/>
          </a:ln>
        </p:spPr>
        <p:txBody>
          <a:bodyPr wrap="square" anchor="b">
            <a:spAutoFit/>
          </a:bodyPr>
          <a:lstStyle/>
          <a:p>
            <a:pPr marL="0" marR="0" lvl="0" indent="0" algn="just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1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Helvetica Neue Light"/>
                <a:ea typeface="+mn-ea"/>
                <a:cs typeface="Arial"/>
                <a:sym typeface="Arial"/>
              </a:rPr>
              <a:t>*Даты этапов 2 и 3 могут быть скорректированы с учетом стадии готовности решений и компетенций участников (образовательный блок может быть реализован в более короткий срок, с увеличением времени на этап индивидуальной работы)</a:t>
            </a: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095F99DE-F6EA-E5F9-5FB5-F630754215BF}"/>
              </a:ext>
            </a:extLst>
          </p:cNvPr>
          <p:cNvSpPr/>
          <p:nvPr/>
        </p:nvSpPr>
        <p:spPr>
          <a:xfrm>
            <a:off x="606133" y="438057"/>
            <a:ext cx="91359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 Neue Light"/>
                <a:ea typeface="+mn-ea"/>
                <a:cs typeface="+mn-cs"/>
              </a:rPr>
              <a:t>Этапы проведения АРКТЕК ИНЖИНИРИНГ 2023</a:t>
            </a:r>
          </a:p>
        </p:txBody>
      </p:sp>
      <p:sp>
        <p:nvSpPr>
          <p:cNvPr id="2" name="Скругленный прямоугольник 3">
            <a:extLst>
              <a:ext uri="{FF2B5EF4-FFF2-40B4-BE49-F238E27FC236}">
                <a16:creationId xmlns:a16="http://schemas.microsoft.com/office/drawing/2014/main" id="{2D4CDA50-1612-23A5-5F85-9F0932141A90}"/>
              </a:ext>
            </a:extLst>
          </p:cNvPr>
          <p:cNvSpPr/>
          <p:nvPr/>
        </p:nvSpPr>
        <p:spPr>
          <a:xfrm>
            <a:off x="10635677" y="1612643"/>
            <a:ext cx="1415873" cy="3421088"/>
          </a:xfrm>
          <a:prstGeom prst="roundRect">
            <a:avLst>
              <a:gd name="adj" fmla="val 8405"/>
            </a:avLst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 Neue Light"/>
                <a:ea typeface="+mn-ea"/>
                <a:cs typeface="Arial"/>
              </a:rPr>
              <a:t>Взаимодействие победителей с индустриальным партнером </a:t>
            </a:r>
            <a:b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 Neue Light"/>
                <a:ea typeface="+mn-ea"/>
                <a:cs typeface="Arial"/>
              </a:rPr>
            </a:b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 Neue Light"/>
                <a:ea typeface="+mn-ea"/>
                <a:cs typeface="Arial"/>
              </a:rPr>
              <a:t>напрямую</a:t>
            </a:r>
          </a:p>
        </p:txBody>
      </p:sp>
      <p:sp>
        <p:nvSpPr>
          <p:cNvPr id="7" name="Стрелка: вправо 6">
            <a:extLst>
              <a:ext uri="{FF2B5EF4-FFF2-40B4-BE49-F238E27FC236}">
                <a16:creationId xmlns:a16="http://schemas.microsoft.com/office/drawing/2014/main" id="{1C93E92E-9F8A-5489-28FE-D0E77FD24452}"/>
              </a:ext>
            </a:extLst>
          </p:cNvPr>
          <p:cNvSpPr/>
          <p:nvPr/>
        </p:nvSpPr>
        <p:spPr>
          <a:xfrm>
            <a:off x="10306794" y="3146632"/>
            <a:ext cx="342376" cy="191939"/>
          </a:xfrm>
          <a:prstGeom prst="right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 Helvetica Neue Thin"/>
              <a:ea typeface="+mn-ea"/>
              <a:cs typeface="+mn-cs"/>
            </a:endParaRPr>
          </a:p>
        </p:txBody>
      </p:sp>
      <p:sp>
        <p:nvSpPr>
          <p:cNvPr id="9" name="Стрелка: вправо 8">
            <a:extLst>
              <a:ext uri="{FF2B5EF4-FFF2-40B4-BE49-F238E27FC236}">
                <a16:creationId xmlns:a16="http://schemas.microsoft.com/office/drawing/2014/main" id="{DD515763-A7C3-C3D9-A624-92DF3F0C300D}"/>
              </a:ext>
            </a:extLst>
          </p:cNvPr>
          <p:cNvSpPr/>
          <p:nvPr/>
        </p:nvSpPr>
        <p:spPr>
          <a:xfrm>
            <a:off x="6132603" y="3209797"/>
            <a:ext cx="305575" cy="185231"/>
          </a:xfrm>
          <a:prstGeom prst="right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 Helvetica Neue Thin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2AFA300-5D80-8CCD-30DE-0033505794B8}"/>
              </a:ext>
            </a:extLst>
          </p:cNvPr>
          <p:cNvSpPr txBox="1"/>
          <p:nvPr/>
        </p:nvSpPr>
        <p:spPr>
          <a:xfrm>
            <a:off x="8752587" y="2971204"/>
            <a:ext cx="1536269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Helvetica Neue Light"/>
                <a:ea typeface="+mn-ea"/>
                <a:cs typeface="Arial"/>
              </a:rPr>
              <a:t>Очная защита проектов перед экспертами.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603F3AF-6091-FD38-7BA5-212E2D7E77CA}"/>
              </a:ext>
            </a:extLst>
          </p:cNvPr>
          <p:cNvSpPr txBox="1"/>
          <p:nvPr/>
        </p:nvSpPr>
        <p:spPr>
          <a:xfrm>
            <a:off x="6550417" y="2968131"/>
            <a:ext cx="1724033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Helvetica Neue Light"/>
                <a:ea typeface="+mn-ea"/>
                <a:cs typeface="Arial"/>
              </a:rPr>
              <a:t>Проработка решений с экспертами организаторов и индустриальных партнеров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21A5E1D-9718-9D31-543E-F04B5C4A6256}"/>
              </a:ext>
            </a:extLst>
          </p:cNvPr>
          <p:cNvSpPr txBox="1"/>
          <p:nvPr/>
        </p:nvSpPr>
        <p:spPr>
          <a:xfrm>
            <a:off x="4839823" y="2976699"/>
            <a:ext cx="133807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Helvetica Neue Light"/>
                <a:ea typeface="+mn-ea"/>
                <a:cs typeface="Arial"/>
              </a:rPr>
              <a:t>Объявление топ-15 команд для перехода на следующий этап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A29C87E-7689-C261-E034-CA6D60A5E492}"/>
              </a:ext>
            </a:extLst>
          </p:cNvPr>
          <p:cNvSpPr txBox="1"/>
          <p:nvPr/>
        </p:nvSpPr>
        <p:spPr>
          <a:xfrm>
            <a:off x="2638144" y="2968131"/>
            <a:ext cx="1847271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Helvetica Neue Light"/>
                <a:ea typeface="+mn-ea"/>
                <a:cs typeface="Arial"/>
              </a:rPr>
              <a:t>Все участники, подавшие заявки на конкурс получают доступ к образовательным мастер-классам по направлениям коммерциализации технологий (анализ рынка, привлечение софинансирования, упаковка проекта и др.)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9578EA2-E83D-B7A9-133D-7EA4C07AD708}"/>
              </a:ext>
            </a:extLst>
          </p:cNvPr>
          <p:cNvSpPr txBox="1"/>
          <p:nvPr/>
        </p:nvSpPr>
        <p:spPr>
          <a:xfrm>
            <a:off x="221373" y="2973546"/>
            <a:ext cx="181814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Helvetica Neue Light"/>
                <a:ea typeface="+mn-ea"/>
                <a:cs typeface="Arial"/>
              </a:rPr>
              <a:t>14.04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Helvetica Neue Light"/>
                <a:ea typeface="+mn-ea"/>
                <a:cs typeface="Arial"/>
              </a:rPr>
              <a:t> - форум «</a:t>
            </a:r>
            <a:r>
              <a:rPr kumimoji="0" lang="ru-RU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Helvetica Neue Light"/>
                <a:ea typeface="+mn-ea"/>
                <a:cs typeface="Arial"/>
              </a:rPr>
              <a:t>АркТек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Helvetica Neue Light"/>
                <a:ea typeface="+mn-ea"/>
                <a:cs typeface="Arial"/>
              </a:rPr>
              <a:t>», старт конкурса</a:t>
            </a:r>
            <a:b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Helvetica Neue Light"/>
                <a:ea typeface="+mn-ea"/>
                <a:cs typeface="Arial"/>
              </a:rPr>
            </a:b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Helvetica Neue Light"/>
                <a:ea typeface="+mn-ea"/>
                <a:cs typeface="Arial"/>
              </a:rPr>
              <a:t>в г. Архангельск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Helvetica Neue Light"/>
                <a:ea typeface="+mn-ea"/>
                <a:cs typeface="Arial"/>
              </a:rPr>
              <a:t>16 мая – </a:t>
            </a:r>
            <a:r>
              <a:rPr kumimoji="0" lang="ru-RU" sz="1100" b="1" i="0" u="none" strike="noStrike" kern="1200" cap="none" spc="0" normalizeH="0" baseline="0" noProof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Helvetica Neue Light"/>
                <a:ea typeface="+mn-ea"/>
                <a:cs typeface="Arial"/>
              </a:rPr>
              <a:t>8 июня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Helvetica Neue Light"/>
                <a:ea typeface="+mn-ea"/>
                <a:cs typeface="Arial"/>
              </a:rPr>
              <a:t>презентации задач индустриальных партнеров конкурса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Helvetica Neue Light"/>
                <a:ea typeface="+mn-ea"/>
                <a:cs typeface="Arial"/>
              </a:rPr>
              <a:t>До 1 июля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Helvetica Neue Light"/>
                <a:ea typeface="+mn-ea"/>
                <a:cs typeface="Arial"/>
              </a:rPr>
              <a:t>сбор заявок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 Helvetica Neue Thin"/>
              <a:ea typeface="+mn-ea"/>
              <a:cs typeface="+mn-cs"/>
            </a:endParaRPr>
          </a:p>
        </p:txBody>
      </p:sp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30B35813-30C1-0696-24B3-25E86720861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b="30510"/>
          <a:stretch/>
        </p:blipFill>
        <p:spPr>
          <a:xfrm>
            <a:off x="6825508" y="3548954"/>
            <a:ext cx="1780510" cy="1237269"/>
          </a:xfrm>
          <a:prstGeom prst="rect">
            <a:avLst/>
          </a:prstGeom>
        </p:spPr>
      </p:pic>
      <p:sp>
        <p:nvSpPr>
          <p:cNvPr id="25" name="Скругленный прямоугольник 3">
            <a:extLst>
              <a:ext uri="{FF2B5EF4-FFF2-40B4-BE49-F238E27FC236}">
                <a16:creationId xmlns:a16="http://schemas.microsoft.com/office/drawing/2014/main" id="{E77E7578-84D4-A3B7-0251-F39FDAA17506}"/>
              </a:ext>
            </a:extLst>
          </p:cNvPr>
          <p:cNvSpPr/>
          <p:nvPr/>
        </p:nvSpPr>
        <p:spPr>
          <a:xfrm>
            <a:off x="4729974" y="803712"/>
            <a:ext cx="1490367" cy="3421088"/>
          </a:xfrm>
          <a:prstGeom prst="roundRect">
            <a:avLst>
              <a:gd name="adj" fmla="val 8405"/>
            </a:avLst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 Neue Light"/>
                <a:ea typeface="+mn-ea"/>
                <a:cs typeface="Arial"/>
              </a:rPr>
              <a:t>31 июля</a:t>
            </a:r>
          </a:p>
        </p:txBody>
      </p:sp>
    </p:spTree>
    <p:extLst>
      <p:ext uri="{BB962C8B-B14F-4D97-AF65-F5344CB8AC3E}">
        <p14:creationId xmlns:p14="http://schemas.microsoft.com/office/powerpoint/2010/main" val="2572650545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91" t="1" b="1585"/>
          <a:stretch/>
        </p:blipFill>
        <p:spPr>
          <a:xfrm>
            <a:off x="-12700" y="1"/>
            <a:ext cx="12204700" cy="4519246"/>
          </a:xfrm>
          <a:prstGeom prst="rect">
            <a:avLst/>
          </a:prstGeom>
        </p:spPr>
      </p:pic>
      <p:grpSp>
        <p:nvGrpSpPr>
          <p:cNvPr id="8" name="Группа 7"/>
          <p:cNvGrpSpPr/>
          <p:nvPr/>
        </p:nvGrpSpPr>
        <p:grpSpPr>
          <a:xfrm>
            <a:off x="9252222" y="334136"/>
            <a:ext cx="2514600" cy="530458"/>
            <a:chOff x="2438400" y="-3201988"/>
            <a:chExt cx="7277101" cy="1535113"/>
          </a:xfrm>
          <a:solidFill>
            <a:schemeClr val="bg1"/>
          </a:solidFill>
        </p:grpSpPr>
        <p:sp>
          <p:nvSpPr>
            <p:cNvPr id="9" name="Freeform 24"/>
            <p:cNvSpPr>
              <a:spLocks noEditPoints="1"/>
            </p:cNvSpPr>
            <p:nvPr/>
          </p:nvSpPr>
          <p:spPr bwMode="auto">
            <a:xfrm>
              <a:off x="5189538" y="-2698750"/>
              <a:ext cx="4525963" cy="531813"/>
            </a:xfrm>
            <a:custGeom>
              <a:avLst/>
              <a:gdLst>
                <a:gd name="T0" fmla="*/ 0 w 2851"/>
                <a:gd name="T1" fmla="*/ 327 h 335"/>
                <a:gd name="T2" fmla="*/ 296 w 2851"/>
                <a:gd name="T3" fmla="*/ 327 h 335"/>
                <a:gd name="T4" fmla="*/ 1064 w 2851"/>
                <a:gd name="T5" fmla="*/ 124 h 335"/>
                <a:gd name="T6" fmla="*/ 1064 w 2851"/>
                <a:gd name="T7" fmla="*/ 213 h 335"/>
                <a:gd name="T8" fmla="*/ 1152 w 2851"/>
                <a:gd name="T9" fmla="*/ 6 h 335"/>
                <a:gd name="T10" fmla="*/ 2575 w 2851"/>
                <a:gd name="T11" fmla="*/ 6 h 335"/>
                <a:gd name="T12" fmla="*/ 2775 w 2851"/>
                <a:gd name="T13" fmla="*/ 321 h 335"/>
                <a:gd name="T14" fmla="*/ 2841 w 2851"/>
                <a:gd name="T15" fmla="*/ 269 h 335"/>
                <a:gd name="T16" fmla="*/ 2851 w 2851"/>
                <a:gd name="T17" fmla="*/ 203 h 335"/>
                <a:gd name="T18" fmla="*/ 2841 w 2851"/>
                <a:gd name="T19" fmla="*/ 158 h 335"/>
                <a:gd name="T20" fmla="*/ 2775 w 2851"/>
                <a:gd name="T21" fmla="*/ 106 h 335"/>
                <a:gd name="T22" fmla="*/ 2679 w 2851"/>
                <a:gd name="T23" fmla="*/ 249 h 335"/>
                <a:gd name="T24" fmla="*/ 2731 w 2851"/>
                <a:gd name="T25" fmla="*/ 183 h 335"/>
                <a:gd name="T26" fmla="*/ 2749 w 2851"/>
                <a:gd name="T27" fmla="*/ 213 h 335"/>
                <a:gd name="T28" fmla="*/ 2737 w 2851"/>
                <a:gd name="T29" fmla="*/ 241 h 335"/>
                <a:gd name="T30" fmla="*/ 2179 w 2851"/>
                <a:gd name="T31" fmla="*/ 205 h 335"/>
                <a:gd name="T32" fmla="*/ 2189 w 2851"/>
                <a:gd name="T33" fmla="*/ 6 h 335"/>
                <a:gd name="T34" fmla="*/ 2063 w 2851"/>
                <a:gd name="T35" fmla="*/ 243 h 335"/>
                <a:gd name="T36" fmla="*/ 1743 w 2851"/>
                <a:gd name="T37" fmla="*/ 126 h 335"/>
                <a:gd name="T38" fmla="*/ 1743 w 2851"/>
                <a:gd name="T39" fmla="*/ 213 h 335"/>
                <a:gd name="T40" fmla="*/ 1935 w 2851"/>
                <a:gd name="T41" fmla="*/ 6 h 335"/>
                <a:gd name="T42" fmla="*/ 406 w 2851"/>
                <a:gd name="T43" fmla="*/ 8 h 335"/>
                <a:gd name="T44" fmla="*/ 340 w 2851"/>
                <a:gd name="T45" fmla="*/ 72 h 335"/>
                <a:gd name="T46" fmla="*/ 330 w 2851"/>
                <a:gd name="T47" fmla="*/ 213 h 335"/>
                <a:gd name="T48" fmla="*/ 340 w 2851"/>
                <a:gd name="T49" fmla="*/ 263 h 335"/>
                <a:gd name="T50" fmla="*/ 406 w 2851"/>
                <a:gd name="T51" fmla="*/ 325 h 335"/>
                <a:gd name="T52" fmla="*/ 528 w 2851"/>
                <a:gd name="T53" fmla="*/ 331 h 335"/>
                <a:gd name="T54" fmla="*/ 610 w 2851"/>
                <a:gd name="T55" fmla="*/ 273 h 335"/>
                <a:gd name="T56" fmla="*/ 624 w 2851"/>
                <a:gd name="T57" fmla="*/ 213 h 335"/>
                <a:gd name="T58" fmla="*/ 620 w 2851"/>
                <a:gd name="T59" fmla="*/ 82 h 335"/>
                <a:gd name="T60" fmla="*/ 588 w 2851"/>
                <a:gd name="T61" fmla="*/ 32 h 335"/>
                <a:gd name="T62" fmla="*/ 504 w 2851"/>
                <a:gd name="T63" fmla="*/ 0 h 335"/>
                <a:gd name="T64" fmla="*/ 514 w 2851"/>
                <a:gd name="T65" fmla="*/ 241 h 335"/>
                <a:gd name="T66" fmla="*/ 482 w 2851"/>
                <a:gd name="T67" fmla="*/ 259 h 335"/>
                <a:gd name="T68" fmla="*/ 452 w 2851"/>
                <a:gd name="T69" fmla="*/ 251 h 335"/>
                <a:gd name="T70" fmla="*/ 434 w 2851"/>
                <a:gd name="T71" fmla="*/ 219 h 335"/>
                <a:gd name="T72" fmla="*/ 442 w 2851"/>
                <a:gd name="T73" fmla="*/ 92 h 335"/>
                <a:gd name="T74" fmla="*/ 474 w 2851"/>
                <a:gd name="T75" fmla="*/ 76 h 335"/>
                <a:gd name="T76" fmla="*/ 504 w 2851"/>
                <a:gd name="T77" fmla="*/ 82 h 335"/>
                <a:gd name="T78" fmla="*/ 520 w 2851"/>
                <a:gd name="T79" fmla="*/ 114 h 335"/>
                <a:gd name="T80" fmla="*/ 2273 w 2851"/>
                <a:gd name="T81" fmla="*/ 205 h 335"/>
                <a:gd name="T82" fmla="*/ 2245 w 2851"/>
                <a:gd name="T83" fmla="*/ 241 h 335"/>
                <a:gd name="T84" fmla="*/ 2215 w 2851"/>
                <a:gd name="T85" fmla="*/ 327 h 335"/>
                <a:gd name="T86" fmla="*/ 2285 w 2851"/>
                <a:gd name="T87" fmla="*/ 325 h 335"/>
                <a:gd name="T88" fmla="*/ 2339 w 2851"/>
                <a:gd name="T89" fmla="*/ 297 h 335"/>
                <a:gd name="T90" fmla="*/ 2369 w 2851"/>
                <a:gd name="T91" fmla="*/ 237 h 335"/>
                <a:gd name="T92" fmla="*/ 2433 w 2851"/>
                <a:gd name="T93" fmla="*/ 90 h 335"/>
                <a:gd name="T94" fmla="*/ 2275 w 2851"/>
                <a:gd name="T95" fmla="*/ 6 h 335"/>
                <a:gd name="T96" fmla="*/ 660 w 2851"/>
                <a:gd name="T97" fmla="*/ 327 h 335"/>
                <a:gd name="T98" fmla="*/ 836 w 2851"/>
                <a:gd name="T99" fmla="*/ 247 h 335"/>
                <a:gd name="T100" fmla="*/ 920 w 2851"/>
                <a:gd name="T101" fmla="*/ 199 h 335"/>
                <a:gd name="T102" fmla="*/ 934 w 2851"/>
                <a:gd name="T103" fmla="*/ 146 h 335"/>
                <a:gd name="T104" fmla="*/ 928 w 2851"/>
                <a:gd name="T105" fmla="*/ 74 h 335"/>
                <a:gd name="T106" fmla="*/ 880 w 2851"/>
                <a:gd name="T107" fmla="*/ 20 h 335"/>
                <a:gd name="T108" fmla="*/ 834 w 2851"/>
                <a:gd name="T109" fmla="*/ 136 h 335"/>
                <a:gd name="T110" fmla="*/ 822 w 2851"/>
                <a:gd name="T111" fmla="*/ 162 h 335"/>
                <a:gd name="T112" fmla="*/ 764 w 2851"/>
                <a:gd name="T113" fmla="*/ 84 h 335"/>
                <a:gd name="T114" fmla="*/ 826 w 2851"/>
                <a:gd name="T115" fmla="*/ 96 h 335"/>
                <a:gd name="T116" fmla="*/ 1398 w 2851"/>
                <a:gd name="T117" fmla="*/ 169 h 335"/>
                <a:gd name="T118" fmla="*/ 1498 w 2851"/>
                <a:gd name="T119" fmla="*/ 167 h 335"/>
                <a:gd name="T120" fmla="*/ 1398 w 2851"/>
                <a:gd name="T121" fmla="*/ 169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851" h="335">
                  <a:moveTo>
                    <a:pt x="192" y="124"/>
                  </a:moveTo>
                  <a:lnTo>
                    <a:pt x="104" y="124"/>
                  </a:lnTo>
                  <a:lnTo>
                    <a:pt x="104" y="6"/>
                  </a:lnTo>
                  <a:lnTo>
                    <a:pt x="0" y="6"/>
                  </a:lnTo>
                  <a:lnTo>
                    <a:pt x="0" y="327"/>
                  </a:lnTo>
                  <a:lnTo>
                    <a:pt x="104" y="327"/>
                  </a:lnTo>
                  <a:lnTo>
                    <a:pt x="104" y="213"/>
                  </a:lnTo>
                  <a:lnTo>
                    <a:pt x="192" y="213"/>
                  </a:lnTo>
                  <a:lnTo>
                    <a:pt x="192" y="327"/>
                  </a:lnTo>
                  <a:lnTo>
                    <a:pt x="296" y="327"/>
                  </a:lnTo>
                  <a:lnTo>
                    <a:pt x="296" y="6"/>
                  </a:lnTo>
                  <a:lnTo>
                    <a:pt x="192" y="6"/>
                  </a:lnTo>
                  <a:lnTo>
                    <a:pt x="192" y="124"/>
                  </a:lnTo>
                  <a:close/>
                  <a:moveTo>
                    <a:pt x="1152" y="124"/>
                  </a:moveTo>
                  <a:lnTo>
                    <a:pt x="1064" y="124"/>
                  </a:lnTo>
                  <a:lnTo>
                    <a:pt x="1064" y="6"/>
                  </a:lnTo>
                  <a:lnTo>
                    <a:pt x="960" y="6"/>
                  </a:lnTo>
                  <a:lnTo>
                    <a:pt x="960" y="327"/>
                  </a:lnTo>
                  <a:lnTo>
                    <a:pt x="1064" y="327"/>
                  </a:lnTo>
                  <a:lnTo>
                    <a:pt x="1064" y="213"/>
                  </a:lnTo>
                  <a:lnTo>
                    <a:pt x="1152" y="213"/>
                  </a:lnTo>
                  <a:lnTo>
                    <a:pt x="1152" y="327"/>
                  </a:lnTo>
                  <a:lnTo>
                    <a:pt x="1256" y="327"/>
                  </a:lnTo>
                  <a:lnTo>
                    <a:pt x="1256" y="6"/>
                  </a:lnTo>
                  <a:lnTo>
                    <a:pt x="1152" y="6"/>
                  </a:lnTo>
                  <a:lnTo>
                    <a:pt x="1152" y="124"/>
                  </a:lnTo>
                  <a:close/>
                  <a:moveTo>
                    <a:pt x="2729" y="100"/>
                  </a:moveTo>
                  <a:lnTo>
                    <a:pt x="2679" y="100"/>
                  </a:lnTo>
                  <a:lnTo>
                    <a:pt x="2679" y="6"/>
                  </a:lnTo>
                  <a:lnTo>
                    <a:pt x="2575" y="6"/>
                  </a:lnTo>
                  <a:lnTo>
                    <a:pt x="2575" y="327"/>
                  </a:lnTo>
                  <a:lnTo>
                    <a:pt x="2729" y="327"/>
                  </a:lnTo>
                  <a:lnTo>
                    <a:pt x="2729" y="327"/>
                  </a:lnTo>
                  <a:lnTo>
                    <a:pt x="2753" y="325"/>
                  </a:lnTo>
                  <a:lnTo>
                    <a:pt x="2775" y="321"/>
                  </a:lnTo>
                  <a:lnTo>
                    <a:pt x="2797" y="313"/>
                  </a:lnTo>
                  <a:lnTo>
                    <a:pt x="2815" y="301"/>
                  </a:lnTo>
                  <a:lnTo>
                    <a:pt x="2829" y="287"/>
                  </a:lnTo>
                  <a:lnTo>
                    <a:pt x="2835" y="279"/>
                  </a:lnTo>
                  <a:lnTo>
                    <a:pt x="2841" y="269"/>
                  </a:lnTo>
                  <a:lnTo>
                    <a:pt x="2845" y="259"/>
                  </a:lnTo>
                  <a:lnTo>
                    <a:pt x="2847" y="249"/>
                  </a:lnTo>
                  <a:lnTo>
                    <a:pt x="2849" y="237"/>
                  </a:lnTo>
                  <a:lnTo>
                    <a:pt x="2851" y="225"/>
                  </a:lnTo>
                  <a:lnTo>
                    <a:pt x="2851" y="203"/>
                  </a:lnTo>
                  <a:lnTo>
                    <a:pt x="2851" y="203"/>
                  </a:lnTo>
                  <a:lnTo>
                    <a:pt x="2849" y="191"/>
                  </a:lnTo>
                  <a:lnTo>
                    <a:pt x="2847" y="179"/>
                  </a:lnTo>
                  <a:lnTo>
                    <a:pt x="2845" y="169"/>
                  </a:lnTo>
                  <a:lnTo>
                    <a:pt x="2841" y="158"/>
                  </a:lnTo>
                  <a:lnTo>
                    <a:pt x="2835" y="148"/>
                  </a:lnTo>
                  <a:lnTo>
                    <a:pt x="2829" y="140"/>
                  </a:lnTo>
                  <a:lnTo>
                    <a:pt x="2815" y="126"/>
                  </a:lnTo>
                  <a:lnTo>
                    <a:pt x="2797" y="114"/>
                  </a:lnTo>
                  <a:lnTo>
                    <a:pt x="2775" y="106"/>
                  </a:lnTo>
                  <a:lnTo>
                    <a:pt x="2753" y="100"/>
                  </a:lnTo>
                  <a:lnTo>
                    <a:pt x="2729" y="100"/>
                  </a:lnTo>
                  <a:lnTo>
                    <a:pt x="2729" y="100"/>
                  </a:lnTo>
                  <a:close/>
                  <a:moveTo>
                    <a:pt x="2719" y="249"/>
                  </a:moveTo>
                  <a:lnTo>
                    <a:pt x="2679" y="249"/>
                  </a:lnTo>
                  <a:lnTo>
                    <a:pt x="2679" y="179"/>
                  </a:lnTo>
                  <a:lnTo>
                    <a:pt x="2713" y="179"/>
                  </a:lnTo>
                  <a:lnTo>
                    <a:pt x="2713" y="179"/>
                  </a:lnTo>
                  <a:lnTo>
                    <a:pt x="2723" y="179"/>
                  </a:lnTo>
                  <a:lnTo>
                    <a:pt x="2731" y="183"/>
                  </a:lnTo>
                  <a:lnTo>
                    <a:pt x="2737" y="185"/>
                  </a:lnTo>
                  <a:lnTo>
                    <a:pt x="2743" y="191"/>
                  </a:lnTo>
                  <a:lnTo>
                    <a:pt x="2747" y="197"/>
                  </a:lnTo>
                  <a:lnTo>
                    <a:pt x="2749" y="203"/>
                  </a:lnTo>
                  <a:lnTo>
                    <a:pt x="2749" y="213"/>
                  </a:lnTo>
                  <a:lnTo>
                    <a:pt x="2749" y="213"/>
                  </a:lnTo>
                  <a:lnTo>
                    <a:pt x="2749" y="223"/>
                  </a:lnTo>
                  <a:lnTo>
                    <a:pt x="2745" y="231"/>
                  </a:lnTo>
                  <a:lnTo>
                    <a:pt x="2741" y="237"/>
                  </a:lnTo>
                  <a:lnTo>
                    <a:pt x="2737" y="241"/>
                  </a:lnTo>
                  <a:lnTo>
                    <a:pt x="2727" y="247"/>
                  </a:lnTo>
                  <a:lnTo>
                    <a:pt x="2719" y="249"/>
                  </a:lnTo>
                  <a:lnTo>
                    <a:pt x="2719" y="249"/>
                  </a:lnTo>
                  <a:close/>
                  <a:moveTo>
                    <a:pt x="2063" y="205"/>
                  </a:moveTo>
                  <a:lnTo>
                    <a:pt x="2179" y="205"/>
                  </a:lnTo>
                  <a:lnTo>
                    <a:pt x="2179" y="128"/>
                  </a:lnTo>
                  <a:lnTo>
                    <a:pt x="2063" y="128"/>
                  </a:lnTo>
                  <a:lnTo>
                    <a:pt x="2063" y="90"/>
                  </a:lnTo>
                  <a:lnTo>
                    <a:pt x="2189" y="90"/>
                  </a:lnTo>
                  <a:lnTo>
                    <a:pt x="2189" y="6"/>
                  </a:lnTo>
                  <a:lnTo>
                    <a:pt x="1959" y="6"/>
                  </a:lnTo>
                  <a:lnTo>
                    <a:pt x="1959" y="327"/>
                  </a:lnTo>
                  <a:lnTo>
                    <a:pt x="2199" y="327"/>
                  </a:lnTo>
                  <a:lnTo>
                    <a:pt x="2199" y="243"/>
                  </a:lnTo>
                  <a:lnTo>
                    <a:pt x="2063" y="243"/>
                  </a:lnTo>
                  <a:lnTo>
                    <a:pt x="2063" y="205"/>
                  </a:lnTo>
                  <a:close/>
                  <a:moveTo>
                    <a:pt x="1935" y="6"/>
                  </a:moveTo>
                  <a:lnTo>
                    <a:pt x="1823" y="6"/>
                  </a:lnTo>
                  <a:lnTo>
                    <a:pt x="1769" y="126"/>
                  </a:lnTo>
                  <a:lnTo>
                    <a:pt x="1743" y="126"/>
                  </a:lnTo>
                  <a:lnTo>
                    <a:pt x="1743" y="6"/>
                  </a:lnTo>
                  <a:lnTo>
                    <a:pt x="1640" y="6"/>
                  </a:lnTo>
                  <a:lnTo>
                    <a:pt x="1640" y="327"/>
                  </a:lnTo>
                  <a:lnTo>
                    <a:pt x="1743" y="327"/>
                  </a:lnTo>
                  <a:lnTo>
                    <a:pt x="1743" y="213"/>
                  </a:lnTo>
                  <a:lnTo>
                    <a:pt x="1769" y="213"/>
                  </a:lnTo>
                  <a:lnTo>
                    <a:pt x="1823" y="327"/>
                  </a:lnTo>
                  <a:lnTo>
                    <a:pt x="1943" y="327"/>
                  </a:lnTo>
                  <a:lnTo>
                    <a:pt x="1855" y="164"/>
                  </a:lnTo>
                  <a:lnTo>
                    <a:pt x="1935" y="6"/>
                  </a:lnTo>
                  <a:close/>
                  <a:moveTo>
                    <a:pt x="504" y="0"/>
                  </a:moveTo>
                  <a:lnTo>
                    <a:pt x="452" y="0"/>
                  </a:lnTo>
                  <a:lnTo>
                    <a:pt x="452" y="0"/>
                  </a:lnTo>
                  <a:lnTo>
                    <a:pt x="428" y="2"/>
                  </a:lnTo>
                  <a:lnTo>
                    <a:pt x="406" y="8"/>
                  </a:lnTo>
                  <a:lnTo>
                    <a:pt x="384" y="20"/>
                  </a:lnTo>
                  <a:lnTo>
                    <a:pt x="366" y="34"/>
                  </a:lnTo>
                  <a:lnTo>
                    <a:pt x="352" y="50"/>
                  </a:lnTo>
                  <a:lnTo>
                    <a:pt x="346" y="60"/>
                  </a:lnTo>
                  <a:lnTo>
                    <a:pt x="340" y="72"/>
                  </a:lnTo>
                  <a:lnTo>
                    <a:pt x="336" y="84"/>
                  </a:lnTo>
                  <a:lnTo>
                    <a:pt x="334" y="96"/>
                  </a:lnTo>
                  <a:lnTo>
                    <a:pt x="332" y="108"/>
                  </a:lnTo>
                  <a:lnTo>
                    <a:pt x="330" y="122"/>
                  </a:lnTo>
                  <a:lnTo>
                    <a:pt x="330" y="213"/>
                  </a:lnTo>
                  <a:lnTo>
                    <a:pt x="330" y="213"/>
                  </a:lnTo>
                  <a:lnTo>
                    <a:pt x="332" y="227"/>
                  </a:lnTo>
                  <a:lnTo>
                    <a:pt x="334" y="239"/>
                  </a:lnTo>
                  <a:lnTo>
                    <a:pt x="336" y="251"/>
                  </a:lnTo>
                  <a:lnTo>
                    <a:pt x="340" y="263"/>
                  </a:lnTo>
                  <a:lnTo>
                    <a:pt x="346" y="273"/>
                  </a:lnTo>
                  <a:lnTo>
                    <a:pt x="352" y="283"/>
                  </a:lnTo>
                  <a:lnTo>
                    <a:pt x="366" y="301"/>
                  </a:lnTo>
                  <a:lnTo>
                    <a:pt x="384" y="315"/>
                  </a:lnTo>
                  <a:lnTo>
                    <a:pt x="406" y="325"/>
                  </a:lnTo>
                  <a:lnTo>
                    <a:pt x="428" y="331"/>
                  </a:lnTo>
                  <a:lnTo>
                    <a:pt x="452" y="335"/>
                  </a:lnTo>
                  <a:lnTo>
                    <a:pt x="504" y="335"/>
                  </a:lnTo>
                  <a:lnTo>
                    <a:pt x="504" y="335"/>
                  </a:lnTo>
                  <a:lnTo>
                    <a:pt x="528" y="331"/>
                  </a:lnTo>
                  <a:lnTo>
                    <a:pt x="550" y="325"/>
                  </a:lnTo>
                  <a:lnTo>
                    <a:pt x="570" y="315"/>
                  </a:lnTo>
                  <a:lnTo>
                    <a:pt x="588" y="301"/>
                  </a:lnTo>
                  <a:lnTo>
                    <a:pt x="604" y="283"/>
                  </a:lnTo>
                  <a:lnTo>
                    <a:pt x="610" y="273"/>
                  </a:lnTo>
                  <a:lnTo>
                    <a:pt x="616" y="263"/>
                  </a:lnTo>
                  <a:lnTo>
                    <a:pt x="620" y="251"/>
                  </a:lnTo>
                  <a:lnTo>
                    <a:pt x="622" y="239"/>
                  </a:lnTo>
                  <a:lnTo>
                    <a:pt x="624" y="225"/>
                  </a:lnTo>
                  <a:lnTo>
                    <a:pt x="624" y="213"/>
                  </a:lnTo>
                  <a:lnTo>
                    <a:pt x="624" y="122"/>
                  </a:lnTo>
                  <a:lnTo>
                    <a:pt x="624" y="122"/>
                  </a:lnTo>
                  <a:lnTo>
                    <a:pt x="624" y="108"/>
                  </a:lnTo>
                  <a:lnTo>
                    <a:pt x="622" y="94"/>
                  </a:lnTo>
                  <a:lnTo>
                    <a:pt x="620" y="82"/>
                  </a:lnTo>
                  <a:lnTo>
                    <a:pt x="616" y="70"/>
                  </a:lnTo>
                  <a:lnTo>
                    <a:pt x="610" y="60"/>
                  </a:lnTo>
                  <a:lnTo>
                    <a:pt x="604" y="50"/>
                  </a:lnTo>
                  <a:lnTo>
                    <a:pt x="596" y="40"/>
                  </a:lnTo>
                  <a:lnTo>
                    <a:pt x="588" y="32"/>
                  </a:lnTo>
                  <a:lnTo>
                    <a:pt x="570" y="18"/>
                  </a:lnTo>
                  <a:lnTo>
                    <a:pt x="550" y="8"/>
                  </a:lnTo>
                  <a:lnTo>
                    <a:pt x="528" y="2"/>
                  </a:lnTo>
                  <a:lnTo>
                    <a:pt x="504" y="0"/>
                  </a:lnTo>
                  <a:lnTo>
                    <a:pt x="504" y="0"/>
                  </a:lnTo>
                  <a:close/>
                  <a:moveTo>
                    <a:pt x="520" y="219"/>
                  </a:moveTo>
                  <a:lnTo>
                    <a:pt x="520" y="219"/>
                  </a:lnTo>
                  <a:lnTo>
                    <a:pt x="520" y="227"/>
                  </a:lnTo>
                  <a:lnTo>
                    <a:pt x="518" y="235"/>
                  </a:lnTo>
                  <a:lnTo>
                    <a:pt x="514" y="241"/>
                  </a:lnTo>
                  <a:lnTo>
                    <a:pt x="510" y="247"/>
                  </a:lnTo>
                  <a:lnTo>
                    <a:pt x="504" y="251"/>
                  </a:lnTo>
                  <a:lnTo>
                    <a:pt x="498" y="255"/>
                  </a:lnTo>
                  <a:lnTo>
                    <a:pt x="490" y="257"/>
                  </a:lnTo>
                  <a:lnTo>
                    <a:pt x="482" y="259"/>
                  </a:lnTo>
                  <a:lnTo>
                    <a:pt x="474" y="259"/>
                  </a:lnTo>
                  <a:lnTo>
                    <a:pt x="474" y="259"/>
                  </a:lnTo>
                  <a:lnTo>
                    <a:pt x="466" y="257"/>
                  </a:lnTo>
                  <a:lnTo>
                    <a:pt x="458" y="255"/>
                  </a:lnTo>
                  <a:lnTo>
                    <a:pt x="452" y="251"/>
                  </a:lnTo>
                  <a:lnTo>
                    <a:pt x="446" y="247"/>
                  </a:lnTo>
                  <a:lnTo>
                    <a:pt x="442" y="241"/>
                  </a:lnTo>
                  <a:lnTo>
                    <a:pt x="438" y="235"/>
                  </a:lnTo>
                  <a:lnTo>
                    <a:pt x="436" y="227"/>
                  </a:lnTo>
                  <a:lnTo>
                    <a:pt x="434" y="219"/>
                  </a:lnTo>
                  <a:lnTo>
                    <a:pt x="434" y="114"/>
                  </a:lnTo>
                  <a:lnTo>
                    <a:pt x="434" y="114"/>
                  </a:lnTo>
                  <a:lnTo>
                    <a:pt x="436" y="106"/>
                  </a:lnTo>
                  <a:lnTo>
                    <a:pt x="438" y="100"/>
                  </a:lnTo>
                  <a:lnTo>
                    <a:pt x="442" y="92"/>
                  </a:lnTo>
                  <a:lnTo>
                    <a:pt x="446" y="88"/>
                  </a:lnTo>
                  <a:lnTo>
                    <a:pt x="452" y="82"/>
                  </a:lnTo>
                  <a:lnTo>
                    <a:pt x="458" y="78"/>
                  </a:lnTo>
                  <a:lnTo>
                    <a:pt x="466" y="76"/>
                  </a:lnTo>
                  <a:lnTo>
                    <a:pt x="474" y="76"/>
                  </a:lnTo>
                  <a:lnTo>
                    <a:pt x="482" y="76"/>
                  </a:lnTo>
                  <a:lnTo>
                    <a:pt x="482" y="76"/>
                  </a:lnTo>
                  <a:lnTo>
                    <a:pt x="490" y="76"/>
                  </a:lnTo>
                  <a:lnTo>
                    <a:pt x="498" y="78"/>
                  </a:lnTo>
                  <a:lnTo>
                    <a:pt x="504" y="82"/>
                  </a:lnTo>
                  <a:lnTo>
                    <a:pt x="510" y="88"/>
                  </a:lnTo>
                  <a:lnTo>
                    <a:pt x="514" y="92"/>
                  </a:lnTo>
                  <a:lnTo>
                    <a:pt x="518" y="100"/>
                  </a:lnTo>
                  <a:lnTo>
                    <a:pt x="520" y="106"/>
                  </a:lnTo>
                  <a:lnTo>
                    <a:pt x="520" y="114"/>
                  </a:lnTo>
                  <a:lnTo>
                    <a:pt x="520" y="219"/>
                  </a:lnTo>
                  <a:close/>
                  <a:moveTo>
                    <a:pt x="2275" y="177"/>
                  </a:moveTo>
                  <a:lnTo>
                    <a:pt x="2275" y="177"/>
                  </a:lnTo>
                  <a:lnTo>
                    <a:pt x="2275" y="193"/>
                  </a:lnTo>
                  <a:lnTo>
                    <a:pt x="2273" y="205"/>
                  </a:lnTo>
                  <a:lnTo>
                    <a:pt x="2271" y="217"/>
                  </a:lnTo>
                  <a:lnTo>
                    <a:pt x="2267" y="223"/>
                  </a:lnTo>
                  <a:lnTo>
                    <a:pt x="2263" y="229"/>
                  </a:lnTo>
                  <a:lnTo>
                    <a:pt x="2257" y="235"/>
                  </a:lnTo>
                  <a:lnTo>
                    <a:pt x="2245" y="241"/>
                  </a:lnTo>
                  <a:lnTo>
                    <a:pt x="2245" y="241"/>
                  </a:lnTo>
                  <a:lnTo>
                    <a:pt x="2237" y="243"/>
                  </a:lnTo>
                  <a:lnTo>
                    <a:pt x="2227" y="243"/>
                  </a:lnTo>
                  <a:lnTo>
                    <a:pt x="2215" y="243"/>
                  </a:lnTo>
                  <a:lnTo>
                    <a:pt x="2215" y="327"/>
                  </a:lnTo>
                  <a:lnTo>
                    <a:pt x="2215" y="327"/>
                  </a:lnTo>
                  <a:lnTo>
                    <a:pt x="2255" y="327"/>
                  </a:lnTo>
                  <a:lnTo>
                    <a:pt x="2255" y="327"/>
                  </a:lnTo>
                  <a:lnTo>
                    <a:pt x="2271" y="327"/>
                  </a:lnTo>
                  <a:lnTo>
                    <a:pt x="2285" y="325"/>
                  </a:lnTo>
                  <a:lnTo>
                    <a:pt x="2299" y="323"/>
                  </a:lnTo>
                  <a:lnTo>
                    <a:pt x="2311" y="317"/>
                  </a:lnTo>
                  <a:lnTo>
                    <a:pt x="2321" y="313"/>
                  </a:lnTo>
                  <a:lnTo>
                    <a:pt x="2331" y="305"/>
                  </a:lnTo>
                  <a:lnTo>
                    <a:pt x="2339" y="297"/>
                  </a:lnTo>
                  <a:lnTo>
                    <a:pt x="2347" y="289"/>
                  </a:lnTo>
                  <a:lnTo>
                    <a:pt x="2353" y="277"/>
                  </a:lnTo>
                  <a:lnTo>
                    <a:pt x="2359" y="265"/>
                  </a:lnTo>
                  <a:lnTo>
                    <a:pt x="2365" y="251"/>
                  </a:lnTo>
                  <a:lnTo>
                    <a:pt x="2369" y="237"/>
                  </a:lnTo>
                  <a:lnTo>
                    <a:pt x="2373" y="203"/>
                  </a:lnTo>
                  <a:lnTo>
                    <a:pt x="2375" y="162"/>
                  </a:lnTo>
                  <a:lnTo>
                    <a:pt x="2375" y="162"/>
                  </a:lnTo>
                  <a:lnTo>
                    <a:pt x="2375" y="90"/>
                  </a:lnTo>
                  <a:lnTo>
                    <a:pt x="2433" y="90"/>
                  </a:lnTo>
                  <a:lnTo>
                    <a:pt x="2433" y="327"/>
                  </a:lnTo>
                  <a:lnTo>
                    <a:pt x="2537" y="327"/>
                  </a:lnTo>
                  <a:lnTo>
                    <a:pt x="2537" y="6"/>
                  </a:lnTo>
                  <a:lnTo>
                    <a:pt x="2275" y="6"/>
                  </a:lnTo>
                  <a:lnTo>
                    <a:pt x="2275" y="6"/>
                  </a:lnTo>
                  <a:lnTo>
                    <a:pt x="2275" y="177"/>
                  </a:lnTo>
                  <a:lnTo>
                    <a:pt x="2275" y="177"/>
                  </a:lnTo>
                  <a:close/>
                  <a:moveTo>
                    <a:pt x="812" y="6"/>
                  </a:moveTo>
                  <a:lnTo>
                    <a:pt x="660" y="6"/>
                  </a:lnTo>
                  <a:lnTo>
                    <a:pt x="660" y="327"/>
                  </a:lnTo>
                  <a:lnTo>
                    <a:pt x="764" y="327"/>
                  </a:lnTo>
                  <a:lnTo>
                    <a:pt x="764" y="249"/>
                  </a:lnTo>
                  <a:lnTo>
                    <a:pt x="812" y="249"/>
                  </a:lnTo>
                  <a:lnTo>
                    <a:pt x="812" y="249"/>
                  </a:lnTo>
                  <a:lnTo>
                    <a:pt x="836" y="247"/>
                  </a:lnTo>
                  <a:lnTo>
                    <a:pt x="860" y="243"/>
                  </a:lnTo>
                  <a:lnTo>
                    <a:pt x="880" y="233"/>
                  </a:lnTo>
                  <a:lnTo>
                    <a:pt x="898" y="223"/>
                  </a:lnTo>
                  <a:lnTo>
                    <a:pt x="914" y="207"/>
                  </a:lnTo>
                  <a:lnTo>
                    <a:pt x="920" y="199"/>
                  </a:lnTo>
                  <a:lnTo>
                    <a:pt x="924" y="191"/>
                  </a:lnTo>
                  <a:lnTo>
                    <a:pt x="928" y="181"/>
                  </a:lnTo>
                  <a:lnTo>
                    <a:pt x="932" y="169"/>
                  </a:lnTo>
                  <a:lnTo>
                    <a:pt x="934" y="158"/>
                  </a:lnTo>
                  <a:lnTo>
                    <a:pt x="934" y="146"/>
                  </a:lnTo>
                  <a:lnTo>
                    <a:pt x="934" y="108"/>
                  </a:lnTo>
                  <a:lnTo>
                    <a:pt x="934" y="108"/>
                  </a:lnTo>
                  <a:lnTo>
                    <a:pt x="934" y="96"/>
                  </a:lnTo>
                  <a:lnTo>
                    <a:pt x="932" y="84"/>
                  </a:lnTo>
                  <a:lnTo>
                    <a:pt x="928" y="74"/>
                  </a:lnTo>
                  <a:lnTo>
                    <a:pt x="924" y="64"/>
                  </a:lnTo>
                  <a:lnTo>
                    <a:pt x="920" y="56"/>
                  </a:lnTo>
                  <a:lnTo>
                    <a:pt x="914" y="46"/>
                  </a:lnTo>
                  <a:lnTo>
                    <a:pt x="898" y="32"/>
                  </a:lnTo>
                  <a:lnTo>
                    <a:pt x="880" y="20"/>
                  </a:lnTo>
                  <a:lnTo>
                    <a:pt x="860" y="12"/>
                  </a:lnTo>
                  <a:lnTo>
                    <a:pt x="836" y="8"/>
                  </a:lnTo>
                  <a:lnTo>
                    <a:pt x="812" y="6"/>
                  </a:lnTo>
                  <a:lnTo>
                    <a:pt x="812" y="6"/>
                  </a:lnTo>
                  <a:close/>
                  <a:moveTo>
                    <a:pt x="834" y="136"/>
                  </a:moveTo>
                  <a:lnTo>
                    <a:pt x="834" y="136"/>
                  </a:lnTo>
                  <a:lnTo>
                    <a:pt x="832" y="146"/>
                  </a:lnTo>
                  <a:lnTo>
                    <a:pt x="830" y="152"/>
                  </a:lnTo>
                  <a:lnTo>
                    <a:pt x="826" y="156"/>
                  </a:lnTo>
                  <a:lnTo>
                    <a:pt x="822" y="162"/>
                  </a:lnTo>
                  <a:lnTo>
                    <a:pt x="816" y="167"/>
                  </a:lnTo>
                  <a:lnTo>
                    <a:pt x="808" y="169"/>
                  </a:lnTo>
                  <a:lnTo>
                    <a:pt x="798" y="171"/>
                  </a:lnTo>
                  <a:lnTo>
                    <a:pt x="764" y="171"/>
                  </a:lnTo>
                  <a:lnTo>
                    <a:pt x="764" y="84"/>
                  </a:lnTo>
                  <a:lnTo>
                    <a:pt x="802" y="84"/>
                  </a:lnTo>
                  <a:lnTo>
                    <a:pt x="802" y="84"/>
                  </a:lnTo>
                  <a:lnTo>
                    <a:pt x="812" y="86"/>
                  </a:lnTo>
                  <a:lnTo>
                    <a:pt x="822" y="92"/>
                  </a:lnTo>
                  <a:lnTo>
                    <a:pt x="826" y="96"/>
                  </a:lnTo>
                  <a:lnTo>
                    <a:pt x="830" y="102"/>
                  </a:lnTo>
                  <a:lnTo>
                    <a:pt x="832" y="110"/>
                  </a:lnTo>
                  <a:lnTo>
                    <a:pt x="834" y="118"/>
                  </a:lnTo>
                  <a:lnTo>
                    <a:pt x="834" y="136"/>
                  </a:lnTo>
                  <a:close/>
                  <a:moveTo>
                    <a:pt x="1398" y="169"/>
                  </a:moveTo>
                  <a:lnTo>
                    <a:pt x="1398" y="6"/>
                  </a:lnTo>
                  <a:lnTo>
                    <a:pt x="1300" y="6"/>
                  </a:lnTo>
                  <a:lnTo>
                    <a:pt x="1300" y="327"/>
                  </a:lnTo>
                  <a:lnTo>
                    <a:pt x="1392" y="327"/>
                  </a:lnTo>
                  <a:lnTo>
                    <a:pt x="1498" y="167"/>
                  </a:lnTo>
                  <a:lnTo>
                    <a:pt x="1498" y="327"/>
                  </a:lnTo>
                  <a:lnTo>
                    <a:pt x="1596" y="327"/>
                  </a:lnTo>
                  <a:lnTo>
                    <a:pt x="1596" y="6"/>
                  </a:lnTo>
                  <a:lnTo>
                    <a:pt x="1504" y="6"/>
                  </a:lnTo>
                  <a:lnTo>
                    <a:pt x="1398" y="1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0" name="Freeform 25"/>
            <p:cNvSpPr>
              <a:spLocks noEditPoints="1"/>
            </p:cNvSpPr>
            <p:nvPr/>
          </p:nvSpPr>
          <p:spPr bwMode="auto">
            <a:xfrm>
              <a:off x="2438400" y="-3201988"/>
              <a:ext cx="2293938" cy="1535113"/>
            </a:xfrm>
            <a:custGeom>
              <a:avLst/>
              <a:gdLst>
                <a:gd name="T0" fmla="*/ 482 w 1445"/>
                <a:gd name="T1" fmla="*/ 0 h 967"/>
                <a:gd name="T2" fmla="*/ 432 w 1445"/>
                <a:gd name="T3" fmla="*/ 4 h 967"/>
                <a:gd name="T4" fmla="*/ 338 w 1445"/>
                <a:gd name="T5" fmla="*/ 22 h 967"/>
                <a:gd name="T6" fmla="*/ 212 w 1445"/>
                <a:gd name="T7" fmla="*/ 84 h 967"/>
                <a:gd name="T8" fmla="*/ 110 w 1445"/>
                <a:gd name="T9" fmla="*/ 177 h 967"/>
                <a:gd name="T10" fmla="*/ 38 w 1445"/>
                <a:gd name="T11" fmla="*/ 297 h 967"/>
                <a:gd name="T12" fmla="*/ 6 w 1445"/>
                <a:gd name="T13" fmla="*/ 411 h 967"/>
                <a:gd name="T14" fmla="*/ 0 w 1445"/>
                <a:gd name="T15" fmla="*/ 484 h 967"/>
                <a:gd name="T16" fmla="*/ 2 w 1445"/>
                <a:gd name="T17" fmla="*/ 534 h 967"/>
                <a:gd name="T18" fmla="*/ 22 w 1445"/>
                <a:gd name="T19" fmla="*/ 628 h 967"/>
                <a:gd name="T20" fmla="*/ 82 w 1445"/>
                <a:gd name="T21" fmla="*/ 754 h 967"/>
                <a:gd name="T22" fmla="*/ 176 w 1445"/>
                <a:gd name="T23" fmla="*/ 857 h 967"/>
                <a:gd name="T24" fmla="*/ 294 w 1445"/>
                <a:gd name="T25" fmla="*/ 929 h 967"/>
                <a:gd name="T26" fmla="*/ 408 w 1445"/>
                <a:gd name="T27" fmla="*/ 961 h 967"/>
                <a:gd name="T28" fmla="*/ 482 w 1445"/>
                <a:gd name="T29" fmla="*/ 967 h 967"/>
                <a:gd name="T30" fmla="*/ 964 w 1445"/>
                <a:gd name="T31" fmla="*/ 967 h 967"/>
                <a:gd name="T32" fmla="*/ 1038 w 1445"/>
                <a:gd name="T33" fmla="*/ 961 h 967"/>
                <a:gd name="T34" fmla="*/ 1151 w 1445"/>
                <a:gd name="T35" fmla="*/ 929 h 967"/>
                <a:gd name="T36" fmla="*/ 1269 w 1445"/>
                <a:gd name="T37" fmla="*/ 857 h 967"/>
                <a:gd name="T38" fmla="*/ 1363 w 1445"/>
                <a:gd name="T39" fmla="*/ 754 h 967"/>
                <a:gd name="T40" fmla="*/ 1423 w 1445"/>
                <a:gd name="T41" fmla="*/ 628 h 967"/>
                <a:gd name="T42" fmla="*/ 1443 w 1445"/>
                <a:gd name="T43" fmla="*/ 534 h 967"/>
                <a:gd name="T44" fmla="*/ 1445 w 1445"/>
                <a:gd name="T45" fmla="*/ 484 h 967"/>
                <a:gd name="T46" fmla="*/ 1439 w 1445"/>
                <a:gd name="T47" fmla="*/ 411 h 967"/>
                <a:gd name="T48" fmla="*/ 1407 w 1445"/>
                <a:gd name="T49" fmla="*/ 297 h 967"/>
                <a:gd name="T50" fmla="*/ 1335 w 1445"/>
                <a:gd name="T51" fmla="*/ 177 h 967"/>
                <a:gd name="T52" fmla="*/ 1233 w 1445"/>
                <a:gd name="T53" fmla="*/ 84 h 967"/>
                <a:gd name="T54" fmla="*/ 1108 w 1445"/>
                <a:gd name="T55" fmla="*/ 22 h 967"/>
                <a:gd name="T56" fmla="*/ 1014 w 1445"/>
                <a:gd name="T57" fmla="*/ 4 h 967"/>
                <a:gd name="T58" fmla="*/ 964 w 1445"/>
                <a:gd name="T59" fmla="*/ 0 h 967"/>
                <a:gd name="T60" fmla="*/ 356 w 1445"/>
                <a:gd name="T61" fmla="*/ 843 h 967"/>
                <a:gd name="T62" fmla="*/ 290 w 1445"/>
                <a:gd name="T63" fmla="*/ 813 h 967"/>
                <a:gd name="T64" fmla="*/ 232 w 1445"/>
                <a:gd name="T65" fmla="*/ 770 h 967"/>
                <a:gd name="T66" fmla="*/ 190 w 1445"/>
                <a:gd name="T67" fmla="*/ 724 h 967"/>
                <a:gd name="T68" fmla="*/ 132 w 1445"/>
                <a:gd name="T69" fmla="*/ 630 h 967"/>
                <a:gd name="T70" fmla="*/ 106 w 1445"/>
                <a:gd name="T71" fmla="*/ 522 h 967"/>
                <a:gd name="T72" fmla="*/ 106 w 1445"/>
                <a:gd name="T73" fmla="*/ 445 h 967"/>
                <a:gd name="T74" fmla="*/ 132 w 1445"/>
                <a:gd name="T75" fmla="*/ 339 h 967"/>
                <a:gd name="T76" fmla="*/ 190 w 1445"/>
                <a:gd name="T77" fmla="*/ 243 h 967"/>
                <a:gd name="T78" fmla="*/ 232 w 1445"/>
                <a:gd name="T79" fmla="*/ 199 h 967"/>
                <a:gd name="T80" fmla="*/ 290 w 1445"/>
                <a:gd name="T81" fmla="*/ 156 h 967"/>
                <a:gd name="T82" fmla="*/ 356 w 1445"/>
                <a:gd name="T83" fmla="*/ 126 h 967"/>
                <a:gd name="T84" fmla="*/ 482 w 1445"/>
                <a:gd name="T85" fmla="*/ 516 h 967"/>
                <a:gd name="T86" fmla="*/ 964 w 1445"/>
                <a:gd name="T87" fmla="*/ 843 h 967"/>
                <a:gd name="T88" fmla="*/ 1231 w 1445"/>
                <a:gd name="T89" fmla="*/ 752 h 967"/>
                <a:gd name="T90" fmla="*/ 1175 w 1445"/>
                <a:gd name="T91" fmla="*/ 798 h 967"/>
                <a:gd name="T92" fmla="*/ 1112 w 1445"/>
                <a:gd name="T93" fmla="*/ 833 h 967"/>
                <a:gd name="T94" fmla="*/ 1068 w 1445"/>
                <a:gd name="T95" fmla="*/ 118 h 967"/>
                <a:gd name="T96" fmla="*/ 1112 w 1445"/>
                <a:gd name="T97" fmla="*/ 134 h 967"/>
                <a:gd name="T98" fmla="*/ 1175 w 1445"/>
                <a:gd name="T99" fmla="*/ 169 h 967"/>
                <a:gd name="T100" fmla="*/ 1231 w 1445"/>
                <a:gd name="T101" fmla="*/ 215 h 967"/>
                <a:gd name="T102" fmla="*/ 1279 w 1445"/>
                <a:gd name="T103" fmla="*/ 273 h 967"/>
                <a:gd name="T104" fmla="*/ 1325 w 1445"/>
                <a:gd name="T105" fmla="*/ 373 h 967"/>
                <a:gd name="T106" fmla="*/ 1341 w 1445"/>
                <a:gd name="T107" fmla="*/ 484 h 967"/>
                <a:gd name="T108" fmla="*/ 1335 w 1445"/>
                <a:gd name="T109" fmla="*/ 558 h 967"/>
                <a:gd name="T110" fmla="*/ 1297 w 1445"/>
                <a:gd name="T111" fmla="*/ 662 h 967"/>
                <a:gd name="T112" fmla="*/ 1231 w 1445"/>
                <a:gd name="T113" fmla="*/ 752 h 9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445" h="967">
                  <a:moveTo>
                    <a:pt x="964" y="0"/>
                  </a:moveTo>
                  <a:lnTo>
                    <a:pt x="964" y="327"/>
                  </a:lnTo>
                  <a:lnTo>
                    <a:pt x="482" y="0"/>
                  </a:lnTo>
                  <a:lnTo>
                    <a:pt x="482" y="0"/>
                  </a:lnTo>
                  <a:lnTo>
                    <a:pt x="458" y="2"/>
                  </a:lnTo>
                  <a:lnTo>
                    <a:pt x="432" y="4"/>
                  </a:lnTo>
                  <a:lnTo>
                    <a:pt x="408" y="6"/>
                  </a:lnTo>
                  <a:lnTo>
                    <a:pt x="384" y="10"/>
                  </a:lnTo>
                  <a:lnTo>
                    <a:pt x="338" y="22"/>
                  </a:lnTo>
                  <a:lnTo>
                    <a:pt x="294" y="38"/>
                  </a:lnTo>
                  <a:lnTo>
                    <a:pt x="252" y="58"/>
                  </a:lnTo>
                  <a:lnTo>
                    <a:pt x="212" y="84"/>
                  </a:lnTo>
                  <a:lnTo>
                    <a:pt x="176" y="110"/>
                  </a:lnTo>
                  <a:lnTo>
                    <a:pt x="142" y="142"/>
                  </a:lnTo>
                  <a:lnTo>
                    <a:pt x="110" y="177"/>
                  </a:lnTo>
                  <a:lnTo>
                    <a:pt x="82" y="215"/>
                  </a:lnTo>
                  <a:lnTo>
                    <a:pt x="58" y="253"/>
                  </a:lnTo>
                  <a:lnTo>
                    <a:pt x="38" y="297"/>
                  </a:lnTo>
                  <a:lnTo>
                    <a:pt x="22" y="341"/>
                  </a:lnTo>
                  <a:lnTo>
                    <a:pt x="10" y="387"/>
                  </a:lnTo>
                  <a:lnTo>
                    <a:pt x="6" y="411"/>
                  </a:lnTo>
                  <a:lnTo>
                    <a:pt x="2" y="435"/>
                  </a:lnTo>
                  <a:lnTo>
                    <a:pt x="0" y="459"/>
                  </a:lnTo>
                  <a:lnTo>
                    <a:pt x="0" y="484"/>
                  </a:lnTo>
                  <a:lnTo>
                    <a:pt x="0" y="484"/>
                  </a:lnTo>
                  <a:lnTo>
                    <a:pt x="0" y="510"/>
                  </a:lnTo>
                  <a:lnTo>
                    <a:pt x="2" y="534"/>
                  </a:lnTo>
                  <a:lnTo>
                    <a:pt x="6" y="558"/>
                  </a:lnTo>
                  <a:lnTo>
                    <a:pt x="10" y="582"/>
                  </a:lnTo>
                  <a:lnTo>
                    <a:pt x="22" y="628"/>
                  </a:lnTo>
                  <a:lnTo>
                    <a:pt x="38" y="672"/>
                  </a:lnTo>
                  <a:lnTo>
                    <a:pt x="58" y="714"/>
                  </a:lnTo>
                  <a:lnTo>
                    <a:pt x="82" y="754"/>
                  </a:lnTo>
                  <a:lnTo>
                    <a:pt x="110" y="792"/>
                  </a:lnTo>
                  <a:lnTo>
                    <a:pt x="142" y="827"/>
                  </a:lnTo>
                  <a:lnTo>
                    <a:pt x="176" y="857"/>
                  </a:lnTo>
                  <a:lnTo>
                    <a:pt x="212" y="885"/>
                  </a:lnTo>
                  <a:lnTo>
                    <a:pt x="252" y="909"/>
                  </a:lnTo>
                  <a:lnTo>
                    <a:pt x="294" y="929"/>
                  </a:lnTo>
                  <a:lnTo>
                    <a:pt x="338" y="945"/>
                  </a:lnTo>
                  <a:lnTo>
                    <a:pt x="384" y="957"/>
                  </a:lnTo>
                  <a:lnTo>
                    <a:pt x="408" y="961"/>
                  </a:lnTo>
                  <a:lnTo>
                    <a:pt x="432" y="965"/>
                  </a:lnTo>
                  <a:lnTo>
                    <a:pt x="458" y="967"/>
                  </a:lnTo>
                  <a:lnTo>
                    <a:pt x="482" y="967"/>
                  </a:lnTo>
                  <a:lnTo>
                    <a:pt x="482" y="642"/>
                  </a:lnTo>
                  <a:lnTo>
                    <a:pt x="964" y="967"/>
                  </a:lnTo>
                  <a:lnTo>
                    <a:pt x="964" y="967"/>
                  </a:lnTo>
                  <a:lnTo>
                    <a:pt x="988" y="967"/>
                  </a:lnTo>
                  <a:lnTo>
                    <a:pt x="1014" y="965"/>
                  </a:lnTo>
                  <a:lnTo>
                    <a:pt x="1038" y="961"/>
                  </a:lnTo>
                  <a:lnTo>
                    <a:pt x="1060" y="957"/>
                  </a:lnTo>
                  <a:lnTo>
                    <a:pt x="1108" y="945"/>
                  </a:lnTo>
                  <a:lnTo>
                    <a:pt x="1151" y="929"/>
                  </a:lnTo>
                  <a:lnTo>
                    <a:pt x="1193" y="909"/>
                  </a:lnTo>
                  <a:lnTo>
                    <a:pt x="1233" y="885"/>
                  </a:lnTo>
                  <a:lnTo>
                    <a:pt x="1269" y="857"/>
                  </a:lnTo>
                  <a:lnTo>
                    <a:pt x="1303" y="827"/>
                  </a:lnTo>
                  <a:lnTo>
                    <a:pt x="1335" y="792"/>
                  </a:lnTo>
                  <a:lnTo>
                    <a:pt x="1363" y="754"/>
                  </a:lnTo>
                  <a:lnTo>
                    <a:pt x="1387" y="714"/>
                  </a:lnTo>
                  <a:lnTo>
                    <a:pt x="1407" y="672"/>
                  </a:lnTo>
                  <a:lnTo>
                    <a:pt x="1423" y="628"/>
                  </a:lnTo>
                  <a:lnTo>
                    <a:pt x="1435" y="582"/>
                  </a:lnTo>
                  <a:lnTo>
                    <a:pt x="1439" y="558"/>
                  </a:lnTo>
                  <a:lnTo>
                    <a:pt x="1443" y="534"/>
                  </a:lnTo>
                  <a:lnTo>
                    <a:pt x="1445" y="510"/>
                  </a:lnTo>
                  <a:lnTo>
                    <a:pt x="1445" y="484"/>
                  </a:lnTo>
                  <a:lnTo>
                    <a:pt x="1445" y="484"/>
                  </a:lnTo>
                  <a:lnTo>
                    <a:pt x="1445" y="459"/>
                  </a:lnTo>
                  <a:lnTo>
                    <a:pt x="1443" y="435"/>
                  </a:lnTo>
                  <a:lnTo>
                    <a:pt x="1439" y="411"/>
                  </a:lnTo>
                  <a:lnTo>
                    <a:pt x="1435" y="387"/>
                  </a:lnTo>
                  <a:lnTo>
                    <a:pt x="1423" y="341"/>
                  </a:lnTo>
                  <a:lnTo>
                    <a:pt x="1407" y="297"/>
                  </a:lnTo>
                  <a:lnTo>
                    <a:pt x="1387" y="253"/>
                  </a:lnTo>
                  <a:lnTo>
                    <a:pt x="1363" y="215"/>
                  </a:lnTo>
                  <a:lnTo>
                    <a:pt x="1335" y="177"/>
                  </a:lnTo>
                  <a:lnTo>
                    <a:pt x="1303" y="142"/>
                  </a:lnTo>
                  <a:lnTo>
                    <a:pt x="1269" y="110"/>
                  </a:lnTo>
                  <a:lnTo>
                    <a:pt x="1233" y="84"/>
                  </a:lnTo>
                  <a:lnTo>
                    <a:pt x="1193" y="58"/>
                  </a:lnTo>
                  <a:lnTo>
                    <a:pt x="1151" y="38"/>
                  </a:lnTo>
                  <a:lnTo>
                    <a:pt x="1108" y="22"/>
                  </a:lnTo>
                  <a:lnTo>
                    <a:pt x="1060" y="10"/>
                  </a:lnTo>
                  <a:lnTo>
                    <a:pt x="1038" y="6"/>
                  </a:lnTo>
                  <a:lnTo>
                    <a:pt x="1014" y="4"/>
                  </a:lnTo>
                  <a:lnTo>
                    <a:pt x="988" y="2"/>
                  </a:lnTo>
                  <a:lnTo>
                    <a:pt x="964" y="0"/>
                  </a:lnTo>
                  <a:lnTo>
                    <a:pt x="964" y="0"/>
                  </a:lnTo>
                  <a:close/>
                  <a:moveTo>
                    <a:pt x="378" y="849"/>
                  </a:moveTo>
                  <a:lnTo>
                    <a:pt x="378" y="849"/>
                  </a:lnTo>
                  <a:lnTo>
                    <a:pt x="356" y="843"/>
                  </a:lnTo>
                  <a:lnTo>
                    <a:pt x="334" y="835"/>
                  </a:lnTo>
                  <a:lnTo>
                    <a:pt x="312" y="823"/>
                  </a:lnTo>
                  <a:lnTo>
                    <a:pt x="290" y="813"/>
                  </a:lnTo>
                  <a:lnTo>
                    <a:pt x="270" y="798"/>
                  </a:lnTo>
                  <a:lnTo>
                    <a:pt x="252" y="784"/>
                  </a:lnTo>
                  <a:lnTo>
                    <a:pt x="232" y="770"/>
                  </a:lnTo>
                  <a:lnTo>
                    <a:pt x="214" y="752"/>
                  </a:lnTo>
                  <a:lnTo>
                    <a:pt x="214" y="752"/>
                  </a:lnTo>
                  <a:lnTo>
                    <a:pt x="190" y="724"/>
                  </a:lnTo>
                  <a:lnTo>
                    <a:pt x="166" y="694"/>
                  </a:lnTo>
                  <a:lnTo>
                    <a:pt x="148" y="662"/>
                  </a:lnTo>
                  <a:lnTo>
                    <a:pt x="132" y="630"/>
                  </a:lnTo>
                  <a:lnTo>
                    <a:pt x="120" y="594"/>
                  </a:lnTo>
                  <a:lnTo>
                    <a:pt x="110" y="560"/>
                  </a:lnTo>
                  <a:lnTo>
                    <a:pt x="106" y="522"/>
                  </a:lnTo>
                  <a:lnTo>
                    <a:pt x="104" y="484"/>
                  </a:lnTo>
                  <a:lnTo>
                    <a:pt x="104" y="484"/>
                  </a:lnTo>
                  <a:lnTo>
                    <a:pt x="106" y="445"/>
                  </a:lnTo>
                  <a:lnTo>
                    <a:pt x="110" y="409"/>
                  </a:lnTo>
                  <a:lnTo>
                    <a:pt x="120" y="373"/>
                  </a:lnTo>
                  <a:lnTo>
                    <a:pt x="132" y="339"/>
                  </a:lnTo>
                  <a:lnTo>
                    <a:pt x="148" y="305"/>
                  </a:lnTo>
                  <a:lnTo>
                    <a:pt x="166" y="273"/>
                  </a:lnTo>
                  <a:lnTo>
                    <a:pt x="190" y="243"/>
                  </a:lnTo>
                  <a:lnTo>
                    <a:pt x="214" y="215"/>
                  </a:lnTo>
                  <a:lnTo>
                    <a:pt x="214" y="215"/>
                  </a:lnTo>
                  <a:lnTo>
                    <a:pt x="232" y="199"/>
                  </a:lnTo>
                  <a:lnTo>
                    <a:pt x="252" y="183"/>
                  </a:lnTo>
                  <a:lnTo>
                    <a:pt x="270" y="169"/>
                  </a:lnTo>
                  <a:lnTo>
                    <a:pt x="290" y="156"/>
                  </a:lnTo>
                  <a:lnTo>
                    <a:pt x="312" y="144"/>
                  </a:lnTo>
                  <a:lnTo>
                    <a:pt x="334" y="134"/>
                  </a:lnTo>
                  <a:lnTo>
                    <a:pt x="356" y="126"/>
                  </a:lnTo>
                  <a:lnTo>
                    <a:pt x="378" y="118"/>
                  </a:lnTo>
                  <a:lnTo>
                    <a:pt x="378" y="849"/>
                  </a:lnTo>
                  <a:close/>
                  <a:moveTo>
                    <a:pt x="482" y="516"/>
                  </a:moveTo>
                  <a:lnTo>
                    <a:pt x="482" y="126"/>
                  </a:lnTo>
                  <a:lnTo>
                    <a:pt x="964" y="451"/>
                  </a:lnTo>
                  <a:lnTo>
                    <a:pt x="964" y="843"/>
                  </a:lnTo>
                  <a:lnTo>
                    <a:pt x="482" y="516"/>
                  </a:lnTo>
                  <a:close/>
                  <a:moveTo>
                    <a:pt x="1231" y="752"/>
                  </a:moveTo>
                  <a:lnTo>
                    <a:pt x="1231" y="752"/>
                  </a:lnTo>
                  <a:lnTo>
                    <a:pt x="1213" y="768"/>
                  </a:lnTo>
                  <a:lnTo>
                    <a:pt x="1193" y="784"/>
                  </a:lnTo>
                  <a:lnTo>
                    <a:pt x="1175" y="798"/>
                  </a:lnTo>
                  <a:lnTo>
                    <a:pt x="1155" y="813"/>
                  </a:lnTo>
                  <a:lnTo>
                    <a:pt x="1134" y="823"/>
                  </a:lnTo>
                  <a:lnTo>
                    <a:pt x="1112" y="833"/>
                  </a:lnTo>
                  <a:lnTo>
                    <a:pt x="1090" y="843"/>
                  </a:lnTo>
                  <a:lnTo>
                    <a:pt x="1068" y="849"/>
                  </a:lnTo>
                  <a:lnTo>
                    <a:pt x="1068" y="118"/>
                  </a:lnTo>
                  <a:lnTo>
                    <a:pt x="1068" y="118"/>
                  </a:lnTo>
                  <a:lnTo>
                    <a:pt x="1090" y="126"/>
                  </a:lnTo>
                  <a:lnTo>
                    <a:pt x="1112" y="134"/>
                  </a:lnTo>
                  <a:lnTo>
                    <a:pt x="1134" y="144"/>
                  </a:lnTo>
                  <a:lnTo>
                    <a:pt x="1155" y="156"/>
                  </a:lnTo>
                  <a:lnTo>
                    <a:pt x="1175" y="169"/>
                  </a:lnTo>
                  <a:lnTo>
                    <a:pt x="1193" y="183"/>
                  </a:lnTo>
                  <a:lnTo>
                    <a:pt x="1213" y="199"/>
                  </a:lnTo>
                  <a:lnTo>
                    <a:pt x="1231" y="215"/>
                  </a:lnTo>
                  <a:lnTo>
                    <a:pt x="1231" y="215"/>
                  </a:lnTo>
                  <a:lnTo>
                    <a:pt x="1255" y="243"/>
                  </a:lnTo>
                  <a:lnTo>
                    <a:pt x="1279" y="273"/>
                  </a:lnTo>
                  <a:lnTo>
                    <a:pt x="1297" y="305"/>
                  </a:lnTo>
                  <a:lnTo>
                    <a:pt x="1313" y="339"/>
                  </a:lnTo>
                  <a:lnTo>
                    <a:pt x="1325" y="373"/>
                  </a:lnTo>
                  <a:lnTo>
                    <a:pt x="1335" y="409"/>
                  </a:lnTo>
                  <a:lnTo>
                    <a:pt x="1339" y="445"/>
                  </a:lnTo>
                  <a:lnTo>
                    <a:pt x="1341" y="484"/>
                  </a:lnTo>
                  <a:lnTo>
                    <a:pt x="1341" y="484"/>
                  </a:lnTo>
                  <a:lnTo>
                    <a:pt x="1339" y="522"/>
                  </a:lnTo>
                  <a:lnTo>
                    <a:pt x="1335" y="558"/>
                  </a:lnTo>
                  <a:lnTo>
                    <a:pt x="1325" y="594"/>
                  </a:lnTo>
                  <a:lnTo>
                    <a:pt x="1313" y="630"/>
                  </a:lnTo>
                  <a:lnTo>
                    <a:pt x="1297" y="662"/>
                  </a:lnTo>
                  <a:lnTo>
                    <a:pt x="1279" y="694"/>
                  </a:lnTo>
                  <a:lnTo>
                    <a:pt x="1255" y="724"/>
                  </a:lnTo>
                  <a:lnTo>
                    <a:pt x="1231" y="752"/>
                  </a:lnTo>
                  <a:lnTo>
                    <a:pt x="1231" y="7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</p:grpSp>
      <p:sp>
        <p:nvSpPr>
          <p:cNvPr id="11" name="Google Shape;377;p33"/>
          <p:cNvSpPr txBox="1">
            <a:spLocks/>
          </p:cNvSpPr>
          <p:nvPr/>
        </p:nvSpPr>
        <p:spPr>
          <a:xfrm>
            <a:off x="247409" y="4545341"/>
            <a:ext cx="11519413" cy="188763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2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Создание технологических и аппаратно-программных (технических) решений для систем контроля качества свайных фундаментов в эксплуатируемых сооружениях на многолетнемерзлых грунтах.</a:t>
            </a:r>
            <a:endParaRPr lang="ru-RU" sz="1050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0000"/>
              </a:lnSpc>
            </a:pPr>
            <a:endParaRPr lang="ru-RU" sz="1600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0000"/>
              </a:lnSpc>
            </a:pPr>
            <a:r>
              <a:rPr lang="ru-RU" sz="16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Главный менеджер отдела адаптации научных исследований в области изменения климата ЗФ ПАО «ГМК «Норильский никель»</a:t>
            </a:r>
            <a:endParaRPr lang="en-US" sz="1600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0000"/>
              </a:lnSpc>
            </a:pPr>
            <a:r>
              <a:rPr lang="ru-RU" sz="16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1600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0000"/>
              </a:lnSpc>
            </a:pPr>
            <a:r>
              <a:rPr lang="ru-RU" sz="16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Котов Павел Игоревич</a:t>
            </a:r>
          </a:p>
          <a:p>
            <a:pPr>
              <a:lnSpc>
                <a:spcPct val="100000"/>
              </a:lnSpc>
            </a:pPr>
            <a:endParaRPr lang="ru-RU" sz="900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B657557-7471-452C-88C6-E7127B6A033B}"/>
              </a:ext>
            </a:extLst>
          </p:cNvPr>
          <p:cNvSpPr txBox="1"/>
          <p:nvPr/>
        </p:nvSpPr>
        <p:spPr>
          <a:xfrm>
            <a:off x="10459915" y="6519446"/>
            <a:ext cx="140676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08.06.2023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169937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19">
            <a:extLst>
              <a:ext uri="{FF2B5EF4-FFF2-40B4-BE49-F238E27FC236}">
                <a16:creationId xmlns:a16="http://schemas.microsoft.com/office/drawing/2014/main" id="{96796A63-95F5-F87D-3CBE-224EEB063849}"/>
              </a:ext>
            </a:extLst>
          </p:cNvPr>
          <p:cNvCxnSpPr/>
          <p:nvPr/>
        </p:nvCxnSpPr>
        <p:spPr>
          <a:xfrm>
            <a:off x="2010260" y="6151442"/>
            <a:ext cx="0" cy="58629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310671" y="15573"/>
            <a:ext cx="8087470" cy="688987"/>
          </a:xfrm>
          <a:prstGeom prst="rect">
            <a:avLst/>
          </a:prstGeom>
        </p:spPr>
        <p:txBody>
          <a:bodyPr wrap="none" anchor="ctr" anchorCtr="0">
            <a:noAutofit/>
          </a:bodyPr>
          <a:lstStyle/>
          <a:p>
            <a:pPr algn="ctr">
              <a:defRPr/>
            </a:pPr>
            <a:r>
              <a:rPr lang="ru-RU" sz="2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Распространение многолетнемерзлых грунтов в России</a:t>
            </a:r>
            <a:endParaRPr lang="ru-RU" sz="1600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b="15505"/>
          <a:stretch/>
        </p:blipFill>
        <p:spPr>
          <a:xfrm>
            <a:off x="343894" y="1153502"/>
            <a:ext cx="7411688" cy="491392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7841308" y="982052"/>
            <a:ext cx="4058634" cy="52860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Точки наблюдения за состоянием вечной мерзлоты на территории России: </a:t>
            </a:r>
          </a:p>
          <a:p>
            <a:pPr marL="285750" indent="-285750" algn="just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ru-RU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384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скважины программы TSP с датчиками температуры на разных глубинах</a:t>
            </a:r>
          </a:p>
          <a:p>
            <a:pPr marL="285750" indent="-285750" algn="just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ru-RU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68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площадок наблюдения за толщиной сезонно-талого слоя (программа CALM)</a:t>
            </a:r>
          </a:p>
          <a:p>
            <a:pPr marL="285750" indent="-285750" algn="just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ru-RU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146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метеостанций Росгидромета, на которых осуществляют мониторинг температур грунта на глубине 3,2 метра</a:t>
            </a:r>
          </a:p>
          <a:p>
            <a:pPr marL="285750" indent="-285750" algn="just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ru-RU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35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площадок мониторинга состояния вечной мерзлоты</a:t>
            </a:r>
            <a:endPara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Геокриологические зоны: </a:t>
            </a:r>
            <a:endPara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47675" indent="-447675" algn="just">
              <a:spcAft>
                <a:spcPts val="3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сплошная мерзлота</a:t>
            </a:r>
            <a:endPara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47675" indent="-447675" algn="just">
              <a:spcAft>
                <a:spcPts val="3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прерывистая</a:t>
            </a:r>
            <a:endPara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47675" indent="-447675" algn="just">
              <a:spcAft>
                <a:spcPts val="3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спорадическая</a:t>
            </a:r>
            <a:endPara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47675" indent="-447675" algn="just">
              <a:spcAft>
                <a:spcPts val="3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островная</a:t>
            </a:r>
          </a:p>
        </p:txBody>
      </p:sp>
      <p:sp>
        <p:nvSpPr>
          <p:cNvPr id="5" name="Овал 4"/>
          <p:cNvSpPr>
            <a:spLocks noChangeAspect="1"/>
          </p:cNvSpPr>
          <p:nvPr/>
        </p:nvSpPr>
        <p:spPr>
          <a:xfrm>
            <a:off x="7968615" y="1647825"/>
            <a:ext cx="144000" cy="144000"/>
          </a:xfrm>
          <a:prstGeom prst="ellipse">
            <a:avLst/>
          </a:prstGeom>
          <a:solidFill>
            <a:srgbClr val="710B11"/>
          </a:solidFill>
          <a:ln>
            <a:solidFill>
              <a:srgbClr val="710B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>
            <a:off x="7968615" y="2381250"/>
            <a:ext cx="144000" cy="144000"/>
          </a:xfrm>
          <a:prstGeom prst="triangle">
            <a:avLst/>
          </a:prstGeom>
          <a:solidFill>
            <a:srgbClr val="A0FEED"/>
          </a:solidFill>
          <a:ln>
            <a:solidFill>
              <a:srgbClr val="2A6B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>
            <a:spLocks noChangeAspect="1"/>
          </p:cNvSpPr>
          <p:nvPr/>
        </p:nvSpPr>
        <p:spPr>
          <a:xfrm>
            <a:off x="7968615" y="3133725"/>
            <a:ext cx="144000" cy="144000"/>
          </a:xfrm>
          <a:prstGeom prst="ellipse">
            <a:avLst/>
          </a:prstGeom>
          <a:solidFill>
            <a:srgbClr val="E8AA35"/>
          </a:solidFill>
          <a:ln>
            <a:solidFill>
              <a:srgbClr val="E8AA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>
            <a:spLocks noChangeAspect="1"/>
          </p:cNvSpPr>
          <p:nvPr/>
        </p:nvSpPr>
        <p:spPr>
          <a:xfrm>
            <a:off x="7968615" y="4086225"/>
            <a:ext cx="144000" cy="144000"/>
          </a:xfrm>
          <a:prstGeom prst="rect">
            <a:avLst/>
          </a:prstGeom>
          <a:solidFill>
            <a:srgbClr val="B8FE29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7985175" y="5140682"/>
            <a:ext cx="285750" cy="152400"/>
          </a:xfrm>
          <a:prstGeom prst="rect">
            <a:avLst/>
          </a:prstGeom>
          <a:solidFill>
            <a:srgbClr val="4E688A"/>
          </a:solidFill>
          <a:ln>
            <a:solidFill>
              <a:srgbClr val="4E68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985175" y="5422250"/>
            <a:ext cx="285750" cy="152400"/>
          </a:xfrm>
          <a:prstGeom prst="rect">
            <a:avLst/>
          </a:prstGeom>
          <a:solidFill>
            <a:srgbClr val="709ED1"/>
          </a:solidFill>
          <a:ln>
            <a:solidFill>
              <a:srgbClr val="709E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7985175" y="5703818"/>
            <a:ext cx="285750" cy="152400"/>
          </a:xfrm>
          <a:prstGeom prst="rect">
            <a:avLst/>
          </a:prstGeom>
          <a:solidFill>
            <a:srgbClr val="A3BEDB"/>
          </a:solidFill>
          <a:ln>
            <a:solidFill>
              <a:srgbClr val="A3BE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7985175" y="5985385"/>
            <a:ext cx="285750" cy="152400"/>
          </a:xfrm>
          <a:prstGeom prst="rect">
            <a:avLst/>
          </a:prstGeom>
          <a:solidFill>
            <a:srgbClr val="C6D1FD"/>
          </a:solidFill>
          <a:ln>
            <a:solidFill>
              <a:srgbClr val="C6D1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334369" y="6532242"/>
            <a:ext cx="7239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/>
              <a:t>Источник</a:t>
            </a:r>
            <a:r>
              <a:rPr lang="en-US" sz="1100" dirty="0"/>
              <a:t>: Anisimov O.</a:t>
            </a:r>
            <a:r>
              <a:rPr lang="ru-RU" sz="1100" dirty="0"/>
              <a:t>,</a:t>
            </a:r>
            <a:r>
              <a:rPr lang="en-US" sz="1100" dirty="0"/>
              <a:t> Zimov S.</a:t>
            </a:r>
            <a:r>
              <a:rPr lang="ru-RU" sz="1100" dirty="0"/>
              <a:t>, 2020, </a:t>
            </a:r>
            <a:r>
              <a:rPr lang="en-US" sz="1100" dirty="0"/>
              <a:t>Royal Swedish Academy of Sciences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58007578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1">
      <a:majorFont>
        <a:latin typeface="Calibri Light"/>
        <a:ea typeface=""/>
        <a:cs typeface=""/>
      </a:majorFont>
      <a:minorFont>
        <a:latin typeface=" Helvetica Neue Thin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1034</TotalTime>
  <Words>1356</Words>
  <Application>Microsoft Office PowerPoint</Application>
  <PresentationFormat>Широкоэкранный</PresentationFormat>
  <Paragraphs>221</Paragraphs>
  <Slides>21</Slides>
  <Notes>10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37" baseType="lpstr">
      <vt:lpstr> Helvetica Neue Thin</vt:lpstr>
      <vt:lpstr>Arial</vt:lpstr>
      <vt:lpstr>Arial Narrow</vt:lpstr>
      <vt:lpstr>Calibri</vt:lpstr>
      <vt:lpstr>Calibri Light</vt:lpstr>
      <vt:lpstr>Helvetica Neue Light</vt:lpstr>
      <vt:lpstr>Helvetica Neue Thin</vt:lpstr>
      <vt:lpstr>Rubik Bold</vt:lpstr>
      <vt:lpstr>Tahoma</vt:lpstr>
      <vt:lpstr>Times New Roman</vt:lpstr>
      <vt:lpstr>Verdana</vt:lpstr>
      <vt:lpstr>Wingdings</vt:lpstr>
      <vt:lpstr>Тема Office</vt:lpstr>
      <vt:lpstr>Office Theme</vt:lpstr>
      <vt:lpstr>1_Office Theme</vt:lpstr>
      <vt:lpstr>Слайд think-cell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ПАО «ГМК «Норильский никель»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Богаченко Екатерина Анатольевна</dc:creator>
  <cp:lastModifiedBy>A_Anton</cp:lastModifiedBy>
  <cp:revision>116</cp:revision>
  <dcterms:created xsi:type="dcterms:W3CDTF">2022-12-20T11:54:52Z</dcterms:created>
  <dcterms:modified xsi:type="dcterms:W3CDTF">2023-06-08T07:42:54Z</dcterms:modified>
</cp:coreProperties>
</file>