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2"/>
  </p:notesMasterIdLst>
  <p:handoutMasterIdLst>
    <p:handoutMasterId r:id="rId43"/>
  </p:handoutMasterIdLst>
  <p:sldIdLst>
    <p:sldId id="287" r:id="rId2"/>
    <p:sldId id="289" r:id="rId3"/>
    <p:sldId id="258" r:id="rId4"/>
    <p:sldId id="396" r:id="rId5"/>
    <p:sldId id="298" r:id="rId6"/>
    <p:sldId id="397" r:id="rId7"/>
    <p:sldId id="301" r:id="rId8"/>
    <p:sldId id="296" r:id="rId9"/>
    <p:sldId id="297" r:id="rId10"/>
    <p:sldId id="304" r:id="rId11"/>
    <p:sldId id="305" r:id="rId12"/>
    <p:sldId id="306" r:id="rId13"/>
    <p:sldId id="307" r:id="rId14"/>
    <p:sldId id="308" r:id="rId15"/>
    <p:sldId id="309" r:id="rId16"/>
    <p:sldId id="310" r:id="rId17"/>
    <p:sldId id="312" r:id="rId18"/>
    <p:sldId id="313" r:id="rId19"/>
    <p:sldId id="314" r:id="rId20"/>
    <p:sldId id="316" r:id="rId21"/>
    <p:sldId id="319" r:id="rId22"/>
    <p:sldId id="320" r:id="rId23"/>
    <p:sldId id="360" r:id="rId24"/>
    <p:sldId id="321" r:id="rId25"/>
    <p:sldId id="322" r:id="rId26"/>
    <p:sldId id="323" r:id="rId27"/>
    <p:sldId id="324" r:id="rId28"/>
    <p:sldId id="325" r:id="rId29"/>
    <p:sldId id="326" r:id="rId30"/>
    <p:sldId id="327" r:id="rId31"/>
    <p:sldId id="328" r:id="rId32"/>
    <p:sldId id="330" r:id="rId33"/>
    <p:sldId id="341" r:id="rId34"/>
    <p:sldId id="343" r:id="rId35"/>
    <p:sldId id="344" r:id="rId36"/>
    <p:sldId id="346" r:id="rId37"/>
    <p:sldId id="349" r:id="rId38"/>
    <p:sldId id="350" r:id="rId39"/>
    <p:sldId id="348" r:id="rId40"/>
    <p:sldId id="265" r:id="rId41"/>
  </p:sldIdLst>
  <p:sldSz cx="12192000" cy="6858000"/>
  <p:notesSz cx="6858000" cy="9144000"/>
  <p:embeddedFontLst>
    <p:embeddedFont>
      <p:font typeface="仿宋" panose="02010609060101010101" pitchFamily="49" charset="-122"/>
      <p:regular r:id="rId44"/>
    </p:embeddedFont>
    <p:embeddedFont>
      <p:font typeface="IBM Plex Sans" panose="020B0503050203000203" pitchFamily="34" charset="0"/>
      <p:regular r:id="rId45"/>
      <p:bold r:id="rId46"/>
      <p:italic r:id="rId47"/>
      <p:boldItalic r:id="rId48"/>
    </p:embeddedFont>
    <p:embeddedFont>
      <p:font typeface="IBM Plex Sans Medium" panose="020B0603050203000203" pitchFamily="34" charset="0"/>
      <p:regular r:id="rId49"/>
      <p:italic r:id="rId50"/>
    </p:embeddedFont>
    <p:embeddedFont>
      <p:font typeface="IBM Plex Sans SemiBold" panose="020B0703050203000203" pitchFamily="34" charset="0"/>
      <p:bold r:id="rId51"/>
      <p:boldItalic r:id="rId52"/>
    </p:embeddedFont>
  </p:embeddedFontLst>
  <p:custDataLst>
    <p:tags r:id="rId53"/>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5FB"/>
    <a:srgbClr val="8EA5FF"/>
    <a:srgbClr val="17109E"/>
    <a:srgbClr val="052CDA"/>
    <a:srgbClr val="2A1D5D"/>
    <a:srgbClr val="E8E7F5"/>
    <a:srgbClr val="D935E8"/>
    <a:srgbClr val="F8AEFF"/>
    <a:srgbClr val="85E9DC"/>
    <a:srgbClr val="D5E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showGuides="1">
      <p:cViewPr varScale="1">
        <p:scale>
          <a:sx n="73" d="100"/>
          <a:sy n="73" d="100"/>
        </p:scale>
        <p:origin x="1003" y="62"/>
      </p:cViewPr>
      <p:guideLst>
        <p:guide orient="horz" pos="2160"/>
        <p:guide pos="38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4F42C-839B-4F14-89B7-C605E4279EC7}" type="datetimeFigureOut">
              <a:rPr lang="ru-RU" smtClean="0"/>
              <a:t>21.11.2024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C69D8-9C10-4226-A68E-B10D29275F6A}"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CC69D8-9C10-4226-A68E-B10D29275F6A}" type="slidenum">
              <a:rPr lang="ru-RU" smtClean="0"/>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FDCCC9E-3B62-4023-A5B1-8AF345B19A3E}" type="datetime1">
              <a:rPr lang="ru-RU" smtClean="0"/>
              <a:t>21.11.2024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80089F5-7DBD-47A7-9EC0-57AEE754199A}" type="datetime1">
              <a:rPr lang="ru-RU" smtClean="0"/>
              <a:t>21.11.2024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E60E6B4-D260-40F1-952C-ABB15878015D}" type="datetime1">
              <a:rPr lang="ru-RU" smtClean="0"/>
              <a:t>21.11.2024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DB1FC8-B011-46AF-8D71-95622E2C8CF9}" type="datetime1">
              <a:rPr lang="ru-RU" smtClean="0"/>
              <a:t>21.11.2024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E2ADEA8-7695-4BE7-808F-4AC1AF3AEFA6}" type="datetime1">
              <a:rPr lang="ru-RU" smtClean="0"/>
              <a:t>21.11.2024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727E480-01FA-46B2-B64A-872E905E1EF0}" type="datetime1">
              <a:rPr lang="ru-RU" smtClean="0"/>
              <a:t>21.11.2024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A2166B9-4546-47A6-A171-3F7A9ECB3640}" type="datetime1">
              <a:rPr lang="ru-RU" smtClean="0"/>
              <a:t>21.11.2024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19B0CDA-7603-4EA4-B84D-75F3A21A7BDD}" type="datetime1">
              <a:rPr lang="ru-RU" smtClean="0"/>
              <a:t>21.11.2024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C56BD15-89D0-4735-89E3-54FA2279E731}" type="datetime1">
              <a:rPr lang="ru-RU" smtClean="0"/>
              <a:t>21.11.2024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CC98F27-98BF-4EC4-AC8D-150501884243}" type="datetime1">
              <a:rPr lang="ru-RU" smtClean="0"/>
              <a:t>21.11.2024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27E600D-8F06-4323-90F9-C5BF8C014BA1}" type="datetime1">
              <a:rPr lang="ru-RU" smtClean="0"/>
              <a:t>21.11.2024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235007-E6F1-4D7E-8747-6C16EA8705E4}"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B196C-41E3-4389-B62E-94EA7E43E79F}" type="datetime1">
              <a:rPr lang="ru-RU" smtClean="0"/>
              <a:t>21.11.2024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35007-E6F1-4D7E-8747-6C16EA8705E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3d object" descr="preencoded.png"/>
          <p:cNvPicPr>
            <a:picLocks noChangeAspect="1"/>
          </p:cNvPicPr>
          <p:nvPr/>
        </p:nvPicPr>
        <p:blipFill>
          <a:blip r:embed="rId5"/>
          <a:srcRect/>
          <a:stretch>
            <a:fillRect/>
          </a:stretch>
        </p:blipFill>
        <p:spPr>
          <a:xfrm>
            <a:off x="0" y="4419600"/>
            <a:ext cx="3016250" cy="2438400"/>
          </a:xfrm>
          <a:prstGeom prst="rect">
            <a:avLst/>
          </a:prstGeom>
        </p:spPr>
      </p:pic>
      <p:pic>
        <p:nvPicPr>
          <p:cNvPr id="5" name="Sphere" descr="preencoded.png"/>
          <p:cNvPicPr>
            <a:picLocks noChangeAspect="1"/>
          </p:cNvPicPr>
          <p:nvPr/>
        </p:nvPicPr>
        <p:blipFill>
          <a:blip r:embed="rId6"/>
          <a:srcRect/>
          <a:stretch>
            <a:fillRect/>
          </a:stretch>
        </p:blipFill>
        <p:spPr>
          <a:xfrm>
            <a:off x="8636000" y="527050"/>
            <a:ext cx="3556000" cy="5803900"/>
          </a:xfrm>
          <a:prstGeom prst="rect">
            <a:avLst/>
          </a:prstGeom>
        </p:spPr>
      </p:pic>
      <p:pic>
        <p:nvPicPr>
          <p:cNvPr id="6" name="Плашки" descr="preencoded.png"/>
          <p:cNvPicPr>
            <a:picLocks noChangeAspect="1"/>
          </p:cNvPicPr>
          <p:nvPr/>
        </p:nvPicPr>
        <p:blipFill>
          <a:blip r:embed="rId7"/>
          <a:srcRect/>
          <a:stretch>
            <a:fillRect/>
          </a:stretch>
        </p:blipFill>
        <p:spPr>
          <a:xfrm>
            <a:off x="682477" y="679451"/>
            <a:ext cx="9468146" cy="5499100"/>
          </a:xfrm>
          <a:prstGeom prst="rect">
            <a:avLst/>
          </a:prstGeom>
        </p:spPr>
      </p:pic>
      <p:pic>
        <p:nvPicPr>
          <p:cNvPr id="7" name="Плашки" descr="preencoded.png"/>
          <p:cNvPicPr>
            <a:picLocks noChangeAspect="1"/>
          </p:cNvPicPr>
          <p:nvPr/>
        </p:nvPicPr>
        <p:blipFill>
          <a:blip r:embed="rId8"/>
          <a:srcRect/>
          <a:stretch>
            <a:fillRect/>
          </a:stretch>
        </p:blipFill>
        <p:spPr>
          <a:xfrm>
            <a:off x="827405" y="5470525"/>
            <a:ext cx="4873625" cy="616585"/>
          </a:xfrm>
          <a:prstGeom prst="rect">
            <a:avLst/>
          </a:prstGeom>
        </p:spPr>
      </p:pic>
      <p:pic>
        <p:nvPicPr>
          <p:cNvPr id="9" name="3d object" descr="preencoded.png"/>
          <p:cNvPicPr>
            <a:picLocks noChangeAspect="1"/>
          </p:cNvPicPr>
          <p:nvPr/>
        </p:nvPicPr>
        <p:blipFill>
          <a:blip r:embed="rId9"/>
          <a:srcRect/>
          <a:stretch>
            <a:fillRect/>
          </a:stretch>
        </p:blipFill>
        <p:spPr>
          <a:xfrm>
            <a:off x="7385050" y="3429000"/>
            <a:ext cx="3060700" cy="3086100"/>
          </a:xfrm>
          <a:prstGeom prst="rect">
            <a:avLst/>
          </a:prstGeom>
        </p:spPr>
      </p:pic>
      <p:sp>
        <p:nvSpPr>
          <p:cNvPr id="10" name="default_name"/>
          <p:cNvSpPr/>
          <p:nvPr/>
        </p:nvSpPr>
        <p:spPr>
          <a:xfrm>
            <a:off x="1056005" y="5295900"/>
            <a:ext cx="4489450" cy="292100"/>
          </a:xfrm>
          <a:prstGeom prst="rect">
            <a:avLst/>
          </a:prstGeom>
          <a:noFill/>
        </p:spPr>
        <p:txBody>
          <a:bodyPr wrap="square" lIns="0" tIns="0" rIns="0" bIns="0" rtlCol="0" anchor="t"/>
          <a:lstStyle/>
          <a:p>
            <a:pPr algn="ctr">
              <a:lnSpc>
                <a:spcPts val="2290"/>
              </a:lnSpc>
            </a:pPr>
            <a:r>
              <a:rPr lang="en-US" altLang="zh-CN" sz="1525" kern="0" spc="122" dirty="0">
                <a:solidFill>
                  <a:srgbClr val="FFFFFF"/>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Interdepartmental Communication Platform on Innovative Development</a:t>
            </a:r>
            <a:endParaRPr lang="en-US" sz="1525" kern="0" spc="122" dirty="0">
              <a:solidFill>
                <a:srgbClr val="FFFFFF"/>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a:p>
            <a:pPr algn="ctr">
              <a:lnSpc>
                <a:spcPts val="2290"/>
              </a:lnSpc>
            </a:pPr>
            <a:r>
              <a:rPr lang="en-US" sz="1525" kern="0" spc="122" dirty="0">
                <a:solidFill>
                  <a:srgbClr val="FFFFFF"/>
                </a:solidFill>
                <a:latin typeface="IBM Plex Sans Medium" panose="020B0603050203000203" pitchFamily="34" charset="0"/>
                <a:ea typeface="IBM Plex Sans Medium" panose="020B0603050203000203" pitchFamily="34" charset="-122"/>
                <a:cs typeface="IBM Plex Sans Medium" panose="020B0603050203000203" pitchFamily="34" charset="-120"/>
              </a:rPr>
              <a:t>21 November 2024</a:t>
            </a:r>
            <a:br>
              <a:rPr lang="en-US" sz="1525" kern="0" spc="122" dirty="0">
                <a:solidFill>
                  <a:srgbClr val="FFFFFF"/>
                </a:solidFill>
                <a:latin typeface="IBM Plex Sans Medium" panose="020B0603050203000203" pitchFamily="34" charset="0"/>
                <a:ea typeface="IBM Plex Sans Medium" panose="020B0603050203000203" pitchFamily="34" charset="-122"/>
                <a:cs typeface="IBM Plex Sans Medium" panose="020B0603050203000203" pitchFamily="34" charset="-120"/>
              </a:rPr>
            </a:br>
            <a:endParaRPr lang="en-US" sz="1525" kern="0" spc="122" dirty="0">
              <a:solidFill>
                <a:srgbClr val="FFFFFF"/>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11" name="Text 1"/>
          <p:cNvSpPr/>
          <p:nvPr/>
        </p:nvSpPr>
        <p:spPr>
          <a:xfrm>
            <a:off x="1377950" y="4314825"/>
            <a:ext cx="3486150" cy="393700"/>
          </a:xfrm>
          <a:prstGeom prst="rect">
            <a:avLst/>
          </a:prstGeom>
          <a:noFill/>
        </p:spPr>
        <p:txBody>
          <a:bodyPr wrap="square" lIns="0" tIns="0" rIns="0" bIns="0" rtlCol="0" anchor="t"/>
          <a:lstStyle/>
          <a:p>
            <a:pPr>
              <a:lnSpc>
                <a:spcPts val="3100"/>
              </a:lnSpc>
            </a:pPr>
            <a:r>
              <a:rPr lang="en-US" sz="2400" dirty="0">
                <a:solidFill>
                  <a:srgbClr val="FFFFFF"/>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Yu “Uny” CAO, Ph.D. </a:t>
            </a:r>
            <a:endParaRPr lang="en-US" sz="2400" dirty="0"/>
          </a:p>
        </p:txBody>
      </p:sp>
      <p:sp>
        <p:nvSpPr>
          <p:cNvPr id="12" name="Text 2"/>
          <p:cNvSpPr/>
          <p:nvPr/>
        </p:nvSpPr>
        <p:spPr>
          <a:xfrm>
            <a:off x="1390650" y="1414780"/>
            <a:ext cx="7018655" cy="1706245"/>
          </a:xfrm>
          <a:prstGeom prst="rect">
            <a:avLst/>
          </a:prstGeom>
          <a:noFill/>
        </p:spPr>
        <p:txBody>
          <a:bodyPr wrap="square" lIns="0" tIns="0" rIns="0" bIns="0" rtlCol="0" anchor="t"/>
          <a:lstStyle/>
          <a:p>
            <a:pPr>
              <a:lnSpc>
                <a:spcPts val="4100"/>
              </a:lnSpc>
              <a:spcAft>
                <a:spcPts val="3600"/>
              </a:spcAft>
            </a:pPr>
            <a:r>
              <a:rPr lang="en-US" altLang="zh-CN" sz="3200" dirty="0">
                <a:solidFill>
                  <a:srgbClr val="2A1D5D"/>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I</a:t>
            </a:r>
            <a:r>
              <a:rPr lang="en-US" altLang="zh-CN" sz="3600" dirty="0">
                <a:solidFill>
                  <a:srgbClr val="2A1D5D"/>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ntellectual property as an export driver of economic growth:</a:t>
            </a:r>
            <a:r>
              <a:rPr lang="en-US" altLang="zh-CN" sz="3200" dirty="0">
                <a:solidFill>
                  <a:srgbClr val="2A1D5D"/>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 </a:t>
            </a:r>
            <a:r>
              <a:rPr lang="en-US" altLang="zh-CN" sz="3200" i="1" dirty="0">
                <a:solidFill>
                  <a:srgbClr val="2A1D5D"/>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A view from China</a:t>
            </a:r>
            <a:r>
              <a:rPr lang="en-US" sz="3200" dirty="0">
                <a:solidFill>
                  <a:srgbClr val="2A1D5D"/>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10</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WIPO: China is the runaway leader in generative AI patent  applications</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11415395"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For the decade starting in 2014:</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More than 38,200 generative AI inventions came from China. </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N</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early 6,300 from </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United States.</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South Korea with 4,155. Japan with more than 3,400.  India with 1,350.</a:t>
            </a:r>
            <a:r>
              <a:rPr lang="en-US" sz="20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t>
            </a:r>
            <a:r>
              <a:rPr lang="en-US"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t>
            </a:r>
          </a:p>
          <a:p>
            <a:pPr indent="0">
              <a:spcAft>
                <a:spcPts val="3000"/>
              </a:spcAft>
              <a:buFont typeface="+mj-lt"/>
              <a:buNone/>
            </a:pPr>
            <a:r>
              <a:rPr lang="en-US"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[World Intellectual Property Office (WIPO). July 2024]  </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247900"/>
            <a:ext cx="5159339" cy="1193645"/>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3.</a:t>
            </a:r>
          </a:p>
          <a:p>
            <a:r>
              <a:rPr lang="en-US" altLang="ru-RU" sz="3600" dirty="0">
                <a:solidFill>
                  <a:srgbClr val="2A1D5D"/>
                </a:solidFill>
                <a:latin typeface="IBM Plex Sans SemiBold" panose="020B0703050203000203" pitchFamily="34" charset="0"/>
              </a:rPr>
              <a:t>How has IP driven the economic growth in the last 20 yeas in China?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12</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major roles</a:t>
            </a:r>
          </a:p>
        </p:txBody>
      </p:sp>
      <p:sp>
        <p:nvSpPr>
          <p:cNvPr id="21" name="Прямоугольник: скругленные углы 20"/>
          <p:cNvSpPr>
            <a:spLocks noChangeAspect="1"/>
          </p:cNvSpPr>
          <p:nvPr/>
        </p:nvSpPr>
        <p:spPr>
          <a:xfrm>
            <a:off x="711200" y="1646555"/>
            <a:ext cx="11415395"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governments at all levels:</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Set policies, and “educate the market”.</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universities and research institutes:</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Pushed by governments for university technology transfer.</a:t>
            </a:r>
            <a:r>
              <a:rPr lang="en-US" sz="20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13</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major roles</a:t>
            </a:r>
          </a:p>
        </p:txBody>
      </p:sp>
      <p:sp>
        <p:nvSpPr>
          <p:cNvPr id="21" name="Прямоугольник: скругленные углы 20"/>
          <p:cNvSpPr>
            <a:spLocks noChangeAspect="1"/>
          </p:cNvSpPr>
          <p:nvPr/>
        </p:nvSpPr>
        <p:spPr>
          <a:xfrm>
            <a:off x="711200" y="1646555"/>
            <a:ext cx="114808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businesses and the entrepreneurs know the best:</a:t>
            </a:r>
          </a:p>
          <a:p>
            <a:pPr marL="714375" lvl="1" indent="-257175">
              <a:spcAft>
                <a:spcPts val="3000"/>
              </a:spcAft>
              <a:buFont typeface="+mj-lt"/>
              <a:buAutoNum type="arabicPeriod"/>
            </a:pPr>
            <a:r>
              <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Businesses need invention patents to protect.</a:t>
            </a:r>
          </a:p>
          <a:p>
            <a:pPr marL="714375" lvl="1" indent="-257175">
              <a:spcAft>
                <a:spcPts val="3000"/>
              </a:spcAft>
              <a:buFont typeface="+mj-lt"/>
              <a:buAutoNum type="arabicPeriod"/>
            </a:pPr>
            <a:r>
              <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Businesses need invention patents, in order to apply for various certifications.   These certifications lead to many benefits. </a:t>
            </a:r>
          </a:p>
          <a:p>
            <a:pPr marL="714375" lvl="1" indent="-257175">
              <a:spcAft>
                <a:spcPts val="3000"/>
              </a:spcAft>
              <a:buFont typeface="+mj-lt"/>
              <a:buAutoNum type="arabicPeriod"/>
            </a:pPr>
            <a:r>
              <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Businesses can obtain IP-backed financing.</a:t>
            </a:r>
            <a:endPar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714375" lvl="1" indent="-257175">
              <a:spcAft>
                <a:spcPts val="3000"/>
              </a:spcAft>
              <a:buFont typeface="+mj-lt"/>
              <a:buAutoNum type="arabicPeriod"/>
            </a:pPr>
            <a:r>
              <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Businesses compete in IP awards.</a:t>
            </a:r>
          </a:p>
          <a:p>
            <a:pPr marL="257175" indent="-257175">
              <a:spcAft>
                <a:spcPts val="3000"/>
              </a:spcAft>
              <a:buFont typeface="+mj-lt"/>
              <a:buAutoNum type="arabicPeriod"/>
            </a:pPr>
            <a:endParaRPr lang="en-US" sz="26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14</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major roles</a:t>
            </a:r>
          </a:p>
        </p:txBody>
      </p:sp>
      <p:sp>
        <p:nvSpPr>
          <p:cNvPr id="21" name="Прямоугольник: скругленные углы 20"/>
          <p:cNvSpPr>
            <a:spLocks noChangeAspect="1"/>
          </p:cNvSpPr>
          <p:nvPr/>
        </p:nvSpPr>
        <p:spPr>
          <a:xfrm>
            <a:off x="711200" y="1646555"/>
            <a:ext cx="114808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as a new entry:</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Intellectual Property, a new type of intellectual property since 2022.</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ministry of Finance allows companies to put Data as an asset in balance sheets since January 2024</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247900"/>
            <a:ext cx="5159339" cy="1193645"/>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4.</a:t>
            </a:r>
          </a:p>
          <a:p>
            <a:r>
              <a:rPr lang="en-US" altLang="ru-RU" sz="3600" dirty="0">
                <a:solidFill>
                  <a:srgbClr val="2A1D5D"/>
                </a:solidFill>
                <a:latin typeface="IBM Plex Sans SemiBold" panose="020B0703050203000203" pitchFamily="34" charset="0"/>
              </a:rPr>
              <a:t>Efforts by governments at all levels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16</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Size of China’s research spending</a:t>
            </a:r>
          </a:p>
        </p:txBody>
      </p:sp>
      <p:sp>
        <p:nvSpPr>
          <p:cNvPr id="21" name="Прямоугольник: скругленные углы 20"/>
          <p:cNvSpPr>
            <a:spLocks noChangeAspect="1"/>
          </p:cNvSpPr>
          <p:nvPr/>
        </p:nvSpPr>
        <p:spPr>
          <a:xfrm>
            <a:off x="711200" y="1646555"/>
            <a:ext cx="11373485"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On the topic of the world leader in research spending</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“We think that China may have overtaken the U.S. at some point in 2019,” acknowledges  the National Science Board.   (</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2020-01</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17</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A nation-wide system for technological innovation</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1114044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4550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annual report by the National Development and Reform Commission (</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国家发改委</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in May 2020 wrote:</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Work faster to achieve breakthroughs in core technologies in key fields.   </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Build a new nation-wide system for breakthroughs in key core technologies under the conditions of a socialist market economy.</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18</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governments at all levels, set policies and “educate the market”</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11390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For an example, here is Shanghai’s policies on intellectual property.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Management Measures for Shanghai Intellectual Property Special Fund</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by Shanghai Intellectual Property Administration.</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Article 2: The term "Intellectual Property Special Fund" as referred to in these Measures means the project expenditures arranged by the municipal public finance budget to encourage creation, promote utilization, strengthen protection, and enhance services in the field of intellectual property.</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pic>
        <p:nvPicPr>
          <p:cNvPr id="2" name="图片 14"/>
          <p:cNvPicPr>
            <a:picLocks noChangeAspect="1"/>
          </p:cNvPicPr>
          <p:nvPr/>
        </p:nvPicPr>
        <p:blipFill>
          <a:blip r:embed="rId4"/>
          <a:stretch>
            <a:fillRect/>
          </a:stretch>
        </p:blipFill>
        <p:spPr>
          <a:xfrm>
            <a:off x="8171815" y="1365568"/>
            <a:ext cx="4020820" cy="485711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19</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governments at all levels, set policies and “educate the market”</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6980555" cy="2228215"/>
          </a:xfrm>
          <a:prstGeom prst="rect">
            <a:avLst/>
          </a:prstGeom>
          <a:noFill/>
        </p:spPr>
        <p:txBody>
          <a:bodyPr wrap="square" lIns="0" tIns="0" rIns="0" bIns="0" rtlCol="0" anchor="t"/>
          <a:lstStyle/>
          <a:p>
            <a:pPr marL="257175" indent="-257175">
              <a:spcAft>
                <a:spcPts val="3000"/>
              </a:spcAft>
              <a:buFont typeface="+mj-lt"/>
              <a:buAutoNum type="arabicPeriod"/>
            </a:pP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Article 3: The target of special fund support refers to applicants who meet the specified conditions, including enterprises, institutions, and social organizations registered or recorded in this city.</a:t>
            </a:r>
          </a:p>
          <a:p>
            <a:pPr marL="257175" indent="-257175">
              <a:spcAft>
                <a:spcPts val="3000"/>
              </a:spcAft>
              <a:buFont typeface="+mj-lt"/>
              <a:buAutoNum type="arabicPeriod"/>
            </a:pP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pic>
        <p:nvPicPr>
          <p:cNvPr id="2" name="图片 -2147482612"/>
          <p:cNvPicPr>
            <a:picLocks noChangeAspect="1"/>
          </p:cNvPicPr>
          <p:nvPr/>
        </p:nvPicPr>
        <p:blipFill>
          <a:blip r:embed="rId4"/>
          <a:stretch>
            <a:fillRect/>
          </a:stretch>
        </p:blipFill>
        <p:spPr>
          <a:xfrm>
            <a:off x="8531543" y="1242695"/>
            <a:ext cx="3346450" cy="685800"/>
          </a:xfrm>
          <a:prstGeom prst="rect">
            <a:avLst/>
          </a:prstGeom>
          <a:noFill/>
          <a:ln w="9525">
            <a:noFill/>
          </a:ln>
        </p:spPr>
      </p:pic>
      <p:pic>
        <p:nvPicPr>
          <p:cNvPr id="3" name="图片 -2147482613"/>
          <p:cNvPicPr>
            <a:picLocks noChangeAspect="1"/>
          </p:cNvPicPr>
          <p:nvPr/>
        </p:nvPicPr>
        <p:blipFill>
          <a:blip r:embed="rId5"/>
          <a:stretch>
            <a:fillRect/>
          </a:stretch>
        </p:blipFill>
        <p:spPr>
          <a:xfrm>
            <a:off x="8176260" y="1923733"/>
            <a:ext cx="4023995" cy="430720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Полноцветная заливка" descr="preencoded.png"/>
          <p:cNvPicPr>
            <a:picLocks noChangeAspect="1"/>
          </p:cNvPicPr>
          <p:nvPr/>
        </p:nvPicPr>
        <p:blipFill>
          <a:blip r:embed="rId3"/>
          <a:srcRect/>
          <a:stretch>
            <a:fillRect/>
          </a:stretch>
        </p:blipFill>
        <p:spPr>
          <a:xfrm>
            <a:off x="8915400" y="0"/>
            <a:ext cx="3276600" cy="6858000"/>
          </a:xfrm>
          <a:prstGeom prst="rect">
            <a:avLst/>
          </a:prstGeom>
        </p:spPr>
      </p:pic>
      <p:pic>
        <p:nvPicPr>
          <p:cNvPr id="15" name="3d object" descr="preencoded.png"/>
          <p:cNvPicPr>
            <a:picLocks noChangeAspect="1"/>
          </p:cNvPicPr>
          <p:nvPr/>
        </p:nvPicPr>
        <p:blipFill>
          <a:blip r:embed="rId4"/>
          <a:srcRect/>
          <a:stretch>
            <a:fillRect/>
          </a:stretch>
        </p:blipFill>
        <p:spPr>
          <a:xfrm>
            <a:off x="7210434" y="2870200"/>
            <a:ext cx="3399790" cy="3450951"/>
          </a:xfrm>
          <a:prstGeom prst="rect">
            <a:avLst/>
          </a:prstGeom>
        </p:spPr>
      </p:pic>
      <p:pic>
        <p:nvPicPr>
          <p:cNvPr id="16" name="Rectangle 111001327"/>
          <p:cNvPicPr>
            <a:picLocks noChangeAspect="1"/>
          </p:cNvPicPr>
          <p:nvPr/>
        </p:nvPicPr>
        <p:blipFill>
          <a:blip r:embed="rId5"/>
          <a:srcRect/>
          <a:stretch>
            <a:fillRect/>
          </a:stretch>
        </p:blipFill>
        <p:spPr>
          <a:xfrm>
            <a:off x="516184" y="2978150"/>
            <a:ext cx="1866265" cy="730249"/>
          </a:xfrm>
          <a:prstGeom prst="rect">
            <a:avLst/>
          </a:prstGeom>
        </p:spPr>
      </p:pic>
      <p:sp>
        <p:nvSpPr>
          <p:cNvPr id="19" name="Text 0"/>
          <p:cNvSpPr/>
          <p:nvPr/>
        </p:nvSpPr>
        <p:spPr>
          <a:xfrm>
            <a:off x="711200" y="4133759"/>
            <a:ext cx="2808802" cy="1183062"/>
          </a:xfrm>
          <a:prstGeom prst="rect">
            <a:avLst/>
          </a:prstGeom>
          <a:noFill/>
        </p:spPr>
        <p:txBody>
          <a:bodyPr wrap="square" lIns="0" tIns="0" rIns="0" bIns="0" rtlCol="0" anchor="t"/>
          <a:lstStyle/>
          <a:p>
            <a:pPr>
              <a:lnSpc>
                <a:spcPts val="4060"/>
              </a:lnSpc>
            </a:pPr>
            <a:r>
              <a:rPr lang="en-US" sz="3500" dirty="0">
                <a:solidFill>
                  <a:srgbClr val="12152A">
                    <a:alpha val="100000"/>
                  </a:srgbClr>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Yu “Uny” CAO, PhD </a:t>
            </a:r>
            <a:endParaRPr lang="en-US" sz="3500" dirty="0"/>
          </a:p>
        </p:txBody>
      </p:sp>
      <p:sp>
        <p:nvSpPr>
          <p:cNvPr id="20" name="Text 2"/>
          <p:cNvSpPr/>
          <p:nvPr/>
        </p:nvSpPr>
        <p:spPr>
          <a:xfrm>
            <a:off x="711200" y="5225816"/>
            <a:ext cx="2726253" cy="294178"/>
          </a:xfrm>
          <a:prstGeom prst="rect">
            <a:avLst/>
          </a:prstGeom>
          <a:noFill/>
        </p:spPr>
        <p:txBody>
          <a:bodyPr wrap="square" lIns="0" tIns="0" rIns="0" bIns="0" rtlCol="0" anchor="t"/>
          <a:lstStyle/>
          <a:p>
            <a:pPr>
              <a:lnSpc>
                <a:spcPts val="1800"/>
              </a:lnSpc>
            </a:pPr>
            <a:r>
              <a:rPr lang="en-US" sz="1550" dirty="0">
                <a:latin typeface="IBM Plex Sans" panose="020B0503050203000203" pitchFamily="34" charset="0"/>
              </a:rPr>
              <a:t>Executive Vice President,</a:t>
            </a:r>
            <a:br>
              <a:rPr lang="en-US" sz="1550" dirty="0">
                <a:latin typeface="IBM Plex Sans" panose="020B0503050203000203" pitchFamily="34" charset="0"/>
              </a:rPr>
            </a:br>
            <a:r>
              <a:rPr lang="en-US" sz="1550" dirty="0">
                <a:latin typeface="IBM Plex Sans" panose="020B0503050203000203" pitchFamily="34" charset="0"/>
              </a:rPr>
              <a:t>Zhejiang Intellectual Property Exchange Center Ltd.</a:t>
            </a:r>
            <a:br>
              <a:rPr lang="en-US" sz="1550" dirty="0">
                <a:latin typeface="IBM Plex Sans" panose="020B0503050203000203" pitchFamily="34" charset="0"/>
              </a:rPr>
            </a:br>
            <a:r>
              <a:rPr lang="en-US" sz="1550" dirty="0">
                <a:latin typeface="IBM Plex Sans" panose="020B0503050203000203" pitchFamily="34" charset="0"/>
              </a:rPr>
              <a:t>Hangzhou, China</a:t>
            </a:r>
          </a:p>
        </p:txBody>
      </p:sp>
      <p:sp>
        <p:nvSpPr>
          <p:cNvPr id="22" name="Text 3"/>
          <p:cNvSpPr/>
          <p:nvPr/>
        </p:nvSpPr>
        <p:spPr>
          <a:xfrm>
            <a:off x="3436620" y="756920"/>
            <a:ext cx="4798060" cy="5320030"/>
          </a:xfrm>
          <a:prstGeom prst="rect">
            <a:avLst/>
          </a:prstGeom>
          <a:noFill/>
        </p:spPr>
        <p:txBody>
          <a:bodyPr wrap="square" lIns="0" tIns="0" rIns="0" bIns="0" rtlCol="0" anchor="t"/>
          <a:lstStyle/>
          <a:p>
            <a:pPr marL="342900" indent="-342900" fontAlgn="auto">
              <a:lnSpc>
                <a:spcPct val="100000"/>
              </a:lnSpc>
              <a:spcAft>
                <a:spcPts val="1200"/>
              </a:spcAft>
              <a:buFont typeface="Arial" panose="020B0604020202020204" pitchFamily="34" charset="0"/>
              <a:buChar char="•"/>
            </a:pPr>
            <a:r>
              <a:rPr lang="en-US" sz="2400" dirty="0">
                <a:latin typeface="Times New Roman" panose="02020603050405020304" charset="0"/>
                <a:cs typeface="Times New Roman" panose="02020603050405020304" charset="0"/>
                <a:sym typeface="+mn-ea"/>
              </a:rPr>
              <a:t>A technologist and an inventor</a:t>
            </a:r>
            <a:r>
              <a:rPr lang="en-US" sz="2400" dirty="0">
                <a:latin typeface="Times New Roman" panose="02020603050405020304" charset="0"/>
                <a:cs typeface="Times New Roman" panose="02020603050405020304" charset="0"/>
              </a:rPr>
              <a:t> for 1/4 century.</a:t>
            </a:r>
          </a:p>
          <a:p>
            <a:pPr marL="342900" indent="-342900" fontAlgn="auto">
              <a:lnSpc>
                <a:spcPct val="100000"/>
              </a:lnSpc>
              <a:spcAft>
                <a:spcPts val="1200"/>
              </a:spcAft>
              <a:buFont typeface="Arial" panose="020B0604020202020204" pitchFamily="34" charset="0"/>
              <a:buChar char="•"/>
            </a:pPr>
            <a:r>
              <a:rPr lang="en-US" sz="2400" dirty="0">
                <a:latin typeface="Times New Roman" panose="02020603050405020304" charset="0"/>
                <a:cs typeface="Times New Roman" panose="02020603050405020304" charset="0"/>
              </a:rPr>
              <a:t>Focuses on IP and Technical Assets.</a:t>
            </a:r>
          </a:p>
          <a:p>
            <a:pPr marL="342900" indent="-342900" fontAlgn="auto">
              <a:lnSpc>
                <a:spcPct val="100000"/>
              </a:lnSpc>
              <a:spcAft>
                <a:spcPts val="1200"/>
              </a:spcAft>
              <a:buFont typeface="Arial" panose="020B0604020202020204" pitchFamily="34" charset="0"/>
              <a:buChar char="•"/>
            </a:pPr>
            <a:r>
              <a:rPr lang="en-US" sz="2400" dirty="0">
                <a:latin typeface="Times New Roman" panose="02020603050405020304" charset="0"/>
                <a:cs typeface="Times New Roman" panose="02020603050405020304" charset="0"/>
              </a:rPr>
              <a:t>Grew up in Hangzhou, China. Spent years in Los Angeles, New Jersey in the United States.</a:t>
            </a:r>
          </a:p>
          <a:p>
            <a:pPr marL="342900" indent="-342900" fontAlgn="auto">
              <a:lnSpc>
                <a:spcPct val="100000"/>
              </a:lnSpc>
              <a:spcAft>
                <a:spcPts val="1200"/>
              </a:spcAft>
              <a:buFont typeface="Arial" panose="020B0604020202020204" pitchFamily="34" charset="0"/>
              <a:buChar char="•"/>
            </a:pPr>
            <a:r>
              <a:rPr lang="en-US" sz="2400" dirty="0">
                <a:latin typeface="Times New Roman" panose="02020603050405020304" charset="0"/>
                <a:cs typeface="Times New Roman" panose="02020603050405020304" charset="0"/>
              </a:rPr>
              <a:t>Degrees were in engineering, from  Zhejiang University (</a:t>
            </a:r>
            <a:r>
              <a:rPr lang="en-US" sz="2400" dirty="0">
                <a:latin typeface="Times New Roman" panose="02020603050405020304" charset="0"/>
                <a:cs typeface="Times New Roman" panose="02020603050405020304" charset="0"/>
                <a:sym typeface="+mn-ea"/>
              </a:rPr>
              <a:t>浙江大学</a:t>
            </a:r>
            <a:r>
              <a:rPr lang="en-US" sz="2400" dirty="0">
                <a:latin typeface="Times New Roman" panose="02020603050405020304" charset="0"/>
                <a:cs typeface="Times New Roman" panose="02020603050405020304" charset="0"/>
              </a:rPr>
              <a:t>) in Hangzhou, China, University of Louisville, and UCLA (University of California at Los Angeles) in the United States.</a:t>
            </a:r>
          </a:p>
        </p:txBody>
      </p:sp>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a:t>
            </a:fld>
            <a:endParaRPr lang="ru-RU" dirty="0"/>
          </a:p>
        </p:txBody>
      </p:sp>
      <p:pic>
        <p:nvPicPr>
          <p:cNvPr id="2" name="图片 1"/>
          <p:cNvPicPr>
            <a:picLocks noChangeAspect="1"/>
          </p:cNvPicPr>
          <p:nvPr/>
        </p:nvPicPr>
        <p:blipFill>
          <a:blip r:embed="rId6"/>
          <a:stretch>
            <a:fillRect/>
          </a:stretch>
        </p:blipFill>
        <p:spPr>
          <a:xfrm>
            <a:off x="442595" y="1294130"/>
            <a:ext cx="1852930" cy="16833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20</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An example of a local government</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1042352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Shangcheng District (杭州市上城区）offers a reward of 3% of the actual loan amount to enterprises that implement intellectual property pledge loans, with an annual cap of 500,000 RMB per company.</a:t>
            </a: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Provides a one-time subsidy of 500,000 RMB for companies that win the China Patent Gold Award, with additional funding available for patent commercialization projects.</a:t>
            </a:r>
          </a:p>
          <a:p>
            <a:pPr marL="257175" indent="-257175">
              <a:spcAft>
                <a:spcPts val="3000"/>
              </a:spcAft>
              <a:buFont typeface="+mj-lt"/>
              <a:buAutoNum type="arabicPeriod"/>
            </a:pP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598"/>
          <p:cNvPicPr>
            <a:picLocks noChangeAspect="1"/>
          </p:cNvPicPr>
          <p:nvPr/>
        </p:nvPicPr>
        <p:blipFill>
          <a:blip r:embed="rId4"/>
          <a:stretch>
            <a:fillRect/>
          </a:stretch>
        </p:blipFill>
        <p:spPr>
          <a:xfrm>
            <a:off x="6340475" y="4459288"/>
            <a:ext cx="5111115" cy="1997075"/>
          </a:xfrm>
          <a:prstGeom prst="rect">
            <a:avLst/>
          </a:prstGeom>
          <a:noFill/>
          <a:ln w="9525">
            <a:noFill/>
          </a:ln>
        </p:spPr>
      </p:pic>
      <p:pic>
        <p:nvPicPr>
          <p:cNvPr id="3" name="图片 -2147482599"/>
          <p:cNvPicPr>
            <a:picLocks noChangeAspect="1"/>
          </p:cNvPicPr>
          <p:nvPr/>
        </p:nvPicPr>
        <p:blipFill>
          <a:blip r:embed="rId5"/>
          <a:stretch>
            <a:fillRect/>
          </a:stretch>
        </p:blipFill>
        <p:spPr>
          <a:xfrm>
            <a:off x="848678" y="4438651"/>
            <a:ext cx="5269865" cy="201803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21</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An example of “talent programs”</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a:p>
            <a:pPr algn="l"/>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87730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 Talent Program at Zhejiang Province.  Research funding support 200-400 million RMB (25-50 million euros) for top talents.</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Top talents with global influence, such as members of national academies (e.g., Russian Academy of Sciences), recipients of international science and technology awards like the Nobel Prize, and recipients of top-level science and technology awards from countries such as the UK, Germany, and the USA.</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247900"/>
            <a:ext cx="5159339" cy="1193645"/>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5.</a:t>
            </a:r>
          </a:p>
          <a:p>
            <a:r>
              <a:rPr lang="en-US" altLang="ru-RU" sz="3600" dirty="0">
                <a:solidFill>
                  <a:srgbClr val="2A1D5D"/>
                </a:solidFill>
                <a:latin typeface="IBM Plex Sans SemiBold" panose="020B0703050203000203" pitchFamily="34" charset="0"/>
              </a:rPr>
              <a:t>Push by governments for university technology transfer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23</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The “Valley of Death” </a:t>
            </a:r>
          </a:p>
        </p:txBody>
      </p:sp>
      <p:sp>
        <p:nvSpPr>
          <p:cNvPr id="21" name="Прямоугольник: скругленные углы 20"/>
          <p:cNvSpPr>
            <a:spLocks noChangeAspect="1"/>
          </p:cNvSpPr>
          <p:nvPr/>
        </p:nvSpPr>
        <p:spPr>
          <a:xfrm>
            <a:off x="711200" y="1646555"/>
            <a:ext cx="114808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825500" y="2498725"/>
            <a:ext cx="3911600" cy="2228215"/>
          </a:xfrm>
          <a:prstGeom prst="rect">
            <a:avLst/>
          </a:prstGeom>
          <a:noFill/>
        </p:spPr>
        <p:txBody>
          <a:bodyPr wrap="square" lIns="0" tIns="0" rIns="0" bIns="0" rtlCol="0" anchor="t"/>
          <a:lstStyle/>
          <a:p>
            <a:pPr indent="0">
              <a:spcAft>
                <a:spcPts val="3000"/>
              </a:spcAft>
              <a:buFont typeface="+mj-lt"/>
              <a:buNone/>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 diagram from SRI International of the U.S.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pic>
        <p:nvPicPr>
          <p:cNvPr id="2" name="图片 1"/>
          <p:cNvPicPr>
            <a:picLocks noChangeAspect="1"/>
          </p:cNvPicPr>
          <p:nvPr/>
        </p:nvPicPr>
        <p:blipFill>
          <a:blip r:embed="rId4"/>
          <a:stretch>
            <a:fillRect/>
          </a:stretch>
        </p:blipFill>
        <p:spPr>
          <a:xfrm>
            <a:off x="4741228" y="1222375"/>
            <a:ext cx="7446645" cy="54895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24</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Tremendous growth in university-generated invention patents</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1028827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As of the end of 2023, the total number of effective invention patents in colleges and universities reached 794,000, and the total number of effective invention patents in scientific research institutions reached 229,000. They account for 1/4 of the total number of effective invention patents. </a:t>
            </a:r>
            <a:r>
              <a:rPr lang="en-US" sz="20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[Department of Intellectual Property Utilization and Promotion, National Intellectual Property Administration. 2024-02] </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From 2012 to 2021, the number of granted patents in colleges and universities increased from 69,000 to 308,000 per year, and the number of patent ownership transfers and licenses increased from 2,357 to over 15,000, with the financial amounts of patent transfers increased from 820 million yuan to 8.89 billion yuan.</a:t>
            </a:r>
            <a:r>
              <a:rPr lang="en-US" sz="20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[Ministry of Education. 2022-08]</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25</a:t>
            </a:fld>
            <a:endParaRPr lang="ru-RU" dirty="0"/>
          </a:p>
        </p:txBody>
      </p:sp>
      <p:sp>
        <p:nvSpPr>
          <p:cNvPr id="10" name="Text 0"/>
          <p:cNvSpPr/>
          <p:nvPr/>
        </p:nvSpPr>
        <p:spPr>
          <a:xfrm>
            <a:off x="711200" y="514985"/>
            <a:ext cx="814387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Pushing commercialization of university research</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78014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two main government agencies have been</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Ministry of Science and Technology (MST) of China; and</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China National Intellectual Property Administration (CNIPA), formerly known as the State Intellectual Property Office (SIPO).</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7" name="Logo" descr="preencoded.png"/>
          <p:cNvPicPr>
            <a:picLocks noChangeAspect="1"/>
          </p:cNvPicPr>
          <p:nvPr/>
        </p:nvPicPr>
        <p:blipFill>
          <a:blip r:embed="rId4"/>
          <a:srcRect/>
          <a:stretch>
            <a:fillRect/>
          </a:stretch>
        </p:blipFill>
        <p:spPr>
          <a:xfrm>
            <a:off x="9779000" y="628650"/>
            <a:ext cx="1701800" cy="482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26</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Law on </a:t>
            </a:r>
            <a:r>
              <a:rPr lang="en-US" sz="3750" i="1"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“Science and Technology Achievements Transformation”</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45553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national law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"Promotion of Science and Technology Achievements Transformation Law"</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amended in 2015.</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law aims to facilitate the conversion of scientific and technological achievements into actual productive forces, regulate the process of transformation.</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Much of the work was carried out at the province-level, by the Department of Science and Technology at each province.</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7" name="Logo" descr="preencoded.png"/>
          <p:cNvPicPr>
            <a:picLocks noChangeAspect="1"/>
          </p:cNvPicPr>
          <p:nvPr/>
        </p:nvPicPr>
        <p:blipFill>
          <a:blip r:embed="rId4"/>
          <a:srcRect/>
          <a:stretch>
            <a:fillRect/>
          </a:stretch>
        </p:blipFill>
        <p:spPr>
          <a:xfrm>
            <a:off x="9779000" y="628650"/>
            <a:ext cx="1701800" cy="482600"/>
          </a:xfrm>
          <a:prstGeom prst="rect">
            <a:avLst/>
          </a:prstGeom>
        </p:spPr>
      </p:pic>
      <p:pic>
        <p:nvPicPr>
          <p:cNvPr id="2" name="图片 -2147482596" descr="IMG_256"/>
          <p:cNvPicPr>
            <a:picLocks noChangeAspect="1"/>
          </p:cNvPicPr>
          <p:nvPr/>
        </p:nvPicPr>
        <p:blipFill>
          <a:blip r:embed="rId5"/>
          <a:stretch>
            <a:fillRect/>
          </a:stretch>
        </p:blipFill>
        <p:spPr>
          <a:xfrm>
            <a:off x="8712835" y="1344613"/>
            <a:ext cx="3479165" cy="496633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27</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A 3-year action plan at the national level</a:t>
            </a:r>
            <a:endParaRPr lang="en-US" sz="3750" i="1"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endParaRP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62254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In October 2023, the State Council of China issued the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"Special Action Plan for the Transformation and Application of Patents (2023-2025)"</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One measure clarifies that "for patents that have been granted for more than 5 years without implementation and without justifiable reasons, the state may implement them without compensation, or license others to implement them with or without compensation, to promote the output and implementation of high-value patents from scientific research projects funded by the government." </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609" descr="屏幕截图 2024-09-29 203537"/>
          <p:cNvPicPr>
            <a:picLocks noChangeAspect="1"/>
          </p:cNvPicPr>
          <p:nvPr/>
        </p:nvPicPr>
        <p:blipFill>
          <a:blip r:embed="rId4"/>
          <a:stretch>
            <a:fillRect/>
          </a:stretch>
        </p:blipFill>
        <p:spPr>
          <a:xfrm>
            <a:off x="8344535" y="1665923"/>
            <a:ext cx="3847465" cy="245618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28</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Revitalizing the Stock of Patents in Universities and Research Institutions</a:t>
            </a:r>
            <a:endParaRPr lang="en-US" sz="3750" i="1"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endParaRP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62254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The Intellectual Property offices started to get involved in university technology transfer.</a:t>
            </a: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January 2024, the China National Intellectual Property Administration issued the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Work Plan for Revitalizing the Stock of Patents in Universities and Scientific Research Institutions</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 :</a:t>
            </a: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714375" lvl="1"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Proposes a four-step process: comprehensive inventory, market evaluation, promotion and transformation, and optimization of new increments.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610"/>
          <p:cNvPicPr>
            <a:picLocks noChangeAspect="1"/>
          </p:cNvPicPr>
          <p:nvPr/>
        </p:nvPicPr>
        <p:blipFill>
          <a:blip r:embed="rId4"/>
          <a:stretch>
            <a:fillRect/>
          </a:stretch>
        </p:blipFill>
        <p:spPr>
          <a:xfrm>
            <a:off x="8894128" y="1656715"/>
            <a:ext cx="3298825" cy="470789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29</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Patent Public Implementation polices in Zhejiang Province since 2023</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62254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 2023 law at the province stipulated the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Patent Public Implementation.</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Patents from scientific and technological </a:t>
            </a:r>
            <a:r>
              <a:rPr lang="en-US" sz="2400" u="sng" dirty="0">
                <a:solidFill>
                  <a:srgbClr val="12152A">
                    <a:alpha val="100000"/>
                  </a:srgbClr>
                </a:solidFill>
                <a:latin typeface="IBM Plex Sans" panose="020B0503050203000203" pitchFamily="34" charset="0"/>
                <a:ea typeface="IBM Plex Sans Regular" pitchFamily="34" charset="-122"/>
                <a:cs typeface="IBM Plex Sans Regular" pitchFamily="34" charset="-120"/>
              </a:rPr>
              <a:t>research projects</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established by colleges and universities and scientific research institutions with</a:t>
            </a:r>
            <a:r>
              <a:rPr lang="en-US" sz="2400" u="sng"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fiscal funds</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if not implemented for</a:t>
            </a:r>
            <a:r>
              <a:rPr lang="en-US" sz="2400" u="sng"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three years</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without justifiable reasons from the date of the grant of the patent, should be included in the public implementation list.</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607" descr="屏幕截图 2024-09-29 203135"/>
          <p:cNvPicPr>
            <a:picLocks noChangeAspect="1"/>
          </p:cNvPicPr>
          <p:nvPr/>
        </p:nvPicPr>
        <p:blipFill>
          <a:blip r:embed="rId4"/>
          <a:stretch>
            <a:fillRect/>
          </a:stretch>
        </p:blipFill>
        <p:spPr>
          <a:xfrm>
            <a:off x="9088755" y="1656080"/>
            <a:ext cx="3098800" cy="440690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528570"/>
            <a:ext cx="7362190" cy="1193800"/>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1.</a:t>
            </a:r>
          </a:p>
          <a:p>
            <a:r>
              <a:rPr lang="en-US" altLang="ru-RU" sz="3600" dirty="0">
                <a:solidFill>
                  <a:srgbClr val="2A1D5D"/>
                </a:solidFill>
                <a:latin typeface="IBM Plex Sans SemiBold" panose="020B0703050203000203" pitchFamily="34" charset="0"/>
              </a:rPr>
              <a:t>The Zhuhai Air Show:  China exports military hardware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30</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Patent Public Implementation polices in Zhejiang Province since 2023</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683958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Relevant departments swiftly introduced the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"Guiding Opinions on Promoting the Public Implementation of Patents"</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and the </a:t>
            </a:r>
            <a:r>
              <a:rPr lang="en-US" sz="24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"Zhejiang Province Patent Public Implementation Measures (Trial)".</a:t>
            </a:r>
            <a:endPar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Establish a work system, policy system, and service system.</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605" descr="屏幕截图 2024-09-29 203102"/>
          <p:cNvPicPr>
            <a:picLocks noChangeAspect="1"/>
          </p:cNvPicPr>
          <p:nvPr/>
        </p:nvPicPr>
        <p:blipFill>
          <a:blip r:embed="rId4"/>
          <a:stretch>
            <a:fillRect/>
          </a:stretch>
        </p:blipFill>
        <p:spPr>
          <a:xfrm>
            <a:off x="8309610" y="1646555"/>
            <a:ext cx="3886200" cy="465455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31</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Patent Public Implementation polices in Zhejiang Province since 2023</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570674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Our company, Zhejiang Intellectual Property Exchange Center Ltd., is involved in the </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 work system and service system.</a:t>
            </a:r>
            <a:endPar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Our implementations have been directed by Zhejiang Provincial Administration of Intellectual Property.</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147482604"/>
          <p:cNvPicPr>
            <a:picLocks noChangeAspect="1"/>
          </p:cNvPicPr>
          <p:nvPr/>
        </p:nvPicPr>
        <p:blipFill>
          <a:blip r:embed="rId4"/>
          <a:stretch>
            <a:fillRect/>
          </a:stretch>
        </p:blipFill>
        <p:spPr>
          <a:xfrm>
            <a:off x="6899593" y="1655763"/>
            <a:ext cx="5267325" cy="402526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32</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A few words on Zhejiang Intellectual Property Exchange Center</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1002157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The only financial exchange in Zhejiang province for intellectual property transactions. </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Approved by the Zhejiang Provincial Government in 2016, i</a:t>
            </a: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nitiated by the provincial Department of Science and Technology, and Zhejiang University.</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Regulated by the provincial Administration of Financial Regulation.  </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Directed by the provincial Administration of Intellectual Property.</a:t>
            </a:r>
          </a:p>
          <a:p>
            <a:pPr marL="257175" indent="-257175">
              <a:spcAft>
                <a:spcPts val="3000"/>
              </a:spcAft>
              <a:buFont typeface="+mj-lt"/>
              <a:buAutoNum type="arabicPeriod"/>
            </a:pPr>
            <a:r>
              <a:rPr lang="en-US" sz="24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Engaged in Data Intellectual Property.</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247900"/>
            <a:ext cx="5159339" cy="1193645"/>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5.</a:t>
            </a:r>
          </a:p>
          <a:p>
            <a:r>
              <a:rPr lang="en-US" altLang="ru-RU" sz="3600" dirty="0">
                <a:solidFill>
                  <a:srgbClr val="2A1D5D"/>
                </a:solidFill>
                <a:latin typeface="IBM Plex Sans SemiBold" panose="020B0703050203000203" pitchFamily="34" charset="0"/>
              </a:rPr>
              <a:t>Data Intellectual Property, and</a:t>
            </a:r>
          </a:p>
          <a:p>
            <a:r>
              <a:rPr lang="en-US" altLang="ru-RU" sz="3600" dirty="0">
                <a:solidFill>
                  <a:srgbClr val="2A1D5D"/>
                </a:solidFill>
                <a:latin typeface="IBM Plex Sans SemiBold" panose="020B0703050203000203" pitchFamily="34" charset="0"/>
              </a:rPr>
              <a:t>Data as an Asset in Balance Sheets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34</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as a new Production Factor</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1022413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as a production factor, alongside the traditional factors of land, labor, capital and technology.</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 View: Governments in China shift from the "Land Fiscal Policy" to the "Data Fiscal Policy" .</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According to a 2023 report by Soochow Securities Co., the scale of China's data asset market is in the tens of trillions yuan, thus is capable of taking over from the land fiscal policy.</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35</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Intellectual Property, a new type of IP for protecting data sets </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1022413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In China, the initiative to "establish a Data Intellectual Property rights system" was outlined in October 2021 by the State Council's </a:t>
            </a:r>
            <a:r>
              <a:rPr lang="en-US" sz="2800" i="1" dirty="0">
                <a:solidFill>
                  <a:srgbClr val="12152A">
                    <a:alpha val="100000"/>
                  </a:srgbClr>
                </a:solidFill>
                <a:latin typeface="IBM Plex Sans" panose="020B0503050203000203" pitchFamily="34" charset="0"/>
                <a:ea typeface="IBM Plex Sans Regular" pitchFamily="34" charset="-122"/>
                <a:cs typeface="IBM Plex Sans Regular" pitchFamily="34" charset="-120"/>
              </a:rPr>
              <a:t>14th Five-Year National Intellectual Property Protection and Utilization Plan</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t>
            </a:r>
          </a:p>
          <a:p>
            <a:pPr marL="257175" indent="-257175">
              <a:spcAft>
                <a:spcPts val="3000"/>
              </a:spcAft>
              <a:buFont typeface="+mj-lt"/>
              <a:buAutoNum type="arabicPeriod"/>
            </a:pPr>
            <a:endPar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Question: What protects data sets?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36</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Intellectual Property, a new type of IP for protecting data sets </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904113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How to protect data sets?</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Intellectual Property (</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sym typeface="+mn-ea"/>
              </a:rPr>
              <a:t>数据知识产权</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t>
            </a:r>
          </a:p>
          <a:p>
            <a:pPr marL="257175" lvl="0"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What is a Data Intellectual Property</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sets that are (a) legally collected, (b) processed through certain algorithms, and which (c) possess practical value and (d) the attributes of intellectual achievements.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37</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Intellectual Property, a new type of IP for protecting data sets </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720026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Data intellectual property rights has been piloted by the National Intellectual Property Administration since 2022. </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As of early-November 2024, more than 12,000 cases have been registered in Zhejiang Province, accounting for about 80% of the national total.  </a:t>
            </a:r>
          </a:p>
          <a:p>
            <a:pPr indent="0">
              <a:spcAft>
                <a:spcPts val="3000"/>
              </a:spcAft>
              <a:buFont typeface="+mj-lt"/>
              <a:buNone/>
            </a:pPr>
            <a:endPar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endParaRP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2"/>
          <p:cNvPicPr>
            <a:picLocks noChangeAspect="1"/>
          </p:cNvPicPr>
          <p:nvPr/>
        </p:nvPicPr>
        <p:blipFill>
          <a:blip r:embed="rId4"/>
          <a:stretch>
            <a:fillRect/>
          </a:stretch>
        </p:blipFill>
        <p:spPr>
          <a:xfrm>
            <a:off x="8907145" y="1638300"/>
            <a:ext cx="3268980" cy="477329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38</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Intellectual Property, a new type of IP for protecting data sets </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771015"/>
            <a:ext cx="701611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Both enterprises and individuals can be rights holders. </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More than 1,700 enterprises have registered data intellectual property rights with Zhejiang Province. </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An applicant can register one case, or dozens, or even hundreds. The company with the most registrations so far has registered nearly 1,000 cases.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2" name="图片 4"/>
          <p:cNvPicPr>
            <a:picLocks noChangeAspect="1"/>
          </p:cNvPicPr>
          <p:nvPr/>
        </p:nvPicPr>
        <p:blipFill>
          <a:blip r:embed="rId4"/>
          <a:stretch>
            <a:fillRect/>
          </a:stretch>
        </p:blipFill>
        <p:spPr>
          <a:xfrm>
            <a:off x="8611870" y="1255395"/>
            <a:ext cx="3558540" cy="521906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phere" descr="preencoded.png"/>
          <p:cNvPicPr>
            <a:picLocks noChangeAspect="1"/>
          </p:cNvPicPr>
          <p:nvPr/>
        </p:nvPicPr>
        <p:blipFill>
          <a:blip r:embed="rId3"/>
          <a:srcRect/>
          <a:stretch>
            <a:fillRect/>
          </a:stretch>
        </p:blipFill>
        <p:spPr>
          <a:xfrm>
            <a:off x="9779000" y="704850"/>
            <a:ext cx="2413000" cy="5448300"/>
          </a:xfrm>
          <a:prstGeom prst="rect">
            <a:avLst/>
          </a:prstGeom>
        </p:spPr>
      </p:pic>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39</a:t>
            </a:fld>
            <a:endParaRPr lang="ru-RU" dirty="0"/>
          </a:p>
        </p:txBody>
      </p:sp>
      <p:sp>
        <p:nvSpPr>
          <p:cNvPr id="10" name="Text 0"/>
          <p:cNvSpPr/>
          <p:nvPr/>
        </p:nvSpPr>
        <p:spPr>
          <a:xfrm>
            <a:off x="711200" y="514985"/>
            <a:ext cx="8885555"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Data Intellectual Property, a new type of IP for protecting data sets </a:t>
            </a:r>
          </a:p>
        </p:txBody>
      </p:sp>
      <p:sp>
        <p:nvSpPr>
          <p:cNvPr id="21" name="Прямоугольник: скругленные углы 20"/>
          <p:cNvSpPr>
            <a:spLocks noChangeAspect="1"/>
          </p:cNvSpPr>
          <p:nvPr/>
        </p:nvSpPr>
        <p:spPr>
          <a:xfrm>
            <a:off x="711200" y="1646555"/>
            <a:ext cx="107696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8924290"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In July 2024, the first legal case was decided that involved the judicial effectiveness of a data intellectual property registration certificate. </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courts decided that the "Data Intellectual Property Registration Certificate" can serve as (A) preliminary evidence of the property interests related to the data set claimed by a company, and as (B) preliminary evidence of the legality of the collection actions or data sources of the data set in question. </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4</a:t>
            </a:fld>
            <a:endParaRPr lang="ru-RU" dirty="0"/>
          </a:p>
        </p:txBody>
      </p:sp>
      <p:sp>
        <p:nvSpPr>
          <p:cNvPr id="10" name="Text 0"/>
          <p:cNvSpPr/>
          <p:nvPr/>
        </p:nvSpPr>
        <p:spPr>
          <a:xfrm>
            <a:off x="711200" y="514985"/>
            <a:ext cx="7877810"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2024 Zhuhai Air Show</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610362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995045" y="1877695"/>
            <a:ext cx="4944745" cy="2228215"/>
          </a:xfrm>
          <a:prstGeom prst="rect">
            <a:avLst/>
          </a:prstGeom>
          <a:noFill/>
        </p:spPr>
        <p:txBody>
          <a:bodyPr wrap="square" lIns="0" tIns="0" rIns="0" bIns="0" rtlCol="0" anchor="t"/>
          <a:lstStyle/>
          <a:p>
            <a:pPr indent="0">
              <a:spcAft>
                <a:spcPts val="3000"/>
              </a:spcAft>
              <a:buFont typeface="+mj-lt"/>
              <a:buNone/>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November 12th-17th, 2024. </a:t>
            </a:r>
          </a:p>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Zhuhai Airshow:</a:t>
            </a:r>
          </a:p>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officially known as the China International Aviation and Aerospace Exhibition.</a:t>
            </a: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779000" y="704850"/>
            <a:ext cx="2413000" cy="5448300"/>
          </a:xfrm>
          <a:prstGeom prst="rect">
            <a:avLst/>
          </a:prstGeom>
        </p:spPr>
      </p:pic>
      <p:pic>
        <p:nvPicPr>
          <p:cNvPr id="3" name="图片 2"/>
          <p:cNvPicPr>
            <a:picLocks noChangeAspect="1"/>
          </p:cNvPicPr>
          <p:nvPr/>
        </p:nvPicPr>
        <p:blipFill>
          <a:blip r:embed="rId5"/>
          <a:stretch>
            <a:fillRect/>
          </a:stretch>
        </p:blipFill>
        <p:spPr>
          <a:xfrm>
            <a:off x="5844540" y="1769110"/>
            <a:ext cx="6015990" cy="39852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3d object" descr="preencoded.png"/>
          <p:cNvPicPr>
            <a:picLocks noChangeAspect="1"/>
          </p:cNvPicPr>
          <p:nvPr/>
        </p:nvPicPr>
        <p:blipFill>
          <a:blip r:embed="rId5"/>
          <a:srcRect/>
          <a:stretch>
            <a:fillRect/>
          </a:stretch>
        </p:blipFill>
        <p:spPr>
          <a:xfrm>
            <a:off x="2292350" y="0"/>
            <a:ext cx="9899650" cy="6858000"/>
          </a:xfrm>
          <a:prstGeom prst="rect">
            <a:avLst/>
          </a:prstGeom>
        </p:spPr>
      </p:pic>
      <p:pic>
        <p:nvPicPr>
          <p:cNvPr id="5" name="Плашки" descr="preencoded.png"/>
          <p:cNvPicPr>
            <a:picLocks noChangeAspect="1"/>
          </p:cNvPicPr>
          <p:nvPr/>
        </p:nvPicPr>
        <p:blipFill>
          <a:blip r:embed="rId6"/>
          <a:srcRect/>
          <a:stretch>
            <a:fillRect/>
          </a:stretch>
        </p:blipFill>
        <p:spPr>
          <a:xfrm>
            <a:off x="682477" y="679451"/>
            <a:ext cx="9468146" cy="5499100"/>
          </a:xfrm>
          <a:prstGeom prst="rect">
            <a:avLst/>
          </a:prstGeom>
        </p:spPr>
      </p:pic>
      <p:pic>
        <p:nvPicPr>
          <p:cNvPr id="7" name="3d object" descr="preencoded.png"/>
          <p:cNvPicPr>
            <a:picLocks noChangeAspect="1"/>
          </p:cNvPicPr>
          <p:nvPr/>
        </p:nvPicPr>
        <p:blipFill>
          <a:blip r:embed="rId7"/>
          <a:srcRect/>
          <a:stretch>
            <a:fillRect/>
          </a:stretch>
        </p:blipFill>
        <p:spPr>
          <a:xfrm>
            <a:off x="7276203" y="2393950"/>
            <a:ext cx="4483100" cy="4461257"/>
          </a:xfrm>
          <a:prstGeom prst="rect">
            <a:avLst/>
          </a:prstGeom>
        </p:spPr>
      </p:pic>
      <p:sp>
        <p:nvSpPr>
          <p:cNvPr id="9" name="Text 1"/>
          <p:cNvSpPr/>
          <p:nvPr/>
        </p:nvSpPr>
        <p:spPr>
          <a:xfrm>
            <a:off x="1377950" y="4273440"/>
            <a:ext cx="3575032" cy="495236"/>
          </a:xfrm>
          <a:prstGeom prst="rect">
            <a:avLst/>
          </a:prstGeom>
          <a:noFill/>
        </p:spPr>
        <p:txBody>
          <a:bodyPr wrap="square" lIns="0" tIns="0" rIns="0" bIns="0" rtlCol="0" anchor="t"/>
          <a:lstStyle/>
          <a:p>
            <a:pPr algn="l"/>
            <a:r>
              <a:rPr lang="en-US" sz="2000" dirty="0">
                <a:solidFill>
                  <a:schemeClr val="bg1"/>
                </a:solidFill>
                <a:latin typeface="IBM Plex Sans SemiBold" panose="020B0703050203000203" pitchFamily="34" charset="0"/>
                <a:ea typeface="IBM Plex Sans SemiBold" panose="020B0703050203000203" pitchFamily="34" charset="-122"/>
                <a:cs typeface="IBM Plex Sans SemiBold" panose="020B0703050203000203" pitchFamily="34" charset="-120"/>
              </a:rPr>
              <a:t>Yu “Uny” CAO, PhD</a:t>
            </a:r>
          </a:p>
          <a:p>
            <a:pPr algn="l"/>
            <a:br>
              <a:rPr lang="en-US" sz="2000" dirty="0">
                <a:solidFill>
                  <a:schemeClr val="bg1"/>
                </a:solidFill>
              </a:rPr>
            </a:br>
            <a:r>
              <a:rPr lang="en-US" sz="2000" dirty="0">
                <a:solidFill>
                  <a:schemeClr val="bg1"/>
                </a:solidFill>
              </a:rPr>
              <a:t>CAOYU@ZJIPX.com</a:t>
            </a:r>
          </a:p>
        </p:txBody>
      </p:sp>
      <p:sp>
        <p:nvSpPr>
          <p:cNvPr id="10" name="Text 2"/>
          <p:cNvSpPr/>
          <p:nvPr/>
        </p:nvSpPr>
        <p:spPr>
          <a:xfrm>
            <a:off x="1377950" y="3340828"/>
            <a:ext cx="4178278" cy="561075"/>
          </a:xfrm>
          <a:prstGeom prst="rect">
            <a:avLst/>
          </a:prstGeom>
          <a:noFill/>
        </p:spPr>
        <p:txBody>
          <a:bodyPr wrap="square" lIns="0" tIns="0" rIns="0" bIns="0" rtlCol="0" anchor="t"/>
          <a:lstStyle/>
          <a:p>
            <a:r>
              <a:rPr lang="en-US" sz="3600" dirty="0">
                <a:solidFill>
                  <a:schemeClr val="bg1"/>
                </a:solidFill>
                <a:latin typeface="IBM Plex Sans SemiBold" panose="020B0703050203000203" pitchFamily="34" charset="0"/>
              </a:rPr>
              <a:t>Thank you</a:t>
            </a:r>
            <a:r>
              <a:rPr lang="ru-RU" sz="3600" dirty="0">
                <a:solidFill>
                  <a:schemeClr val="bg1"/>
                </a:solidFill>
                <a:latin typeface="IBM Plex Sans SemiBold" panose="020B0703050203000203" pitchFamily="34" charset="0"/>
              </a:rPr>
              <a:t>!</a:t>
            </a:r>
            <a:endParaRPr lang="en-US" sz="36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5</a:t>
            </a:fld>
            <a:endParaRPr lang="ru-RU" dirty="0"/>
          </a:p>
        </p:txBody>
      </p:sp>
      <p:sp>
        <p:nvSpPr>
          <p:cNvPr id="10" name="Text 0"/>
          <p:cNvSpPr/>
          <p:nvPr/>
        </p:nvSpPr>
        <p:spPr>
          <a:xfrm>
            <a:off x="711200" y="514985"/>
            <a:ext cx="7877810"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2024 Zhuhai Air Show</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610362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2524760" cy="2228215"/>
          </a:xfrm>
          <a:prstGeom prst="rect">
            <a:avLst/>
          </a:prstGeom>
          <a:noFill/>
        </p:spPr>
        <p:txBody>
          <a:bodyPr wrap="square" lIns="0" tIns="0" rIns="0" bIns="0" rtlCol="0" anchor="t"/>
          <a:lstStyle/>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The VIPs.</a:t>
            </a:r>
          </a:p>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Su-57 fighter jets,</a:t>
            </a:r>
          </a:p>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and the test pilot Sergey Bodan.</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779000" y="704850"/>
            <a:ext cx="2413000" cy="5448300"/>
          </a:xfrm>
          <a:prstGeom prst="rect">
            <a:avLst/>
          </a:prstGeom>
        </p:spPr>
      </p:pic>
      <p:pic>
        <p:nvPicPr>
          <p:cNvPr id="3" name="图片 2"/>
          <p:cNvPicPr>
            <a:picLocks noChangeAspect="1"/>
          </p:cNvPicPr>
          <p:nvPr/>
        </p:nvPicPr>
        <p:blipFill>
          <a:blip r:embed="rId5"/>
          <a:stretch>
            <a:fillRect/>
          </a:stretch>
        </p:blipFill>
        <p:spPr>
          <a:xfrm>
            <a:off x="6129338" y="4066540"/>
            <a:ext cx="6062345" cy="2988945"/>
          </a:xfrm>
          <a:prstGeom prst="rect">
            <a:avLst/>
          </a:prstGeom>
        </p:spPr>
      </p:pic>
      <p:pic>
        <p:nvPicPr>
          <p:cNvPr id="6" name="图片 5"/>
          <p:cNvPicPr>
            <a:picLocks noChangeAspect="1"/>
          </p:cNvPicPr>
          <p:nvPr/>
        </p:nvPicPr>
        <p:blipFill>
          <a:blip r:embed="rId6"/>
          <a:stretch>
            <a:fillRect/>
          </a:stretch>
        </p:blipFill>
        <p:spPr>
          <a:xfrm>
            <a:off x="3564573" y="3703955"/>
            <a:ext cx="2547620" cy="3360420"/>
          </a:xfrm>
          <a:prstGeom prst="rect">
            <a:avLst/>
          </a:prstGeom>
        </p:spPr>
      </p:pic>
      <p:pic>
        <p:nvPicPr>
          <p:cNvPr id="7" name="图片 6"/>
          <p:cNvPicPr>
            <a:picLocks noChangeAspect="1"/>
          </p:cNvPicPr>
          <p:nvPr/>
        </p:nvPicPr>
        <p:blipFill>
          <a:blip r:embed="rId7"/>
          <a:stretch>
            <a:fillRect/>
          </a:stretch>
        </p:blipFill>
        <p:spPr>
          <a:xfrm>
            <a:off x="6129020" y="1124268"/>
            <a:ext cx="6062980" cy="37357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6</a:t>
            </a:fld>
            <a:endParaRPr lang="ru-RU" dirty="0"/>
          </a:p>
        </p:txBody>
      </p:sp>
      <p:sp>
        <p:nvSpPr>
          <p:cNvPr id="10" name="Text 0"/>
          <p:cNvSpPr/>
          <p:nvPr/>
        </p:nvSpPr>
        <p:spPr>
          <a:xfrm>
            <a:off x="711200" y="514985"/>
            <a:ext cx="7877810" cy="927735"/>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The Zhuhai Air Show</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711200" y="1646555"/>
            <a:ext cx="677926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877695"/>
            <a:ext cx="3770630" cy="2228215"/>
          </a:xfrm>
          <a:prstGeom prst="rect">
            <a:avLst/>
          </a:prstGeom>
          <a:noFill/>
        </p:spPr>
        <p:txBody>
          <a:bodyPr wrap="square" lIns="0" tIns="0" rIns="0" bIns="0" rtlCol="0" anchor="t"/>
          <a:lstStyle/>
          <a:p>
            <a:pPr indent="0">
              <a:spcAft>
                <a:spcPts val="3000"/>
              </a:spcAft>
              <a:buFont typeface="+mj-lt"/>
              <a:buNone/>
            </a:pPr>
            <a:r>
              <a:rPr lang="en-US" altLang="zh-CN"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Robo-wolves, forming self-moving military teams</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779000" y="704850"/>
            <a:ext cx="2413000" cy="5448300"/>
          </a:xfrm>
          <a:prstGeom prst="rect">
            <a:avLst/>
          </a:prstGeom>
        </p:spPr>
      </p:pic>
      <p:pic>
        <p:nvPicPr>
          <p:cNvPr id="7" name="图片 6"/>
          <p:cNvPicPr>
            <a:picLocks noChangeAspect="1"/>
          </p:cNvPicPr>
          <p:nvPr/>
        </p:nvPicPr>
        <p:blipFill>
          <a:blip r:embed="rId5"/>
          <a:stretch>
            <a:fillRect/>
          </a:stretch>
        </p:blipFill>
        <p:spPr>
          <a:xfrm>
            <a:off x="6920230" y="2858"/>
            <a:ext cx="5271770" cy="3896360"/>
          </a:xfrm>
          <a:prstGeom prst="rect">
            <a:avLst/>
          </a:prstGeom>
        </p:spPr>
      </p:pic>
      <p:pic>
        <p:nvPicPr>
          <p:cNvPr id="8" name="图片 7"/>
          <p:cNvPicPr>
            <a:picLocks noChangeAspect="1"/>
          </p:cNvPicPr>
          <p:nvPr/>
        </p:nvPicPr>
        <p:blipFill>
          <a:blip r:embed="rId6"/>
          <a:stretch>
            <a:fillRect/>
          </a:stretch>
        </p:blipFill>
        <p:spPr>
          <a:xfrm>
            <a:off x="5751513" y="3118485"/>
            <a:ext cx="4156710" cy="37395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preencoded.png"/>
          <p:cNvPicPr>
            <a:picLocks noChangeAspect="1"/>
          </p:cNvPicPr>
          <p:nvPr/>
        </p:nvPicPr>
        <p:blipFill>
          <a:blip r:embed="rId3"/>
          <a:srcRect/>
          <a:stretch>
            <a:fillRect/>
          </a:stretch>
        </p:blipFill>
        <p:spPr>
          <a:xfrm>
            <a:off x="0" y="0"/>
            <a:ext cx="12192000" cy="6858000"/>
          </a:xfrm>
          <a:prstGeom prst="rect">
            <a:avLst/>
          </a:prstGeom>
        </p:spPr>
      </p:pic>
      <p:pic>
        <p:nvPicPr>
          <p:cNvPr id="3" name="BackGround"/>
          <p:cNvPicPr>
            <a:picLocks noChangeAspect="1"/>
          </p:cNvPicPr>
          <p:nvPr/>
        </p:nvPicPr>
        <p:blipFill>
          <a:blip r:embed="rId4"/>
          <a:srcRect/>
          <a:stretch>
            <a:fillRect/>
          </a:stretch>
        </p:blipFill>
        <p:spPr>
          <a:xfrm>
            <a:off x="0" y="0"/>
            <a:ext cx="12192000" cy="6858000"/>
          </a:xfrm>
          <a:prstGeom prst="rect">
            <a:avLst/>
          </a:prstGeom>
        </p:spPr>
      </p:pic>
      <p:pic>
        <p:nvPicPr>
          <p:cNvPr id="4" name="Sphere" descr="preencoded.png"/>
          <p:cNvPicPr>
            <a:picLocks noChangeAspect="1"/>
          </p:cNvPicPr>
          <p:nvPr/>
        </p:nvPicPr>
        <p:blipFill>
          <a:blip r:embed="rId5"/>
          <a:srcRect/>
          <a:stretch>
            <a:fillRect/>
          </a:stretch>
        </p:blipFill>
        <p:spPr>
          <a:xfrm>
            <a:off x="9594850" y="787400"/>
            <a:ext cx="2597150" cy="5283200"/>
          </a:xfrm>
          <a:prstGeom prst="rect">
            <a:avLst/>
          </a:prstGeom>
        </p:spPr>
      </p:pic>
      <p:pic>
        <p:nvPicPr>
          <p:cNvPr id="5" name="3d object" descr="preencoded.png"/>
          <p:cNvPicPr>
            <a:picLocks noChangeAspect="1"/>
          </p:cNvPicPr>
          <p:nvPr/>
        </p:nvPicPr>
        <p:blipFill>
          <a:blip r:embed="rId6"/>
          <a:srcRect/>
          <a:stretch>
            <a:fillRect/>
          </a:stretch>
        </p:blipFill>
        <p:spPr>
          <a:xfrm>
            <a:off x="6098933" y="3073400"/>
            <a:ext cx="3430270" cy="3481316"/>
          </a:xfrm>
          <a:prstGeom prst="rect">
            <a:avLst/>
          </a:prstGeom>
        </p:spPr>
      </p:pic>
      <p:pic>
        <p:nvPicPr>
          <p:cNvPr id="6" name="Плашки" descr="preencoded.png"/>
          <p:cNvPicPr>
            <a:picLocks noChangeAspect="1"/>
          </p:cNvPicPr>
          <p:nvPr/>
        </p:nvPicPr>
        <p:blipFill>
          <a:blip r:embed="rId7"/>
          <a:srcRect/>
          <a:stretch>
            <a:fillRect/>
          </a:stretch>
        </p:blipFill>
        <p:spPr>
          <a:xfrm>
            <a:off x="685800" y="685800"/>
            <a:ext cx="9461500" cy="5486400"/>
          </a:xfrm>
          <a:prstGeom prst="rect">
            <a:avLst/>
          </a:prstGeom>
        </p:spPr>
      </p:pic>
      <p:pic>
        <p:nvPicPr>
          <p:cNvPr id="8" name="3d object" descr="preencoded.png"/>
          <p:cNvPicPr>
            <a:picLocks noChangeAspect="1"/>
          </p:cNvPicPr>
          <p:nvPr/>
        </p:nvPicPr>
        <p:blipFill>
          <a:blip r:embed="rId8"/>
          <a:srcRect/>
          <a:stretch>
            <a:fillRect/>
          </a:stretch>
        </p:blipFill>
        <p:spPr>
          <a:xfrm>
            <a:off x="7796420" y="3160116"/>
            <a:ext cx="4395580" cy="3697605"/>
          </a:xfrm>
          <a:prstGeom prst="rect">
            <a:avLst/>
          </a:prstGeom>
        </p:spPr>
      </p:pic>
      <p:sp>
        <p:nvSpPr>
          <p:cNvPr id="9" name="Text 2"/>
          <p:cNvSpPr/>
          <p:nvPr/>
        </p:nvSpPr>
        <p:spPr>
          <a:xfrm>
            <a:off x="1066800" y="2247900"/>
            <a:ext cx="5159339" cy="1193645"/>
          </a:xfrm>
          <a:prstGeom prst="rect">
            <a:avLst/>
          </a:prstGeom>
          <a:noFill/>
        </p:spPr>
        <p:txBody>
          <a:bodyPr wrap="square" lIns="0" tIns="0" rIns="0" bIns="0" rtlCol="0" anchor="t"/>
          <a:lstStyle/>
          <a:p>
            <a:r>
              <a:rPr lang="en-US" sz="3600" dirty="0">
                <a:solidFill>
                  <a:srgbClr val="2A1D5D"/>
                </a:solidFill>
                <a:latin typeface="IBM Plex Sans SemiBold" panose="020B0703050203000203" pitchFamily="34" charset="0"/>
              </a:rPr>
              <a:t>2.</a:t>
            </a:r>
          </a:p>
          <a:p>
            <a:r>
              <a:rPr lang="en-US" sz="3600" dirty="0">
                <a:solidFill>
                  <a:srgbClr val="2A1D5D"/>
                </a:solidFill>
                <a:latin typeface="IBM Plex Sans SemiBold" panose="020B0703050203000203" pitchFamily="34" charset="0"/>
              </a:rPr>
              <a:t>Indicators of IP driving China’s economic growth</a:t>
            </a:r>
            <a:endParaRPr lang="ru-RU" sz="3600" dirty="0">
              <a:solidFill>
                <a:srgbClr val="2A1D5D"/>
              </a:solidFill>
              <a:latin typeface="IBM Plex Sans SemiBold" panose="020B07030502030002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8</a:t>
            </a:fld>
            <a:endParaRPr lang="ru-RU" dirty="0"/>
          </a:p>
        </p:txBody>
      </p:sp>
      <p:sp>
        <p:nvSpPr>
          <p:cNvPr id="10" name="Text 0"/>
          <p:cNvSpPr/>
          <p:nvPr/>
        </p:nvSpPr>
        <p:spPr>
          <a:xfrm>
            <a:off x="711200" y="514985"/>
            <a:ext cx="7877810" cy="781050"/>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China’s boom in high-tech export</a:t>
            </a:r>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rPr>
              <a:t> </a:t>
            </a:r>
          </a:p>
        </p:txBody>
      </p:sp>
      <p:sp>
        <p:nvSpPr>
          <p:cNvPr id="21" name="Прямоугольник: скругленные углы 20"/>
          <p:cNvSpPr>
            <a:spLocks noChangeAspect="1"/>
          </p:cNvSpPr>
          <p:nvPr/>
        </p:nvSpPr>
        <p:spPr>
          <a:xfrm>
            <a:off x="711200" y="1564005"/>
            <a:ext cx="11480800" cy="466217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564005"/>
            <a:ext cx="832548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China's "New Three" exports:</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Batteries, </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Electric vehicles, </a:t>
            </a:r>
          </a:p>
          <a:p>
            <a:pPr marL="714375" lvl="1"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 Solar panels.</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In 2023, exports of these products exceeded RMB 1 trillion yuan (approximately 128 billion euros), marking a 29.9% increase.</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2" name="Sphere" descr="preencoded.png"/>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779000" y="704850"/>
            <a:ext cx="2413000" cy="5448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0934700" y="6347116"/>
            <a:ext cx="546100" cy="365125"/>
          </a:xfrm>
          <a:prstGeom prst="roundRect">
            <a:avLst/>
          </a:prstGeom>
          <a:solidFill>
            <a:srgbClr val="E3E5FB">
              <a:alpha val="50196"/>
            </a:srgbClr>
          </a:solidFill>
        </p:spPr>
        <p:txBody>
          <a:bodyPr/>
          <a:lstStyle/>
          <a:p>
            <a:pPr algn="ctr"/>
            <a:fld id="{43235007-E6F1-4D7E-8747-6C16EA8705E4}" type="slidenum">
              <a:rPr lang="ru-RU" smtClean="0"/>
              <a:t>9</a:t>
            </a:fld>
            <a:endParaRPr lang="ru-RU" dirty="0"/>
          </a:p>
        </p:txBody>
      </p:sp>
      <p:sp>
        <p:nvSpPr>
          <p:cNvPr id="10" name="Text 0"/>
          <p:cNvSpPr/>
          <p:nvPr/>
        </p:nvSpPr>
        <p:spPr>
          <a:xfrm>
            <a:off x="711200" y="514985"/>
            <a:ext cx="7877810" cy="781050"/>
          </a:xfrm>
          <a:prstGeom prst="rect">
            <a:avLst/>
          </a:prstGeom>
          <a:noFill/>
        </p:spPr>
        <p:txBody>
          <a:bodyPr wrap="square" lIns="0" tIns="0" rIns="0" bIns="0" rtlCol="0" anchor="t"/>
          <a:lstStyle/>
          <a:p>
            <a:pPr algn="l"/>
            <a:r>
              <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sym typeface="+mn-ea"/>
              </a:rPr>
              <a:t>Innovative cities</a:t>
            </a:r>
            <a:endParaRPr lang="en-US" sz="3750" dirty="0">
              <a:solidFill>
                <a:srgbClr val="000000">
                  <a:alpha val="100000"/>
                </a:srgbClr>
              </a:solidFill>
              <a:latin typeface="IBM Plex Sans Medium" panose="020B0603050203000203" pitchFamily="34" charset="0"/>
              <a:ea typeface="IBM Plex Sans Medium" panose="020B0603050203000203" pitchFamily="34" charset="-122"/>
              <a:cs typeface="IBM Plex Sans Medium" panose="020B0603050203000203" pitchFamily="34" charset="-120"/>
            </a:endParaRPr>
          </a:p>
        </p:txBody>
      </p:sp>
      <p:sp>
        <p:nvSpPr>
          <p:cNvPr id="21" name="Прямоугольник: скругленные углы 20"/>
          <p:cNvSpPr>
            <a:spLocks noChangeAspect="1"/>
          </p:cNvSpPr>
          <p:nvPr/>
        </p:nvSpPr>
        <p:spPr>
          <a:xfrm>
            <a:off x="589280" y="1416685"/>
            <a:ext cx="6386830" cy="4663440"/>
          </a:xfrm>
          <a:prstGeom prst="roundRect">
            <a:avLst>
              <a:gd name="adj" fmla="val 8515"/>
            </a:avLst>
          </a:prstGeom>
          <a:solidFill>
            <a:srgbClr val="E8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4" name="Text 2"/>
          <p:cNvSpPr/>
          <p:nvPr/>
        </p:nvSpPr>
        <p:spPr>
          <a:xfrm>
            <a:off x="1057275" y="1564005"/>
            <a:ext cx="5918835" cy="2228215"/>
          </a:xfrm>
          <a:prstGeom prst="rect">
            <a:avLst/>
          </a:prstGeom>
          <a:noFill/>
        </p:spPr>
        <p:txBody>
          <a:bodyPr wrap="square" lIns="0" tIns="0" rIns="0" bIns="0" rtlCol="0" anchor="t"/>
          <a:lstStyle/>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Top 100 Science and Technology Clusters of 2024, by the World Intellectual Property Organization's (WIPO).</a:t>
            </a:r>
          </a:p>
          <a:p>
            <a:pPr marL="257175" indent="-257175">
              <a:spcAft>
                <a:spcPts val="3000"/>
              </a:spcAft>
              <a:buFont typeface="+mj-lt"/>
              <a:buAutoNum type="arabicPeriod"/>
            </a:pPr>
            <a:r>
              <a:rPr lang="en-US" sz="2800" dirty="0">
                <a:solidFill>
                  <a:srgbClr val="12152A">
                    <a:alpha val="100000"/>
                  </a:srgbClr>
                </a:solidFill>
                <a:latin typeface="IBM Plex Sans" panose="020B0503050203000203" pitchFamily="34" charset="0"/>
                <a:ea typeface="IBM Plex Sans Regular" pitchFamily="34" charset="-122"/>
                <a:cs typeface="IBM Plex Sans Regular" pitchFamily="34" charset="-120"/>
              </a:rPr>
              <a:t>For the second time, China surpassed the United States. Chinese cities are 1/4 of the top 100, and American cities 1/5.</a:t>
            </a:r>
          </a:p>
        </p:txBody>
      </p:sp>
      <p:sp>
        <p:nvSpPr>
          <p:cNvPr id="5" name="Прямоугольник 4"/>
          <p:cNvSpPr/>
          <p:nvPr/>
        </p:nvSpPr>
        <p:spPr>
          <a:xfrm>
            <a:off x="711198" y="2241634"/>
            <a:ext cx="346076" cy="346076"/>
          </a:xfrm>
          <a:prstGeom prst="rect">
            <a:avLst/>
          </a:prstGeom>
          <a:solidFill>
            <a:srgbClr val="E3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pic>
        <p:nvPicPr>
          <p:cNvPr id="17" name="Logo" descr="preencoded.png"/>
          <p:cNvPicPr>
            <a:picLocks noChangeAspect="1"/>
          </p:cNvPicPr>
          <p:nvPr/>
        </p:nvPicPr>
        <p:blipFill>
          <a:blip r:embed="rId4"/>
          <a:srcRect/>
          <a:stretch>
            <a:fillRect/>
          </a:stretch>
        </p:blipFill>
        <p:spPr>
          <a:xfrm>
            <a:off x="9779000" y="628650"/>
            <a:ext cx="1701800" cy="482600"/>
          </a:xfrm>
          <a:prstGeom prst="rect">
            <a:avLst/>
          </a:prstGeom>
        </p:spPr>
      </p:pic>
      <p:pic>
        <p:nvPicPr>
          <p:cNvPr id="12" name="Sphere" descr="preencoded.png"/>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9779000" y="704850"/>
            <a:ext cx="2413000" cy="5448300"/>
          </a:xfrm>
          <a:prstGeom prst="rect">
            <a:avLst/>
          </a:prstGeom>
        </p:spPr>
      </p:pic>
      <p:graphicFrame>
        <p:nvGraphicFramePr>
          <p:cNvPr id="3" name="表格 2"/>
          <p:cNvGraphicFramePr/>
          <p:nvPr>
            <p:custDataLst>
              <p:tags r:id="rId1"/>
            </p:custDataLst>
          </p:nvPr>
        </p:nvGraphicFramePr>
        <p:xfrm>
          <a:off x="6884670" y="417195"/>
          <a:ext cx="5304155" cy="6436995"/>
        </p:xfrm>
        <a:graphic>
          <a:graphicData uri="http://schemas.openxmlformats.org/drawingml/2006/table">
            <a:tbl>
              <a:tblPr/>
              <a:tblGrid>
                <a:gridCol w="530860">
                  <a:extLst>
                    <a:ext uri="{9D8B030D-6E8A-4147-A177-3AD203B41FA5}">
                      <a16:colId xmlns:a16="http://schemas.microsoft.com/office/drawing/2014/main" val="20000"/>
                    </a:ext>
                  </a:extLst>
                </a:gridCol>
                <a:gridCol w="140081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561340">
                  <a:extLst>
                    <a:ext uri="{9D8B030D-6E8A-4147-A177-3AD203B41FA5}">
                      <a16:colId xmlns:a16="http://schemas.microsoft.com/office/drawing/2014/main" val="20003"/>
                    </a:ext>
                  </a:extLst>
                </a:gridCol>
                <a:gridCol w="1329690">
                  <a:extLst>
                    <a:ext uri="{9D8B030D-6E8A-4147-A177-3AD203B41FA5}">
                      <a16:colId xmlns:a16="http://schemas.microsoft.com/office/drawing/2014/main" val="20004"/>
                    </a:ext>
                  </a:extLst>
                </a:gridCol>
                <a:gridCol w="554355">
                  <a:extLst>
                    <a:ext uri="{9D8B030D-6E8A-4147-A177-3AD203B41FA5}">
                      <a16:colId xmlns:a16="http://schemas.microsoft.com/office/drawing/2014/main" val="20005"/>
                    </a:ext>
                  </a:extLst>
                </a:gridCol>
              </a:tblGrid>
              <a:tr h="1204595">
                <a:tc>
                  <a:txBody>
                    <a:bodyPr/>
                    <a:lstStyle/>
                    <a:p>
                      <a:pPr algn="ctr" fontAlgn="ctr"/>
                      <a:r>
                        <a:rPr lang="en-US" altLang="zh-CN" sz="1600" b="0" i="0">
                          <a:solidFill>
                            <a:srgbClr val="000000"/>
                          </a:solidFill>
                          <a:latin typeface="Times New Roman" panose="02020603050405020304"/>
                          <a:ea typeface="Times New Roman" panose="02020603050405020304"/>
                        </a:rPr>
                        <a:t>2</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Shenzhen-Hong Kong-Guangzhou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zh-CN" altLang="en-US" sz="1600" b="0" i="0">
                          <a:solidFill>
                            <a:srgbClr val="000000"/>
                          </a:solidFill>
                          <a:latin typeface="仿宋" panose="02010609060101010101" charset="-122"/>
                          <a:ea typeface="仿宋" panose="02010609060101010101" charset="-122"/>
                        </a:rPr>
                        <a:t>深圳</a:t>
                      </a:r>
                      <a:r>
                        <a:rPr lang="en-US" altLang="zh-CN" sz="1600" b="0" i="0">
                          <a:solidFill>
                            <a:srgbClr val="000000"/>
                          </a:solidFill>
                          <a:latin typeface="仿宋" panose="02010609060101010101" charset="-122"/>
                          <a:ea typeface="仿宋" panose="02010609060101010101" charset="-122"/>
                        </a:rPr>
                        <a:t>-</a:t>
                      </a:r>
                      <a:r>
                        <a:rPr lang="zh-CN" altLang="en-US" sz="1600" b="0" i="0">
                          <a:solidFill>
                            <a:srgbClr val="000000"/>
                          </a:solidFill>
                          <a:latin typeface="仿宋" panose="02010609060101010101" charset="-122"/>
                          <a:ea typeface="仿宋" panose="02010609060101010101" charset="-122"/>
                        </a:rPr>
                        <a:t>香港</a:t>
                      </a:r>
                      <a:r>
                        <a:rPr lang="en-US" altLang="zh-CN" sz="1600" b="0" i="0">
                          <a:solidFill>
                            <a:srgbClr val="000000"/>
                          </a:solidFill>
                          <a:latin typeface="仿宋" panose="02010609060101010101" charset="-122"/>
                          <a:ea typeface="仿宋" panose="02010609060101010101" charset="-122"/>
                        </a:rPr>
                        <a:t>-</a:t>
                      </a:r>
                      <a:r>
                        <a:rPr lang="zh-CN" altLang="en-US" sz="1600" b="0" i="0">
                          <a:solidFill>
                            <a:srgbClr val="000000"/>
                          </a:solidFill>
                          <a:latin typeface="仿宋" panose="02010609060101010101" charset="-122"/>
                          <a:ea typeface="仿宋" panose="02010609060101010101" charset="-122"/>
                        </a:rPr>
                        <a:t>广州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47</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Harbin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哈尔滨</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3</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Beijing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北京</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49</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Jinan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济南</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645160">
                <a:tc>
                  <a:txBody>
                    <a:bodyPr/>
                    <a:lstStyle/>
                    <a:p>
                      <a:pPr algn="ctr" fontAlgn="ctr"/>
                      <a:r>
                        <a:rPr lang="en-US" altLang="zh-CN" sz="1600" b="0" i="0">
                          <a:solidFill>
                            <a:srgbClr val="000000"/>
                          </a:solidFill>
                          <a:latin typeface="Times New Roman" panose="02020603050405020304"/>
                          <a:ea typeface="Times New Roman" panose="02020603050405020304"/>
                        </a:rPr>
                        <a:t>5</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Shanghai-Suzhou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上海</a:t>
                      </a:r>
                      <a:r>
                        <a:rPr lang="en-US" altLang="zh-CN" sz="1600" b="0" i="0">
                          <a:solidFill>
                            <a:srgbClr val="000000"/>
                          </a:solidFill>
                          <a:latin typeface="仿宋" panose="02010609060101010101" charset="-122"/>
                          <a:ea typeface="仿宋" panose="02010609060101010101" charset="-122"/>
                        </a:rPr>
                        <a:t>-</a:t>
                      </a:r>
                      <a:r>
                        <a:rPr lang="zh-CN" altLang="en-US" sz="1600" b="0" i="0">
                          <a:solidFill>
                            <a:srgbClr val="000000"/>
                          </a:solidFill>
                          <a:latin typeface="仿宋" panose="02010609060101010101" charset="-122"/>
                          <a:ea typeface="仿宋" panose="02010609060101010101" charset="-122"/>
                        </a:rPr>
                        <a:t>苏州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58</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Changchun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长春</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9</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Nanjing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南京</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61</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Shenyang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沈阳</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13</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Wuhan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武汉</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65</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Dalian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大连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365760">
                <a:tc>
                  <a:txBody>
                    <a:bodyPr/>
                    <a:lstStyle/>
                    <a:p>
                      <a:pPr algn="ctr" fontAlgn="ctr"/>
                      <a:r>
                        <a:rPr lang="en-US" altLang="zh-CN" sz="1600" b="0" i="0">
                          <a:solidFill>
                            <a:srgbClr val="000000"/>
                          </a:solidFill>
                          <a:latin typeface="Times New Roman" panose="02020603050405020304"/>
                          <a:ea typeface="Times New Roman" panose="02020603050405020304"/>
                        </a:rPr>
                        <a:t>14</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Hangzhou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杭州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68</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Zhengzhou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郑州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18</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Xi’an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西安</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72</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Xiamen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厦门</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20</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Qingdao</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青岛</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77</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Zhenjiang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镇江</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65760">
                <a:tc>
                  <a:txBody>
                    <a:bodyPr/>
                    <a:lstStyle/>
                    <a:p>
                      <a:pPr algn="ctr" fontAlgn="ctr"/>
                      <a:r>
                        <a:rPr lang="en-US" altLang="zh-CN" sz="1600" b="0" i="0">
                          <a:solidFill>
                            <a:srgbClr val="000000"/>
                          </a:solidFill>
                          <a:latin typeface="Times New Roman" panose="02020603050405020304"/>
                          <a:ea typeface="Times New Roman" panose="02020603050405020304"/>
                        </a:rPr>
                        <a:t>23</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Chengdu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成都</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80</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Lanzhou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兰州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32</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Changsha</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长沙</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85</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Fuzhou</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福州</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r h="366395">
                <a:tc>
                  <a:txBody>
                    <a:bodyPr/>
                    <a:lstStyle/>
                    <a:p>
                      <a:pPr algn="ctr" fontAlgn="ctr"/>
                      <a:r>
                        <a:rPr lang="en-US" altLang="zh-CN" sz="1600" b="0" i="0">
                          <a:solidFill>
                            <a:srgbClr val="000000"/>
                          </a:solidFill>
                          <a:latin typeface="Times New Roman" panose="02020603050405020304"/>
                          <a:ea typeface="Times New Roman" panose="02020603050405020304"/>
                        </a:rPr>
                        <a:t>34</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Tianjin</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天津</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94</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Nanchang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南昌</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365760">
                <a:tc>
                  <a:txBody>
                    <a:bodyPr/>
                    <a:lstStyle/>
                    <a:p>
                      <a:pPr algn="ctr" fontAlgn="ctr"/>
                      <a:r>
                        <a:rPr lang="en-US" altLang="zh-CN" sz="1600" b="0" i="0">
                          <a:solidFill>
                            <a:srgbClr val="000000"/>
                          </a:solidFill>
                          <a:latin typeface="Times New Roman" panose="02020603050405020304"/>
                          <a:ea typeface="Times New Roman" panose="02020603050405020304"/>
                        </a:rPr>
                        <a:t>36</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Hefei</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合肥</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98</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Kunming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昆明</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11"/>
                  </a:ext>
                </a:extLst>
              </a:tr>
              <a:tr h="925195">
                <a:tc>
                  <a:txBody>
                    <a:bodyPr/>
                    <a:lstStyle/>
                    <a:p>
                      <a:pPr algn="ctr" fontAlgn="ctr"/>
                      <a:r>
                        <a:rPr lang="en-US" altLang="zh-CN" sz="1600" b="0" i="0">
                          <a:solidFill>
                            <a:srgbClr val="000000"/>
                          </a:solidFill>
                          <a:latin typeface="Times New Roman" panose="02020603050405020304"/>
                          <a:ea typeface="Times New Roman" panose="02020603050405020304"/>
                        </a:rPr>
                        <a:t>39</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Chongqing</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重庆</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ctr" fontAlgn="ctr"/>
                      <a:r>
                        <a:rPr lang="en-US" altLang="zh-CN" sz="1600" b="0" i="0">
                          <a:solidFill>
                            <a:srgbClr val="000000"/>
                          </a:solidFill>
                          <a:latin typeface="Times New Roman" panose="02020603050405020304"/>
                          <a:ea typeface="Times New Roman" panose="02020603050405020304"/>
                        </a:rPr>
                        <a:t>100</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l" fontAlgn="ctr"/>
                      <a:r>
                        <a:rPr lang="en-US" altLang="zh-CN" sz="1900" b="0" i="0">
                          <a:solidFill>
                            <a:srgbClr val="000000"/>
                          </a:solidFill>
                          <a:latin typeface="Times New Roman" panose="02020603050405020304"/>
                          <a:ea typeface="Times New Roman" panose="02020603050405020304"/>
                        </a:rPr>
                        <a:t>Macao SAR-Zhuhai</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tc>
                  <a:txBody>
                    <a:bodyPr/>
                    <a:lstStyle/>
                    <a:p>
                      <a:pPr algn="just" fontAlgn="ctr"/>
                      <a:r>
                        <a:rPr lang="zh-CN" altLang="en-US" sz="1600" b="0" i="0">
                          <a:solidFill>
                            <a:srgbClr val="000000"/>
                          </a:solidFill>
                          <a:latin typeface="仿宋" panose="02010609060101010101" charset="-122"/>
                          <a:ea typeface="仿宋" panose="02010609060101010101" charset="-122"/>
                        </a:rPr>
                        <a:t>澳门</a:t>
                      </a:r>
                      <a:r>
                        <a:rPr lang="en-US" altLang="zh-CN" sz="1600" b="0" i="0">
                          <a:solidFill>
                            <a:srgbClr val="000000"/>
                          </a:solidFill>
                          <a:latin typeface="仿宋" panose="02010609060101010101" charset="-122"/>
                          <a:ea typeface="仿宋" panose="02010609060101010101" charset="-122"/>
                        </a:rPr>
                        <a:t>-</a:t>
                      </a:r>
                      <a:r>
                        <a:rPr lang="zh-CN" altLang="en-US" sz="1600" b="0" i="0">
                          <a:solidFill>
                            <a:srgbClr val="000000"/>
                          </a:solidFill>
                          <a:latin typeface="仿宋" panose="02010609060101010101" charset="-122"/>
                          <a:ea typeface="仿宋" panose="02010609060101010101" charset="-122"/>
                        </a:rPr>
                        <a:t>珠海</a:t>
                      </a:r>
                    </a:p>
                  </a:txBody>
                  <a:tcPr marL="6667" marR="6667" marT="6667"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bg1">
                        <a:lumMod val="85000"/>
                      </a:schemeClr>
                    </a:solidFill>
                  </a:tcPr>
                </a:tc>
                <a:extLst>
                  <a:ext uri="{0D108BD9-81ED-4DB2-BD59-A6C34878D82A}">
                    <a16:rowId xmlns:a16="http://schemas.microsoft.com/office/drawing/2014/main" val="10012"/>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A0ZjE2YjI5NTg5YjdhYTRmNThhODFiNjZhYzZkMTcifQ=="/>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453*506"/>
  <p:tag name="TABLE_ENDDRAG_RECT" val="506*14*453*506"/>
</p:tagLst>
</file>

<file path=ppt/theme/theme1.xml><?xml version="1.0" encoding="utf-8"?>
<a:theme xmlns:a="http://schemas.openxmlformats.org/drawingml/2006/main" name="Тема Office">
  <a:themeElements>
    <a:clrScheme name="Другая 2">
      <a:dk1>
        <a:srgbClr val="29022C"/>
      </a:dk1>
      <a:lt1>
        <a:srgbClr val="FFFFFF"/>
      </a:lt1>
      <a:dk2>
        <a:srgbClr val="29022C"/>
      </a:dk2>
      <a:lt2>
        <a:srgbClr val="FFFFFF"/>
      </a:lt2>
      <a:accent1>
        <a:srgbClr val="A428C4"/>
      </a:accent1>
      <a:accent2>
        <a:srgbClr val="C931DD"/>
      </a:accent2>
      <a:accent3>
        <a:srgbClr val="DC44EA"/>
      </a:accent3>
      <a:accent4>
        <a:srgbClr val="E260EE"/>
      </a:accent4>
      <a:accent5>
        <a:srgbClr val="E87CF1"/>
      </a:accent5>
      <a:accent6>
        <a:srgbClr val="ED98F5"/>
      </a:accent6>
      <a:hlink>
        <a:srgbClr val="F3B4F9"/>
      </a:hlink>
      <a:folHlink>
        <a:srgbClr val="FAD4FD"/>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52CDA">
            <a:alpha val="10000"/>
          </a:srgbClr>
        </a:solidFill>
        <a:ln>
          <a:noFill/>
        </a:ln>
      </a:spPr>
      <a:bodyPr rtlCol="0" anchor="ctr"/>
      <a:lstStyle>
        <a:defPPr algn="ctr">
          <a:defRPr sz="9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2206</Words>
  <Application>Microsoft Office PowerPoint</Application>
  <PresentationFormat>Широкоэкранный</PresentationFormat>
  <Paragraphs>293</Paragraphs>
  <Slides>40</Slides>
  <Notes>40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40</vt:i4>
      </vt:variant>
    </vt:vector>
  </HeadingPairs>
  <TitlesOfParts>
    <vt:vector size="49" baseType="lpstr">
      <vt:lpstr>Arial</vt:lpstr>
      <vt:lpstr>Calibri</vt:lpstr>
      <vt:lpstr>IBM Plex Sans Medium</vt:lpstr>
      <vt:lpstr>仿宋</vt:lpstr>
      <vt:lpstr>IBM Plex Sans SemiBold</vt:lpstr>
      <vt:lpstr>Times New Roman</vt:lpstr>
      <vt:lpstr>Calibri Light</vt:lpstr>
      <vt:lpstr>IBM Plex Sans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Khalimova Diana</dc:creator>
  <cp:lastModifiedBy>Максим Сидоренко</cp:lastModifiedBy>
  <cp:revision>140</cp:revision>
  <dcterms:created xsi:type="dcterms:W3CDTF">2023-07-28T18:03:00Z</dcterms:created>
  <dcterms:modified xsi:type="dcterms:W3CDTF">2024-11-21T05:31:00Z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5D22DF971E1C44698D2A5F96539DBF7E_12</vt:lpwstr>
  </property>
  <property fmtid="{D5CDD505-2E9C-101B-9397-08002B2CF9AE}" pid="3" name="KSOProductBuildVer">
    <vt:lpwstr>2052-12.1.0.18912</vt:lpwstr>
  </property>
</Properties>
</file>