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2.xml"/>
  <Override ContentType="application/vnd.openxmlformats-officedocument.drawingml.chartshapes+xml" PartName="/ppt/drawings/drawing1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  <p:sldMasterId id="214748365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6858000" cx="12192000"/>
  <p:notesSz cx="6858000" cy="9144000"/>
  <p:embeddedFontLst>
    <p:embeddedFont>
      <p:font typeface="Golos Text"/>
      <p:regular r:id="rId21"/>
      <p:bold r:id="rId22"/>
    </p:embeddedFont>
    <p:embeddedFont>
      <p:font typeface="Golos Text SemiBo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iVw8lGYJkATWuiPwRu78RGgY7B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DA6E657-3D5D-4877-8C14-17694F208A29}">
  <a:tblStyle styleId="{5DA6E657-3D5D-4877-8C14-17694F208A2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DB57817-5B7D-4186-A466-214542A2890C}" styleName="Table_1">
    <a:wholeTbl>
      <a:tcTxStyle b="off" i="off">
        <a:font>
          <a:latin typeface="Golos Text"/>
          <a:ea typeface="Golos Text"/>
          <a:cs typeface="Golos Tex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7F6"/>
          </a:solidFill>
        </a:fill>
      </a:tcStyle>
    </a:wholeTbl>
    <a:band1H>
      <a:tcTxStyle/>
      <a:tcStyle>
        <a:fill>
          <a:solidFill>
            <a:srgbClr val="CFCBEC"/>
          </a:solidFill>
        </a:fill>
      </a:tcStyle>
    </a:band1H>
    <a:band2H>
      <a:tcTxStyle/>
    </a:band2H>
    <a:band1V>
      <a:tcTxStyle/>
      <a:tcStyle>
        <a:fill>
          <a:solidFill>
            <a:srgbClr val="CFCBEC"/>
          </a:solidFill>
        </a:fill>
      </a:tcStyle>
    </a:band1V>
    <a:band2V>
      <a:tcTxStyle/>
    </a:band2V>
    <a:lastCol>
      <a:tcTxStyle b="on" i="off">
        <a:font>
          <a:latin typeface="Golos Text"/>
          <a:ea typeface="Golos Text"/>
          <a:cs typeface="Golos Tex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Golos Text"/>
          <a:ea typeface="Golos Text"/>
          <a:cs typeface="Golos Tex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Golos Text"/>
          <a:ea typeface="Golos Text"/>
          <a:cs typeface="Golos Tex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Golos Text"/>
          <a:ea typeface="Golos Text"/>
          <a:cs typeface="Golos Tex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GolosText-bold.fntdata"/><Relationship Id="rId21" Type="http://schemas.openxmlformats.org/officeDocument/2006/relationships/font" Target="fonts/GolosText-regular.fntdata"/><Relationship Id="rId24" Type="http://schemas.openxmlformats.org/officeDocument/2006/relationships/font" Target="fonts/GolosTextSemiBold-bold.fntdata"/><Relationship Id="rId23" Type="http://schemas.openxmlformats.org/officeDocument/2006/relationships/font" Target="fonts/GolosText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\\Users\arondit\Desktop\&#1042;&#1099;&#1087;&#1091;&#1089;&#1082;&#1085;&#1072;&#1103;%20&#1084;&#1072;&#1075;&#1080;&#1089;&#1089;&#1090;&#1077;&#1088;&#1089;&#1082;&#1072;&#1103;%20&#1088;&#1072;&#1073;&#1086;&#1090;&#1072;\&#1057;&#1090;&#1072;&#1089;&#1090;&#1080;&#1089;&#1090;&#1080;&#1082;&#1072;%20&#1072;&#1074;&#1072;&#1088;&#1080;&#1080;&#774;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&#1050;&#1085;&#1080;&#1075;&#1072;1" TargetMode="Externa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Sheet1.xlsx"/><Relationship Id="rId4" Type="http://schemas.openxmlformats.org/officeDocument/2006/relationships/chartUserShapes" Target="../drawings/drawing2.xml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00449769938321"/>
          <c:y val="7.3081046411828693E-2"/>
          <c:w val="0.83700796437042135"/>
          <c:h val="0.6619241304260163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Магистральный трубопровод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13</c:v>
                </c:pt>
                <c:pt idx="1">
                  <c:v>17</c:v>
                </c:pt>
                <c:pt idx="2">
                  <c:v>21</c:v>
                </c:pt>
                <c:pt idx="3">
                  <c:v>12</c:v>
                </c:pt>
                <c:pt idx="4">
                  <c:v>8</c:v>
                </c:pt>
                <c:pt idx="5">
                  <c:v>13</c:v>
                </c:pt>
                <c:pt idx="6">
                  <c:v>11</c:v>
                </c:pt>
                <c:pt idx="7">
                  <c:v>6</c:v>
                </c:pt>
                <c:pt idx="8">
                  <c:v>12</c:v>
                </c:pt>
                <c:pt idx="9">
                  <c:v>7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81-CC44-AFAF-FBA4813D81D7}"/>
            </c:ext>
          </c:extLst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Магистальный газопровод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9</c:v>
                </c:pt>
                <c:pt idx="1">
                  <c:v>14</c:v>
                </c:pt>
                <c:pt idx="2">
                  <c:v>16</c:v>
                </c:pt>
                <c:pt idx="3">
                  <c:v>9</c:v>
                </c:pt>
                <c:pt idx="4">
                  <c:v>8</c:v>
                </c:pt>
                <c:pt idx="5">
                  <c:v>10</c:v>
                </c:pt>
                <c:pt idx="6">
                  <c:v>9</c:v>
                </c:pt>
                <c:pt idx="7">
                  <c:v>5</c:v>
                </c:pt>
                <c:pt idx="8">
                  <c:v>10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81-CC44-AFAF-FBA4813D81D7}"/>
            </c:ext>
          </c:extLst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Магистральный нефтепровод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81-CC44-AFAF-FBA4813D81D7}"/>
            </c:ext>
          </c:extLst>
        </c:ser>
        <c:ser>
          <c:idx val="5"/>
          <c:order val="3"/>
          <c:tx>
            <c:strRef>
              <c:f>Лист1!$E$1</c:f>
              <c:strCache>
                <c:ptCount val="1"/>
                <c:pt idx="0">
                  <c:v>Магистральный нефтепродуктопровод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81-CC44-AFAF-FBA4813D81D7}"/>
            </c:ext>
          </c:extLst>
        </c:ser>
        <c:ser>
          <c:idx val="0"/>
          <c:order val="4"/>
          <c:tx>
            <c:strRef>
              <c:f>Лист1!$F$1</c:f>
              <c:strCache>
                <c:ptCount val="1"/>
                <c:pt idx="0">
                  <c:v>Аммиакопровод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Лист1!$F$2:$F$12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81-CC44-AFAF-FBA4813D8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0991696"/>
        <c:axId val="385812464"/>
      </c:barChart>
      <c:catAx>
        <c:axId val="930991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Год</a:t>
                </a:r>
              </a:p>
            </c:rich>
          </c:tx>
          <c:layout>
            <c:manualLayout>
              <c:xMode val="edge"/>
              <c:yMode val="edge"/>
              <c:x val="0.51857861310726061"/>
              <c:y val="0.875197132567926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5812464"/>
        <c:crosses val="autoZero"/>
        <c:auto val="1"/>
        <c:lblAlgn val="ctr"/>
        <c:lblOffset val="100"/>
        <c:noMultiLvlLbl val="0"/>
      </c:catAx>
      <c:valAx>
        <c:axId val="3858124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Количество аварий, тыс</a:t>
                </a:r>
                <a:r>
                  <a:rPr lang="ru-RU" sz="1400" b="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1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шт.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3099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.32954798930316365"/>
          <c:y val="3.1558330597653755E-2"/>
          <c:w val="0.66833952358591864"/>
          <c:h val="0.321448543992549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00000"/>
            </a:lnSpc>
            <a:defRPr sz="1400" b="0" i="0" u="none" strike="noStrike" kern="11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chemeClr val="accent6"/>
      </a:solidFill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184317585301838"/>
          <c:y val="0.1323960057603582"/>
          <c:w val="0.85315682414698157"/>
          <c:h val="0.734702105493372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Лист1!$I$5</c:f>
              <c:strCache>
                <c:ptCount val="1"/>
                <c:pt idx="0">
                  <c:v>Объем загрязнений, тонн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828777753054543E-2"/>
                  <c:y val="-3.5495657022515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5E-DF4D-B178-461289E51AC9}"/>
                </c:ext>
              </c:extLst>
            </c:dLbl>
            <c:dLbl>
              <c:idx val="1"/>
              <c:layout>
                <c:manualLayout>
                  <c:x val="2.2285972191318226E-2"/>
                  <c:y val="-3.993261415032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5E-DF4D-B178-461289E51AC9}"/>
                </c:ext>
              </c:extLst>
            </c:dLbl>
            <c:dLbl>
              <c:idx val="2"/>
              <c:layout>
                <c:manualLayout>
                  <c:x val="2.0057374972186324E-2"/>
                  <c:y val="-3.9932614150329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5E-DF4D-B178-461289E51A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Лист1!$J$4:$L$4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Лист1!$J$5:$L$5</c:f>
              <c:numCache>
                <c:formatCode>General</c:formatCode>
                <c:ptCount val="3"/>
                <c:pt idx="0">
                  <c:v>5781.4</c:v>
                </c:pt>
                <c:pt idx="1">
                  <c:v>5385.3</c:v>
                </c:pt>
                <c:pt idx="2">
                  <c:v>5288.8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5E-DF4D-B178-461289E51A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77492880"/>
        <c:axId val="1277473328"/>
        <c:axId val="0"/>
      </c:bar3DChart>
      <c:catAx>
        <c:axId val="1277492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7473328"/>
        <c:crosses val="autoZero"/>
        <c:auto val="1"/>
        <c:lblAlgn val="ctr"/>
        <c:lblOffset val="100"/>
        <c:noMultiLvlLbl val="0"/>
      </c:catAx>
      <c:valAx>
        <c:axId val="1277473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7749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chemeClr val="accent2"/>
      </a:solidFill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653823601828613E-2"/>
          <c:y val="0.23269548272874954"/>
          <c:w val="0.80353824911747718"/>
          <c:h val="0.584208600842000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6C7-274F-B071-2A34276A75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6C7-274F-B071-2A34276A75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6C7-274F-B071-2A34276A75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6C7-274F-B071-2A34276A75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6C7-274F-B071-2A34276A7539}"/>
              </c:ext>
            </c:extLst>
          </c:dPt>
          <c:dLbls>
            <c:dLbl>
              <c:idx val="0"/>
              <c:layout>
                <c:manualLayout>
                  <c:x val="2.9298964174086221E-2"/>
                  <c:y val="-0.1083306708090882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342452706866609"/>
                      <c:h val="0.121353372727934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6C7-274F-B071-2A34276A7539}"/>
                </c:ext>
              </c:extLst>
            </c:dLbl>
            <c:dLbl>
              <c:idx val="1"/>
              <c:layout>
                <c:manualLayout>
                  <c:x val="8.0788572836499248E-2"/>
                  <c:y val="-6.80078617079528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14805762322705"/>
                      <c:h val="9.71489654524480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6C7-274F-B071-2A34276A7539}"/>
                </c:ext>
              </c:extLst>
            </c:dLbl>
            <c:dLbl>
              <c:idx val="2"/>
              <c:layout>
                <c:manualLayout>
                  <c:x val="9.4476536088587124E-2"/>
                  <c:y val="0.1488750879888062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01294793249566"/>
                      <c:h val="0.127244633444818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6C7-274F-B071-2A34276A7539}"/>
                </c:ext>
              </c:extLst>
            </c:dLbl>
            <c:dLbl>
              <c:idx val="3"/>
              <c:layout>
                <c:manualLayout>
                  <c:x val="1.8331757583179984E-2"/>
                  <c:y val="6.40336184475457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82425276646288"/>
                      <c:h val="9.09046105320223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6C7-274F-B071-2A34276A7539}"/>
                </c:ext>
              </c:extLst>
            </c:dLbl>
            <c:dLbl>
              <c:idx val="4"/>
              <c:layout>
                <c:manualLayout>
                  <c:x val="1.9838093662241683E-2"/>
                  <c:y val="-0.1497762224572176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28059152082835"/>
                      <c:h val="9.59649041652636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6C7-274F-B071-2A34276A753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Транспортировка нефти</c:v>
                </c:pt>
                <c:pt idx="1">
                  <c:v>Энергетика</c:v>
                </c:pt>
                <c:pt idx="2">
                  <c:v>Прочее</c:v>
                </c:pt>
                <c:pt idx="3">
                  <c:v>Добыча нефти</c:v>
                </c:pt>
                <c:pt idx="4">
                  <c:v>Переработка нефти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0.18</c:v>
                </c:pt>
                <c:pt idx="1">
                  <c:v>0.15</c:v>
                </c:pt>
                <c:pt idx="2">
                  <c:v>7.0000000000000007E-2</c:v>
                </c:pt>
                <c:pt idx="3">
                  <c:v>0.37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6C7-274F-B071-2A34276A7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962478487927851"/>
          <c:y val="0.89153686672091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all" spc="15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071402645999013"/>
          <c:y val="0.12852762224858161"/>
          <c:w val="0.54200894697707658"/>
          <c:h val="0.65823439988573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Стоимость за 1 кг, руб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Spill-sorb</c:v>
                </c:pt>
                <c:pt idx="1">
                  <c:v>НПО Биомикрогели</c:v>
                </c:pt>
                <c:pt idx="2">
                  <c:v>Сорбент фирмы "ОЗОН" НЕС</c:v>
                </c:pt>
                <c:pt idx="3">
                  <c:v> SORBITEX</c:v>
                </c:pt>
                <c:pt idx="4">
                  <c:v>Профсорб Эко</c:v>
                </c:pt>
                <c:pt idx="5">
                  <c:v>Профсорб-ультра</c:v>
                </c:pt>
                <c:pt idx="6">
                  <c:v>Нефтесорбент из биоугля и микоризы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576.5</c:v>
                </c:pt>
                <c:pt idx="1">
                  <c:v>125</c:v>
                </c:pt>
                <c:pt idx="2">
                  <c:v>130</c:v>
                </c:pt>
                <c:pt idx="3">
                  <c:v>168</c:v>
                </c:pt>
                <c:pt idx="4">
                  <c:v>126</c:v>
                </c:pt>
                <c:pt idx="5">
                  <c:v>135.6</c:v>
                </c:pt>
                <c:pt idx="6">
                  <c:v>140.35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AC-334A-84E3-83C170D719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1010470528"/>
        <c:axId val="1010458464"/>
      </c:barChart>
      <c:catAx>
        <c:axId val="10104705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dirty="0"/>
                  <a:t>Наименование </a:t>
                </a:r>
                <a:r>
                  <a:rPr lang="ru-RU" dirty="0" err="1"/>
                  <a:t>нефтесорбента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1.4760353966900263E-2"/>
              <c:y val="0.125787551667402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10458464"/>
        <c:crosses val="autoZero"/>
        <c:auto val="1"/>
        <c:lblAlgn val="ctr"/>
        <c:lblOffset val="100"/>
        <c:noMultiLvlLbl val="0"/>
      </c:catAx>
      <c:valAx>
        <c:axId val="10104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1047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0.26655</cdr:x>
      <cdr:y>0.83966</cdr:y>
    </cdr:from>
    <cdr:to>
      <cdr:x>0.44244</cdr:x>
      <cdr:y>0.93952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DF083B4-6C28-41CC-BACA-EE5DF99718D2}"/>
            </a:ext>
          </a:extLst>
        </cdr:cNvPr>
        <cdr:cNvSpPr txBox="1"/>
      </cdr:nvSpPr>
      <cdr:spPr>
        <a:xfrm xmlns:a="http://schemas.openxmlformats.org/drawingml/2006/main">
          <a:off x="1549312" y="2403391"/>
          <a:ext cx="1022372" cy="285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20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18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</cdr:x>
      <cdr:y>0.83966</cdr:y>
    </cdr:from>
    <cdr:to>
      <cdr:x>0.67589</cdr:x>
      <cdr:y>0.93953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35CAF3D-7265-4325-92DF-65614BC68E11}"/>
            </a:ext>
          </a:extLst>
        </cdr:cNvPr>
        <cdr:cNvSpPr txBox="1"/>
      </cdr:nvSpPr>
      <cdr:spPr>
        <a:xfrm xmlns:a="http://schemas.openxmlformats.org/drawingml/2006/main">
          <a:off x="2906280" y="2403391"/>
          <a:ext cx="1022372" cy="28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201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9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0.72983</cdr:x>
      <cdr:y>0.85373</cdr:y>
    </cdr:from>
    <cdr:to>
      <cdr:x>0.90572</cdr:x>
      <cdr:y>0.9536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35CAF3D-7265-4325-92DF-65614BC68E11}"/>
            </a:ext>
          </a:extLst>
        </cdr:cNvPr>
        <cdr:cNvSpPr txBox="1"/>
      </cdr:nvSpPr>
      <cdr:spPr>
        <a:xfrm xmlns:a="http://schemas.openxmlformats.org/drawingml/2006/main">
          <a:off x="4242191" y="2443657"/>
          <a:ext cx="1022371" cy="28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20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20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0.34764</cdr:x>
      <cdr:y>0.48222</cdr:y>
    </cdr:from>
    <cdr:to>
      <cdr:x>0.4573</cdr:x>
      <cdr:y>0.59142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9548" y="1271995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0.38419</cdr:x>
      <cdr:y>0.50587</cdr:y>
    </cdr:from>
    <cdr:to>
      <cdr:x>0.52267</cdr:x>
      <cdr:y>0.61506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13564" y="1334356"/>
          <a:ext cx="54556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37%</a:t>
          </a:r>
        </a:p>
      </cdr:txBody>
    </cdr:sp>
  </cdr:relSizeAnchor>
  <cdr:relSizeAnchor xmlns:cdr="http://schemas.openxmlformats.org/drawingml/2006/chartDrawing">
    <cdr:from>
      <cdr:x>0.57501</cdr:x>
      <cdr:y>0.48935</cdr:y>
    </cdr:from>
    <cdr:to>
      <cdr:x>0.71349</cdr:x>
      <cdr:y>0.59854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972046" y="1364640"/>
          <a:ext cx="956595" cy="304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7%</a:t>
          </a:r>
        </a:p>
      </cdr:txBody>
    </cdr:sp>
  </cdr:relSizeAnchor>
  <cdr:relSizeAnchor xmlns:cdr="http://schemas.openxmlformats.org/drawingml/2006/chartDrawing">
    <cdr:from>
      <cdr:x>0.58375</cdr:x>
      <cdr:y>0.38091</cdr:y>
    </cdr:from>
    <cdr:to>
      <cdr:x>0.72224</cdr:x>
      <cdr:y>0.49011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032449" y="1062251"/>
          <a:ext cx="956665" cy="304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15%</a:t>
          </a:r>
        </a:p>
      </cdr:txBody>
    </cdr:sp>
  </cdr:relSizeAnchor>
  <cdr:relSizeAnchor xmlns:cdr="http://schemas.openxmlformats.org/drawingml/2006/chartDrawing">
    <cdr:from>
      <cdr:x>0.3859</cdr:x>
      <cdr:y>0.27545</cdr:y>
    </cdr:from>
    <cdr:to>
      <cdr:x>0.52438</cdr:x>
      <cdr:y>0.38464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665731" y="768159"/>
          <a:ext cx="956595" cy="304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23%</a:t>
          </a:r>
        </a:p>
      </cdr:txBody>
    </cdr:sp>
  </cdr:relSizeAnchor>
  <cdr:relSizeAnchor xmlns:cdr="http://schemas.openxmlformats.org/drawingml/2006/chartDrawing">
    <cdr:from>
      <cdr:x>0.49657</cdr:x>
      <cdr:y>0.26734</cdr:y>
    </cdr:from>
    <cdr:to>
      <cdr:x>0.63505</cdr:x>
      <cdr:y>0.37653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430246" y="745519"/>
          <a:ext cx="956595" cy="304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18%</a:t>
          </a:r>
        </a:p>
      </cdr:txBody>
    </cdr: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9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5"/>
          <p:cNvSpPr/>
          <p:nvPr/>
        </p:nvSpPr>
        <p:spPr>
          <a:xfrm rot="10800000">
            <a:off x="764341" y="2162220"/>
            <a:ext cx="9773029" cy="3298738"/>
          </a:xfrm>
          <a:custGeom>
            <a:rect b="b" l="l" r="r" t="t"/>
            <a:pathLst>
              <a:path extrusionOk="0" h="689232" w="909835">
                <a:moveTo>
                  <a:pt x="0" y="388112"/>
                </a:moveTo>
                <a:lnTo>
                  <a:pt x="0" y="597660"/>
                </a:lnTo>
                <a:cubicBezTo>
                  <a:pt x="314" y="708613"/>
                  <a:pt x="1707" y="683031"/>
                  <a:pt x="61184" y="689232"/>
                </a:cubicBezTo>
                <a:lnTo>
                  <a:pt x="847726" y="688148"/>
                </a:lnTo>
                <a:cubicBezTo>
                  <a:pt x="914024" y="696683"/>
                  <a:pt x="907077" y="646519"/>
                  <a:pt x="907257" y="580992"/>
                </a:cubicBezTo>
                <a:cubicBezTo>
                  <a:pt x="908116" y="410336"/>
                  <a:pt x="908976" y="239679"/>
                  <a:pt x="909835" y="69023"/>
                </a:cubicBezTo>
                <a:cubicBezTo>
                  <a:pt x="909889" y="-19382"/>
                  <a:pt x="896982" y="-2998"/>
                  <a:pt x="851612" y="11485"/>
                </a:cubicBezTo>
                <a:lnTo>
                  <a:pt x="33406" y="285439"/>
                </a:lnTo>
                <a:cubicBezTo>
                  <a:pt x="-5008" y="299234"/>
                  <a:pt x="701" y="316090"/>
                  <a:pt x="0" y="388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2" name="Google Shape;12;p15"/>
          <p:cNvSpPr/>
          <p:nvPr/>
        </p:nvSpPr>
        <p:spPr>
          <a:xfrm>
            <a:off x="4730750" y="1217017"/>
            <a:ext cx="6781800" cy="2192335"/>
          </a:xfrm>
          <a:custGeom>
            <a:rect b="b" l="l" r="r" t="t"/>
            <a:pathLst>
              <a:path extrusionOk="0" h="691326" w="909835">
                <a:moveTo>
                  <a:pt x="0" y="384791"/>
                </a:moveTo>
                <a:lnTo>
                  <a:pt x="0" y="594339"/>
                </a:lnTo>
                <a:cubicBezTo>
                  <a:pt x="314" y="705292"/>
                  <a:pt x="53182" y="691972"/>
                  <a:pt x="111919" y="689590"/>
                </a:cubicBezTo>
                <a:lnTo>
                  <a:pt x="847726" y="684827"/>
                </a:lnTo>
                <a:cubicBezTo>
                  <a:pt x="914024" y="693362"/>
                  <a:pt x="907077" y="643198"/>
                  <a:pt x="907257" y="577671"/>
                </a:cubicBezTo>
                <a:cubicBezTo>
                  <a:pt x="908116" y="407015"/>
                  <a:pt x="908976" y="236358"/>
                  <a:pt x="909835" y="65702"/>
                </a:cubicBezTo>
                <a:cubicBezTo>
                  <a:pt x="909889" y="-22703"/>
                  <a:pt x="874045" y="-1169"/>
                  <a:pt x="828675" y="13314"/>
                </a:cubicBezTo>
                <a:lnTo>
                  <a:pt x="45244" y="275252"/>
                </a:lnTo>
                <a:cubicBezTo>
                  <a:pt x="-3528" y="294197"/>
                  <a:pt x="701" y="312769"/>
                  <a:pt x="0" y="384791"/>
                </a:cubicBezTo>
                <a:close/>
              </a:path>
            </a:pathLst>
          </a:cu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3" name="Google Shape;13;p15"/>
          <p:cNvSpPr txBox="1"/>
          <p:nvPr>
            <p:ph type="title"/>
          </p:nvPr>
        </p:nvSpPr>
        <p:spPr>
          <a:xfrm>
            <a:off x="1206500" y="2574930"/>
            <a:ext cx="72771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olos Text SemiBold"/>
              <a:buNone/>
              <a:defRPr b="0" i="0" sz="6000" u="none" cap="none" strike="noStrike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5"/>
          <p:cNvSpPr/>
          <p:nvPr/>
        </p:nvSpPr>
        <p:spPr>
          <a:xfrm rot="10800000">
            <a:off x="1575971" y="4090869"/>
            <a:ext cx="7747000" cy="1899258"/>
          </a:xfrm>
          <a:custGeom>
            <a:rect b="b" l="l" r="r" t="t"/>
            <a:pathLst>
              <a:path extrusionOk="0" h="691969" w="909835">
                <a:moveTo>
                  <a:pt x="0" y="387170"/>
                </a:moveTo>
                <a:lnTo>
                  <a:pt x="0" y="582837"/>
                </a:lnTo>
                <a:cubicBezTo>
                  <a:pt x="314" y="693790"/>
                  <a:pt x="2172" y="691574"/>
                  <a:pt x="60014" y="691969"/>
                </a:cubicBezTo>
                <a:lnTo>
                  <a:pt x="847726" y="687206"/>
                </a:lnTo>
                <a:cubicBezTo>
                  <a:pt x="901495" y="687412"/>
                  <a:pt x="901708" y="648353"/>
                  <a:pt x="907257" y="580050"/>
                </a:cubicBezTo>
                <a:cubicBezTo>
                  <a:pt x="908116" y="409394"/>
                  <a:pt x="908976" y="238737"/>
                  <a:pt x="909835" y="68081"/>
                </a:cubicBezTo>
                <a:cubicBezTo>
                  <a:pt x="906309" y="-20324"/>
                  <a:pt x="891944" y="-1567"/>
                  <a:pt x="845679" y="10140"/>
                </a:cubicBezTo>
                <a:lnTo>
                  <a:pt x="45244" y="277631"/>
                </a:lnTo>
                <a:cubicBezTo>
                  <a:pt x="-3528" y="296576"/>
                  <a:pt x="701" y="315148"/>
                  <a:pt x="0" y="387170"/>
                </a:cubicBezTo>
                <a:close/>
              </a:path>
            </a:pathLst>
          </a:cu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5" name="Google Shape;15;p15"/>
          <p:cNvSpPr txBox="1"/>
          <p:nvPr>
            <p:ph idx="1" type="subTitle"/>
          </p:nvPr>
        </p:nvSpPr>
        <p:spPr>
          <a:xfrm>
            <a:off x="2168525" y="4609503"/>
            <a:ext cx="6315075" cy="617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  <p:pic>
        <p:nvPicPr>
          <p:cNvPr id="16" name="Google Shape;1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4343" y="197297"/>
            <a:ext cx="2704572" cy="61596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5"/>
          <p:cNvSpPr txBox="1"/>
          <p:nvPr/>
        </p:nvSpPr>
        <p:spPr>
          <a:xfrm>
            <a:off x="10764611" y="6198688"/>
            <a:ext cx="142739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uust.ru</a:t>
            </a:r>
            <a:endParaRPr b="0" i="0" sz="2000" u="none" cap="none" strike="noStrike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cxnSp>
        <p:nvCxnSpPr>
          <p:cNvPr id="18" name="Google Shape;18;p15"/>
          <p:cNvCxnSpPr/>
          <p:nvPr/>
        </p:nvCxnSpPr>
        <p:spPr>
          <a:xfrm rot="10800000">
            <a:off x="10764611" y="6580776"/>
            <a:ext cx="1427389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15"/>
          <p:cNvCxnSpPr/>
          <p:nvPr/>
        </p:nvCxnSpPr>
        <p:spPr>
          <a:xfrm rot="10800000">
            <a:off x="2" y="956490"/>
            <a:ext cx="3609973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>
  <p:cSld name="Заголовок раздела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/>
          <p:nvPr/>
        </p:nvSpPr>
        <p:spPr>
          <a:xfrm>
            <a:off x="0" y="771315"/>
            <a:ext cx="11036301" cy="934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2" name="Google Shape;22;p18"/>
          <p:cNvSpPr/>
          <p:nvPr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3" name="Google Shape;23;p18"/>
          <p:cNvSpPr txBox="1"/>
          <p:nvPr/>
        </p:nvSpPr>
        <p:spPr>
          <a:xfrm>
            <a:off x="10764611" y="6246586"/>
            <a:ext cx="142739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uust.ru</a:t>
            </a:r>
            <a:endParaRPr sz="2000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4" name="Google Shape;24;p18"/>
          <p:cNvSpPr txBox="1"/>
          <p:nvPr>
            <p:ph idx="12" type="sldNum"/>
          </p:nvPr>
        </p:nvSpPr>
        <p:spPr>
          <a:xfrm>
            <a:off x="747961" y="6329074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rtl="0" algn="l">
              <a:spcBef>
                <a:spcPts val="0"/>
              </a:spcBef>
              <a:buNone/>
              <a:defRPr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rtl="0" algn="l">
              <a:spcBef>
                <a:spcPts val="0"/>
              </a:spcBef>
              <a:buNone/>
              <a:defRPr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rtl="0" algn="l">
              <a:spcBef>
                <a:spcPts val="0"/>
              </a:spcBef>
              <a:buNone/>
              <a:defRPr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rtl="0" algn="l">
              <a:spcBef>
                <a:spcPts val="0"/>
              </a:spcBef>
              <a:buNone/>
              <a:defRPr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rtl="0" algn="l">
              <a:spcBef>
                <a:spcPts val="0"/>
              </a:spcBef>
              <a:buNone/>
              <a:defRPr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rtl="0" algn="l">
              <a:spcBef>
                <a:spcPts val="0"/>
              </a:spcBef>
              <a:buNone/>
              <a:defRPr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rtl="0" algn="l">
              <a:spcBef>
                <a:spcPts val="0"/>
              </a:spcBef>
              <a:buNone/>
              <a:defRPr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rtl="0" algn="l">
              <a:spcBef>
                <a:spcPts val="0"/>
              </a:spcBef>
              <a:buNone/>
              <a:defRPr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5" name="Google Shape;25;p18"/>
          <p:cNvSpPr txBox="1"/>
          <p:nvPr>
            <p:ph type="title"/>
          </p:nvPr>
        </p:nvSpPr>
        <p:spPr>
          <a:xfrm>
            <a:off x="590549" y="267494"/>
            <a:ext cx="3610744" cy="421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olos Text SemiBold"/>
              <a:buNone/>
              <a:defRPr b="0" i="0" sz="2800" u="none" cap="none" strike="noStrike">
                <a:solidFill>
                  <a:schemeClr val="accen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18"/>
          <p:cNvSpPr txBox="1"/>
          <p:nvPr>
            <p:ph idx="1" type="subTitle"/>
          </p:nvPr>
        </p:nvSpPr>
        <p:spPr>
          <a:xfrm>
            <a:off x="590548" y="1627179"/>
            <a:ext cx="11106152" cy="4350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89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B889F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89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B889F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89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B889F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89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B889F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89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B889F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89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B889F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89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B889F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89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B889F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  <p:sp>
        <p:nvSpPr>
          <p:cNvPr id="27" name="Google Shape;27;p18"/>
          <p:cNvSpPr txBox="1"/>
          <p:nvPr>
            <p:ph idx="2" type="body"/>
          </p:nvPr>
        </p:nvSpPr>
        <p:spPr>
          <a:xfrm>
            <a:off x="590268" y="952691"/>
            <a:ext cx="11106432" cy="586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0000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  <p:sp>
        <p:nvSpPr>
          <p:cNvPr id="28" name="Google Shape;28;p18"/>
          <p:cNvSpPr/>
          <p:nvPr/>
        </p:nvSpPr>
        <p:spPr>
          <a:xfrm>
            <a:off x="1" y="771315"/>
            <a:ext cx="4351019" cy="93446"/>
          </a:xfrm>
          <a:prstGeom prst="rect">
            <a:avLst/>
          </a:prstGeom>
          <a:solidFill>
            <a:schemeClr val="accent1"/>
          </a:soli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11036301" y="155015"/>
            <a:ext cx="660399" cy="6108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30" name="Google Shape;3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52847" y="267494"/>
            <a:ext cx="435439" cy="435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>
  <p:cSld name="Два объекта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/>
          <p:nvPr/>
        </p:nvSpPr>
        <p:spPr>
          <a:xfrm>
            <a:off x="0" y="771315"/>
            <a:ext cx="11036301" cy="934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33" name="Google Shape;33;p19"/>
          <p:cNvSpPr/>
          <p:nvPr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34" name="Google Shape;34;p19"/>
          <p:cNvSpPr txBox="1"/>
          <p:nvPr/>
        </p:nvSpPr>
        <p:spPr>
          <a:xfrm>
            <a:off x="10764611" y="6246586"/>
            <a:ext cx="142739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uust.ru</a:t>
            </a:r>
            <a:endParaRPr sz="2000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747961" y="6329074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rtl="0" algn="l">
              <a:spcBef>
                <a:spcPts val="0"/>
              </a:spcBef>
              <a:buNone/>
              <a:defRPr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rtl="0" algn="l">
              <a:spcBef>
                <a:spcPts val="0"/>
              </a:spcBef>
              <a:buNone/>
              <a:defRPr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rtl="0" algn="l">
              <a:spcBef>
                <a:spcPts val="0"/>
              </a:spcBef>
              <a:buNone/>
              <a:defRPr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rtl="0" algn="l">
              <a:spcBef>
                <a:spcPts val="0"/>
              </a:spcBef>
              <a:buNone/>
              <a:defRPr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rtl="0" algn="l">
              <a:spcBef>
                <a:spcPts val="0"/>
              </a:spcBef>
              <a:buNone/>
              <a:defRPr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rtl="0" algn="l">
              <a:spcBef>
                <a:spcPts val="0"/>
              </a:spcBef>
              <a:buNone/>
              <a:defRPr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rtl="0" algn="l">
              <a:spcBef>
                <a:spcPts val="0"/>
              </a:spcBef>
              <a:buNone/>
              <a:defRPr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rtl="0" algn="l">
              <a:spcBef>
                <a:spcPts val="0"/>
              </a:spcBef>
              <a:buNone/>
              <a:defRPr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6" name="Google Shape;36;p19"/>
          <p:cNvSpPr txBox="1"/>
          <p:nvPr>
            <p:ph type="title"/>
          </p:nvPr>
        </p:nvSpPr>
        <p:spPr>
          <a:xfrm>
            <a:off x="590549" y="267494"/>
            <a:ext cx="3610744" cy="421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olos Text SemiBold"/>
              <a:buNone/>
              <a:defRPr b="0" i="0" sz="2800" u="none" cap="none" strike="noStrike">
                <a:solidFill>
                  <a:schemeClr val="accen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19"/>
          <p:cNvSpPr txBox="1"/>
          <p:nvPr>
            <p:ph idx="1" type="subTitle"/>
          </p:nvPr>
        </p:nvSpPr>
        <p:spPr>
          <a:xfrm>
            <a:off x="5969000" y="1066800"/>
            <a:ext cx="5727700" cy="4910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89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B889F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89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B889F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89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B889F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89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B889F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89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B889F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89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B889F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89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B889F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89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B889F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  <p:sp>
        <p:nvSpPr>
          <p:cNvPr id="38" name="Google Shape;38;p19"/>
          <p:cNvSpPr/>
          <p:nvPr/>
        </p:nvSpPr>
        <p:spPr>
          <a:xfrm>
            <a:off x="1" y="771315"/>
            <a:ext cx="4351019" cy="93446"/>
          </a:xfrm>
          <a:prstGeom prst="rect">
            <a:avLst/>
          </a:prstGeom>
          <a:solidFill>
            <a:schemeClr val="accent1"/>
          </a:soli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39" name="Google Shape;39;p19"/>
          <p:cNvSpPr/>
          <p:nvPr/>
        </p:nvSpPr>
        <p:spPr>
          <a:xfrm>
            <a:off x="11036301" y="155015"/>
            <a:ext cx="660399" cy="6108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40" name="Google Shape;4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52847" y="267494"/>
            <a:ext cx="435439" cy="43543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9"/>
          <p:cNvSpPr txBox="1"/>
          <p:nvPr>
            <p:ph idx="2" type="body"/>
          </p:nvPr>
        </p:nvSpPr>
        <p:spPr>
          <a:xfrm>
            <a:off x="590549" y="1066798"/>
            <a:ext cx="5105401" cy="4910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>
  <p:cSld name="Сравнение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/>
          <p:nvPr>
            <p:ph idx="1" type="body"/>
          </p:nvPr>
        </p:nvSpPr>
        <p:spPr>
          <a:xfrm>
            <a:off x="0" y="1076325"/>
            <a:ext cx="12192000" cy="57912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  <p:sp>
        <p:nvSpPr>
          <p:cNvPr id="44" name="Google Shape;44;p20"/>
          <p:cNvSpPr/>
          <p:nvPr/>
        </p:nvSpPr>
        <p:spPr>
          <a:xfrm>
            <a:off x="0" y="771315"/>
            <a:ext cx="11036301" cy="934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45" name="Google Shape;45;p20"/>
          <p:cNvSpPr/>
          <p:nvPr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46" name="Google Shape;46;p20"/>
          <p:cNvSpPr txBox="1"/>
          <p:nvPr/>
        </p:nvSpPr>
        <p:spPr>
          <a:xfrm>
            <a:off x="590550" y="6246586"/>
            <a:ext cx="11601452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</a:pPr>
            <a:r>
              <a:rPr lang="ru-RU" sz="1800">
                <a:solidFill>
                  <a:srgbClr val="A5A5A5"/>
                </a:solidFill>
                <a:latin typeface="Golos Text"/>
                <a:ea typeface="Golos Text"/>
                <a:cs typeface="Golos Text"/>
                <a:sym typeface="Golos Text"/>
              </a:rPr>
              <a:t>Уфимский</a:t>
            </a:r>
            <a:r>
              <a:rPr lang="ru-RU" sz="1800">
                <a:solidFill>
                  <a:srgbClr val="A5A5A5"/>
                </a:solidFill>
                <a:latin typeface="Golos Text"/>
                <a:ea typeface="Golos Text"/>
                <a:cs typeface="Golos Text"/>
                <a:sym typeface="Golos Text"/>
              </a:rPr>
              <a:t> университет науки и технологий</a:t>
            </a:r>
            <a:endParaRPr sz="1800">
              <a:solidFill>
                <a:srgbClr val="A5A5A5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47" name="Google Shape;47;p20"/>
          <p:cNvSpPr txBox="1"/>
          <p:nvPr>
            <p:ph type="title"/>
          </p:nvPr>
        </p:nvSpPr>
        <p:spPr>
          <a:xfrm>
            <a:off x="590549" y="267494"/>
            <a:ext cx="3610744" cy="421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olos Text SemiBold"/>
              <a:buNone/>
              <a:defRPr b="0" i="0" sz="2800" u="none" cap="none" strike="noStrike">
                <a:solidFill>
                  <a:schemeClr val="accen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20"/>
          <p:cNvSpPr/>
          <p:nvPr/>
        </p:nvSpPr>
        <p:spPr>
          <a:xfrm>
            <a:off x="1" y="771315"/>
            <a:ext cx="4351019" cy="93446"/>
          </a:xfrm>
          <a:prstGeom prst="rect">
            <a:avLst/>
          </a:prstGeom>
          <a:solidFill>
            <a:schemeClr val="accent1"/>
          </a:soli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49" name="Google Shape;49;p20"/>
          <p:cNvSpPr/>
          <p:nvPr/>
        </p:nvSpPr>
        <p:spPr>
          <a:xfrm>
            <a:off x="11036301" y="155015"/>
            <a:ext cx="660399" cy="6108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50" name="Google Shape;5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52847" y="267494"/>
            <a:ext cx="435439" cy="435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>
  <p:cSld name="Только заголовок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/>
          <p:nvPr/>
        </p:nvSpPr>
        <p:spPr>
          <a:xfrm>
            <a:off x="0" y="771315"/>
            <a:ext cx="11036301" cy="934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53" name="Google Shape;53;p21"/>
          <p:cNvSpPr/>
          <p:nvPr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54" name="Google Shape;54;p21"/>
          <p:cNvSpPr txBox="1"/>
          <p:nvPr/>
        </p:nvSpPr>
        <p:spPr>
          <a:xfrm>
            <a:off x="590548" y="6246586"/>
            <a:ext cx="142739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20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uust.ru</a:t>
            </a:r>
            <a:endParaRPr sz="20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55" name="Google Shape;55;p21"/>
          <p:cNvSpPr txBox="1"/>
          <p:nvPr>
            <p:ph type="title"/>
          </p:nvPr>
        </p:nvSpPr>
        <p:spPr>
          <a:xfrm>
            <a:off x="590549" y="267494"/>
            <a:ext cx="3610744" cy="421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olos Text SemiBold"/>
              <a:buNone/>
              <a:defRPr b="0" i="0" sz="2800" u="none" cap="none" strike="noStrike">
                <a:solidFill>
                  <a:schemeClr val="accen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21"/>
          <p:cNvSpPr txBox="1"/>
          <p:nvPr>
            <p:ph idx="1" type="subTitle"/>
          </p:nvPr>
        </p:nvSpPr>
        <p:spPr>
          <a:xfrm>
            <a:off x="590548" y="1066800"/>
            <a:ext cx="11106152" cy="4910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89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B889F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89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B889F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89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B889F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89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B889F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89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B889F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89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B889F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89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B889F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89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B889F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  <p:sp>
        <p:nvSpPr>
          <p:cNvPr id="57" name="Google Shape;57;p21"/>
          <p:cNvSpPr/>
          <p:nvPr/>
        </p:nvSpPr>
        <p:spPr>
          <a:xfrm>
            <a:off x="1" y="771315"/>
            <a:ext cx="4351019" cy="93446"/>
          </a:xfrm>
          <a:prstGeom prst="rect">
            <a:avLst/>
          </a:prstGeom>
          <a:solidFill>
            <a:schemeClr val="accent1"/>
          </a:soli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58" name="Google Shape;58;p21"/>
          <p:cNvSpPr/>
          <p:nvPr/>
        </p:nvSpPr>
        <p:spPr>
          <a:xfrm>
            <a:off x="11036301" y="155015"/>
            <a:ext cx="660399" cy="6108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52847" y="267494"/>
            <a:ext cx="435439" cy="435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/>
          <p:nvPr/>
        </p:nvSpPr>
        <p:spPr>
          <a:xfrm>
            <a:off x="3086100" y="1"/>
            <a:ext cx="9105900" cy="864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63" name="Google Shape;63;p17"/>
          <p:cNvPicPr preferRelativeResize="0"/>
          <p:nvPr/>
        </p:nvPicPr>
        <p:blipFill rotWithShape="1">
          <a:blip r:embed="rId2">
            <a:alphaModFix/>
          </a:blip>
          <a:srcRect b="0" l="0" r="73393" t="0"/>
          <a:stretch/>
        </p:blipFill>
        <p:spPr>
          <a:xfrm>
            <a:off x="527368" y="115055"/>
            <a:ext cx="735542" cy="62961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7"/>
          <p:cNvSpPr txBox="1"/>
          <p:nvPr>
            <p:ph type="title"/>
          </p:nvPr>
        </p:nvSpPr>
        <p:spPr>
          <a:xfrm>
            <a:off x="8085956" y="155015"/>
            <a:ext cx="3610744" cy="421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olos Text SemiBold"/>
              <a:buNone/>
              <a:defRPr b="0" i="0" sz="3600" u="none" cap="none" strike="noStrike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17"/>
          <p:cNvSpPr/>
          <p:nvPr/>
        </p:nvSpPr>
        <p:spPr>
          <a:xfrm>
            <a:off x="1" y="771315"/>
            <a:ext cx="3013245" cy="93445"/>
          </a:xfrm>
          <a:prstGeom prst="rect">
            <a:avLst/>
          </a:prstGeom>
          <a:solidFill>
            <a:schemeClr val="accent1"/>
          </a:soli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3324225" y="1221135"/>
            <a:ext cx="8372475" cy="510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  <p:sp>
        <p:nvSpPr>
          <p:cNvPr id="67" name="Google Shape;67;p17"/>
          <p:cNvSpPr txBox="1"/>
          <p:nvPr>
            <p:ph idx="2" type="body"/>
          </p:nvPr>
        </p:nvSpPr>
        <p:spPr>
          <a:xfrm>
            <a:off x="604702" y="1221135"/>
            <a:ext cx="2408545" cy="1589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3" type="body"/>
          </p:nvPr>
        </p:nvSpPr>
        <p:spPr>
          <a:xfrm>
            <a:off x="604701" y="4734739"/>
            <a:ext cx="2408545" cy="1589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4" type="body"/>
          </p:nvPr>
        </p:nvSpPr>
        <p:spPr>
          <a:xfrm>
            <a:off x="604701" y="2977937"/>
            <a:ext cx="2408545" cy="1589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 b="0" l="25371" r="-843" t="0"/>
          <a:stretch/>
        </p:blipFill>
        <p:spPr>
          <a:xfrm>
            <a:off x="1292054" y="115055"/>
            <a:ext cx="1400176" cy="42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 txBox="1"/>
          <p:nvPr/>
        </p:nvSpPr>
        <p:spPr>
          <a:xfrm>
            <a:off x="1252168" y="480669"/>
            <a:ext cx="1427390" cy="247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accent1"/>
                </a:solidFill>
                <a:latin typeface="Golos Text"/>
                <a:ea typeface="Golos Text"/>
                <a:cs typeface="Golos Text"/>
                <a:sym typeface="Golos Text"/>
              </a:rPr>
              <a:t>www.uust.ru</a:t>
            </a:r>
            <a:endParaRPr b="0" i="0" sz="1400" u="none" cap="none" strike="noStrike">
              <a:solidFill>
                <a:schemeClr val="accen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/>
          <p:nvPr/>
        </p:nvSpPr>
        <p:spPr>
          <a:xfrm>
            <a:off x="0" y="0"/>
            <a:ext cx="12192000" cy="485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74" name="Google Shape;74;p22"/>
          <p:cNvSpPr txBox="1"/>
          <p:nvPr/>
        </p:nvSpPr>
        <p:spPr>
          <a:xfrm>
            <a:off x="0" y="76199"/>
            <a:ext cx="9477373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ru-RU" sz="1800">
                <a:solidFill>
                  <a:schemeClr val="accent1"/>
                </a:solidFill>
                <a:latin typeface="Golos Text"/>
                <a:ea typeface="Golos Text"/>
                <a:cs typeface="Golos Text"/>
                <a:sym typeface="Golos Text"/>
              </a:rPr>
              <a:t>УФИМСКИЙ УНИВЕРСИТЕТ НАУКИ И ТЕХНОЛОГИЙ</a:t>
            </a:r>
            <a:endParaRPr sz="1800">
              <a:solidFill>
                <a:schemeClr val="accen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75" name="Google Shape;75;p22"/>
          <p:cNvSpPr/>
          <p:nvPr/>
        </p:nvSpPr>
        <p:spPr>
          <a:xfrm>
            <a:off x="9315450" y="0"/>
            <a:ext cx="1714501" cy="15858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76" name="Google Shape;7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07465" y="227706"/>
            <a:ext cx="1130469" cy="113046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2"/>
          <p:cNvSpPr txBox="1"/>
          <p:nvPr>
            <p:ph type="title"/>
          </p:nvPr>
        </p:nvSpPr>
        <p:spPr>
          <a:xfrm>
            <a:off x="777875" y="2308230"/>
            <a:ext cx="7277100" cy="1692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olos Text SemiBold"/>
              <a:buNone/>
              <a:defRPr b="0" i="0" sz="6000" u="none" cap="none" strike="noStrike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22"/>
          <p:cNvSpPr txBox="1"/>
          <p:nvPr>
            <p:ph idx="1" type="subTitle"/>
          </p:nvPr>
        </p:nvSpPr>
        <p:spPr>
          <a:xfrm>
            <a:off x="777875" y="4361853"/>
            <a:ext cx="7277100" cy="617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>
  <p:cSld name="Заголовок раздела">
    <p:bg>
      <p:bgPr>
        <a:solidFill>
          <a:schemeClr val="dk2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/>
          <p:nvPr/>
        </p:nvSpPr>
        <p:spPr>
          <a:xfrm>
            <a:off x="0" y="-17440"/>
            <a:ext cx="3086100" cy="9254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3086100" y="1"/>
            <a:ext cx="9105900" cy="907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82" name="Google Shape;82;p23"/>
          <p:cNvPicPr preferRelativeResize="0"/>
          <p:nvPr/>
        </p:nvPicPr>
        <p:blipFill rotWithShape="1">
          <a:blip r:embed="rId2">
            <a:alphaModFix/>
          </a:blip>
          <a:srcRect b="0" l="0" r="73393" t="0"/>
          <a:stretch/>
        </p:blipFill>
        <p:spPr>
          <a:xfrm>
            <a:off x="527368" y="115055"/>
            <a:ext cx="735542" cy="62961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3"/>
          <p:cNvSpPr txBox="1"/>
          <p:nvPr>
            <p:ph type="title"/>
          </p:nvPr>
        </p:nvSpPr>
        <p:spPr>
          <a:xfrm>
            <a:off x="8085956" y="155015"/>
            <a:ext cx="3610744" cy="421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olos Text SemiBold"/>
              <a:buNone/>
              <a:defRPr b="0" i="0" sz="3600" u="none" cap="none" strike="noStrike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4" name="Google Shape;84;p23"/>
          <p:cNvSpPr/>
          <p:nvPr/>
        </p:nvSpPr>
        <p:spPr>
          <a:xfrm>
            <a:off x="1" y="771315"/>
            <a:ext cx="3013245" cy="93445"/>
          </a:xfrm>
          <a:prstGeom prst="rect">
            <a:avLst/>
          </a:prstGeom>
          <a:solidFill>
            <a:schemeClr val="accent1"/>
          </a:soli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85" name="Google Shape;85;p23"/>
          <p:cNvSpPr txBox="1"/>
          <p:nvPr>
            <p:ph idx="1" type="body"/>
          </p:nvPr>
        </p:nvSpPr>
        <p:spPr>
          <a:xfrm>
            <a:off x="527369" y="1221135"/>
            <a:ext cx="11169332" cy="4829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  <p:pic>
        <p:nvPicPr>
          <p:cNvPr id="86" name="Google Shape;86;p23"/>
          <p:cNvPicPr preferRelativeResize="0"/>
          <p:nvPr/>
        </p:nvPicPr>
        <p:blipFill rotWithShape="1">
          <a:blip r:embed="rId3">
            <a:alphaModFix/>
          </a:blip>
          <a:srcRect b="0" l="25371" r="-843" t="0"/>
          <a:stretch/>
        </p:blipFill>
        <p:spPr>
          <a:xfrm>
            <a:off x="1292054" y="115055"/>
            <a:ext cx="1400176" cy="42252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3"/>
          <p:cNvSpPr txBox="1"/>
          <p:nvPr/>
        </p:nvSpPr>
        <p:spPr>
          <a:xfrm>
            <a:off x="1252168" y="480669"/>
            <a:ext cx="1427390" cy="247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ru-RU" sz="1400">
                <a:solidFill>
                  <a:schemeClr val="accent1"/>
                </a:solidFill>
                <a:latin typeface="Golos Text"/>
                <a:ea typeface="Golos Text"/>
                <a:cs typeface="Golos Text"/>
                <a:sym typeface="Golos Text"/>
              </a:rPr>
              <a:t>www.uust.ru</a:t>
            </a:r>
            <a:endParaRPr sz="1400">
              <a:solidFill>
                <a:schemeClr val="accen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Relationship Id="rId4" Type="http://schemas.openxmlformats.org/officeDocument/2006/relationships/image" Target="../media/image26.png"/><Relationship Id="rId10" Type="http://schemas.openxmlformats.org/officeDocument/2006/relationships/image" Target="../media/image28.png"/><Relationship Id="rId9" Type="http://schemas.openxmlformats.org/officeDocument/2006/relationships/image" Target="../media/image30.png"/><Relationship Id="rId5" Type="http://schemas.openxmlformats.org/officeDocument/2006/relationships/image" Target="../media/image38.png"/><Relationship Id="rId6" Type="http://schemas.openxmlformats.org/officeDocument/2006/relationships/image" Target="../media/image37.png"/><Relationship Id="rId7" Type="http://schemas.openxmlformats.org/officeDocument/2006/relationships/image" Target="../media/image24.png"/><Relationship Id="rId8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Relationship Id="rId4" Type="http://schemas.openxmlformats.org/officeDocument/2006/relationships/image" Target="../media/image31.png"/><Relationship Id="rId5" Type="http://schemas.openxmlformats.org/officeDocument/2006/relationships/image" Target="../media/image36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Relationship Id="rId4" Type="http://schemas.openxmlformats.org/officeDocument/2006/relationships/image" Target="../media/image17.jpg"/><Relationship Id="rId5" Type="http://schemas.openxmlformats.org/officeDocument/2006/relationships/image" Target="../media/image7.png"/><Relationship Id="rId6" Type="http://schemas.openxmlformats.org/officeDocument/2006/relationships/chart" Target="../charts/chart2.xml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10" Type="http://schemas.openxmlformats.org/officeDocument/2006/relationships/image" Target="../media/image13.jpg"/><Relationship Id="rId9" Type="http://schemas.openxmlformats.org/officeDocument/2006/relationships/image" Target="../media/image35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7" Type="http://schemas.openxmlformats.org/officeDocument/2006/relationships/image" Target="../media/image20.png"/><Relationship Id="rId8" Type="http://schemas.openxmlformats.org/officeDocument/2006/relationships/chart" Target="../charts/chart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14.gif"/><Relationship Id="rId6" Type="http://schemas.openxmlformats.org/officeDocument/2006/relationships/image" Target="../media/image12.gif"/><Relationship Id="rId7" Type="http://schemas.openxmlformats.org/officeDocument/2006/relationships/image" Target="../media/image25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4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title"/>
          </p:nvPr>
        </p:nvSpPr>
        <p:spPr>
          <a:xfrm>
            <a:off x="1120235" y="2471208"/>
            <a:ext cx="925734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ru-RU" sz="4000">
                <a:latin typeface="Arial"/>
                <a:ea typeface="Arial"/>
                <a:cs typeface="Arial"/>
                <a:sym typeface="Arial"/>
              </a:rPr>
              <a:t>Нефтесорбент из биоугля и микоризы</a:t>
            </a:r>
            <a:endParaRPr b="1" sz="4000"/>
          </a:p>
        </p:txBody>
      </p:sp>
      <p:sp>
        <p:nvSpPr>
          <p:cNvPr id="95" name="Google Shape;95;p1"/>
          <p:cNvSpPr txBox="1"/>
          <p:nvPr>
            <p:ph idx="1" type="subTitle"/>
          </p:nvPr>
        </p:nvSpPr>
        <p:spPr>
          <a:xfrm>
            <a:off x="1692000" y="4201643"/>
            <a:ext cx="72713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b="1" lang="ru-RU" sz="2400">
                <a:latin typeface="Arial"/>
                <a:ea typeface="Arial"/>
                <a:cs typeface="Arial"/>
                <a:sym typeface="Arial"/>
              </a:rPr>
              <a:t>Докладчик: аспирант 2-го года обучения Уфимского университета науки и технологий </a:t>
            </a:r>
            <a:br>
              <a:rPr b="1" lang="ru-RU" sz="2400">
                <a:latin typeface="Arial"/>
                <a:ea typeface="Arial"/>
                <a:cs typeface="Arial"/>
                <a:sym typeface="Arial"/>
              </a:rPr>
            </a:br>
            <a:r>
              <a:rPr b="1" lang="ru-RU" sz="2400">
                <a:latin typeface="Arial"/>
                <a:ea typeface="Arial"/>
                <a:cs typeface="Arial"/>
                <a:sym typeface="Arial"/>
              </a:rPr>
              <a:t>Александров Дмитрий Валерьевич</a:t>
            </a:r>
            <a:br>
              <a:rPr b="1" lang="ru-RU" sz="2400">
                <a:latin typeface="Arial"/>
                <a:ea typeface="Arial"/>
                <a:cs typeface="Arial"/>
                <a:sym typeface="Arial"/>
              </a:rPr>
            </a:br>
            <a:br>
              <a:rPr b="1" lang="ru-RU" sz="2400">
                <a:latin typeface="Arial"/>
                <a:ea typeface="Arial"/>
                <a:cs typeface="Arial"/>
                <a:sym typeface="Arial"/>
              </a:rPr>
            </a:br>
            <a:r>
              <a:rPr b="1" lang="ru-RU" sz="2400">
                <a:latin typeface="Arial"/>
                <a:ea typeface="Arial"/>
                <a:cs typeface="Arial"/>
                <a:sym typeface="Arial"/>
              </a:rPr>
              <a:t>Научный руководитель: к.г.н., доцент Нафикова Эльвира Валериковна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0" y="6369802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Уфа, 2024 г.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"/>
          <p:cNvSpPr txBox="1"/>
          <p:nvPr>
            <p:ph type="title"/>
          </p:nvPr>
        </p:nvSpPr>
        <p:spPr>
          <a:xfrm>
            <a:off x="3143190" y="198388"/>
            <a:ext cx="9058183" cy="421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los Text SemiBold"/>
              <a:buNone/>
            </a:pPr>
            <a:r>
              <a:rPr lang="ru-RU" sz="2800"/>
              <a:t>Анализ рынка</a:t>
            </a:r>
            <a:endParaRPr/>
          </a:p>
        </p:txBody>
      </p:sp>
      <p:sp>
        <p:nvSpPr>
          <p:cNvPr id="259" name="Google Shape;259;p10"/>
          <p:cNvSpPr txBox="1"/>
          <p:nvPr/>
        </p:nvSpPr>
        <p:spPr>
          <a:xfrm>
            <a:off x="11311467" y="15004"/>
            <a:ext cx="8899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10</a:t>
            </a:r>
            <a:endParaRPr/>
          </a:p>
        </p:txBody>
      </p:sp>
      <p:pic>
        <p:nvPicPr>
          <p:cNvPr id="260" name="Google Shape;260;p10"/>
          <p:cNvPicPr preferRelativeResize="0"/>
          <p:nvPr/>
        </p:nvPicPr>
        <p:blipFill rotWithShape="1">
          <a:blip r:embed="rId3">
            <a:alphaModFix/>
          </a:blip>
          <a:srcRect b="20069" l="0" r="0" t="10958"/>
          <a:stretch/>
        </p:blipFill>
        <p:spPr>
          <a:xfrm>
            <a:off x="3535846" y="5728404"/>
            <a:ext cx="851505" cy="58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5901" y="5153094"/>
            <a:ext cx="1409843" cy="15065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10"/>
          <p:cNvGrpSpPr/>
          <p:nvPr/>
        </p:nvGrpSpPr>
        <p:grpSpPr>
          <a:xfrm>
            <a:off x="6165785" y="1034518"/>
            <a:ext cx="4147893" cy="1189820"/>
            <a:chOff x="9427420" y="1087717"/>
            <a:chExt cx="4173317" cy="1189820"/>
          </a:xfrm>
        </p:grpSpPr>
        <p:sp>
          <p:nvSpPr>
            <p:cNvPr id="263" name="Google Shape;263;p10"/>
            <p:cNvSpPr/>
            <p:nvPr/>
          </p:nvSpPr>
          <p:spPr>
            <a:xfrm>
              <a:off x="9452845" y="1131401"/>
              <a:ext cx="225491" cy="213932"/>
            </a:xfrm>
            <a:prstGeom prst="ellipse">
              <a:avLst/>
            </a:prstGeom>
            <a:solidFill>
              <a:srgbClr val="00AEE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0"/>
            <p:cNvSpPr txBox="1"/>
            <p:nvPr/>
          </p:nvSpPr>
          <p:spPr>
            <a:xfrm>
              <a:off x="9678336" y="1087717"/>
              <a:ext cx="21268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Государство</a:t>
              </a:r>
              <a:endParaRPr/>
            </a:p>
          </p:txBody>
        </p:sp>
        <p:sp>
          <p:nvSpPr>
            <p:cNvPr id="265" name="Google Shape;265;p10"/>
            <p:cNvSpPr txBox="1"/>
            <p:nvPr/>
          </p:nvSpPr>
          <p:spPr>
            <a:xfrm>
              <a:off x="9427420" y="1354207"/>
              <a:ext cx="4173317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Char char="✔"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Снижение материального ущерба</a:t>
              </a:r>
              <a:endParaRPr/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Char char="✔"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Внедрение новых технологий</a:t>
              </a:r>
              <a:endParaRPr/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Char char="✔"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Решение экологических проблем</a:t>
              </a:r>
              <a:endParaRPr/>
            </a:p>
          </p:txBody>
        </p:sp>
      </p:grpSp>
      <p:sp>
        <p:nvSpPr>
          <p:cNvPr id="266" name="Google Shape;266;p10"/>
          <p:cNvSpPr/>
          <p:nvPr/>
        </p:nvSpPr>
        <p:spPr>
          <a:xfrm>
            <a:off x="96311" y="1038123"/>
            <a:ext cx="5479433" cy="1087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Нефтесорбент из биоугля и микоризы</a:t>
            </a:r>
            <a:endParaRPr/>
          </a:p>
        </p:txBody>
      </p:sp>
      <p:grpSp>
        <p:nvGrpSpPr>
          <p:cNvPr id="267" name="Google Shape;267;p10"/>
          <p:cNvGrpSpPr/>
          <p:nvPr/>
        </p:nvGrpSpPr>
        <p:grpSpPr>
          <a:xfrm>
            <a:off x="173781" y="3676616"/>
            <a:ext cx="5357209" cy="1821510"/>
            <a:chOff x="484727" y="6163661"/>
            <a:chExt cx="4450927" cy="1396961"/>
          </a:xfrm>
        </p:grpSpPr>
        <p:grpSp>
          <p:nvGrpSpPr>
            <p:cNvPr id="268" name="Google Shape;268;p10"/>
            <p:cNvGrpSpPr/>
            <p:nvPr/>
          </p:nvGrpSpPr>
          <p:grpSpPr>
            <a:xfrm>
              <a:off x="484727" y="6163661"/>
              <a:ext cx="4450927" cy="1396961"/>
              <a:chOff x="250375" y="1598890"/>
              <a:chExt cx="4450927" cy="1396961"/>
            </a:xfrm>
          </p:grpSpPr>
          <p:sp>
            <p:nvSpPr>
              <p:cNvPr id="269" name="Google Shape;269;p10"/>
              <p:cNvSpPr txBox="1"/>
              <p:nvPr/>
            </p:nvSpPr>
            <p:spPr>
              <a:xfrm>
                <a:off x="557337" y="1598890"/>
                <a:ext cx="4143965" cy="283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Объекты лесопромышленного комплекса</a:t>
                </a:r>
                <a:endParaRPr/>
              </a:p>
            </p:txBody>
          </p:sp>
          <p:sp>
            <p:nvSpPr>
              <p:cNvPr id="270" name="Google Shape;270;p10"/>
              <p:cNvSpPr txBox="1"/>
              <p:nvPr/>
            </p:nvSpPr>
            <p:spPr>
              <a:xfrm>
                <a:off x="250375" y="1862851"/>
                <a:ext cx="3528735" cy="113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0" marL="2857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Char char="✔"/>
                </a:pPr>
                <a:r>
                  <a:rPr lang="ru-RU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Утилизация отходов производства</a:t>
                </a:r>
                <a:endParaRPr/>
              </a:p>
              <a:p>
                <a:pPr indent="-285750" lvl="0" marL="2857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Char char="✔"/>
                </a:pPr>
                <a:r>
                  <a:rPr lang="ru-RU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Привлечение дополнительной прибыли</a:t>
                </a:r>
                <a:endParaRPr/>
              </a:p>
              <a:p>
                <a:pPr indent="-285750" lvl="0" marL="2857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Char char="✔"/>
                </a:pPr>
                <a:r>
                  <a:rPr lang="ru-RU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Увеличение рабочих мест</a:t>
                </a:r>
                <a:endParaRPr/>
              </a:p>
              <a:p>
                <a:pPr indent="-285750" lvl="0" marL="2857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Char char="✔"/>
                </a:pPr>
                <a:r>
                  <a:rPr lang="ru-RU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Дешевая технология производства</a:t>
                </a:r>
                <a:endParaRPr/>
              </a:p>
            </p:txBody>
          </p:sp>
        </p:grpSp>
        <p:sp>
          <p:nvSpPr>
            <p:cNvPr id="271" name="Google Shape;271;p10"/>
            <p:cNvSpPr/>
            <p:nvPr/>
          </p:nvSpPr>
          <p:spPr>
            <a:xfrm>
              <a:off x="525335" y="6198320"/>
              <a:ext cx="225491" cy="213932"/>
            </a:xfrm>
            <a:prstGeom prst="ellipse">
              <a:avLst/>
            </a:prstGeom>
            <a:solidFill>
              <a:srgbClr val="FF5D5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" name="Google Shape;272;p10"/>
          <p:cNvGrpSpPr/>
          <p:nvPr/>
        </p:nvGrpSpPr>
        <p:grpSpPr>
          <a:xfrm>
            <a:off x="146835" y="1971772"/>
            <a:ext cx="7019331" cy="1535183"/>
            <a:chOff x="6438404" y="1553025"/>
            <a:chExt cx="4825481" cy="749968"/>
          </a:xfrm>
        </p:grpSpPr>
        <p:sp>
          <p:nvSpPr>
            <p:cNvPr id="273" name="Google Shape;273;p10"/>
            <p:cNvSpPr txBox="1"/>
            <p:nvPr/>
          </p:nvSpPr>
          <p:spPr>
            <a:xfrm>
              <a:off x="6438404" y="1851927"/>
              <a:ext cx="4825481" cy="4510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Char char="✔"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Экологичный, эффективный, качественный сорбент</a:t>
              </a:r>
              <a:endParaRPr/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Char char="✔"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Снижение материальных затрат</a:t>
              </a:r>
              <a:endParaRPr/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Char char="✔"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Увеличение мобильности</a:t>
              </a:r>
              <a:endParaRPr/>
            </a:p>
          </p:txBody>
        </p:sp>
        <p:sp>
          <p:nvSpPr>
            <p:cNvPr id="274" name="Google Shape;274;p10"/>
            <p:cNvSpPr txBox="1"/>
            <p:nvPr/>
          </p:nvSpPr>
          <p:spPr>
            <a:xfrm>
              <a:off x="6677107" y="1553025"/>
              <a:ext cx="3554888" cy="4510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Компании, занимающиеся рекультивацией нефтезагрязненных почв</a:t>
              </a:r>
              <a:endPara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" name="Google Shape;275;p10"/>
          <p:cNvSpPr/>
          <p:nvPr/>
        </p:nvSpPr>
        <p:spPr>
          <a:xfrm>
            <a:off x="225769" y="2152688"/>
            <a:ext cx="271405" cy="278948"/>
          </a:xfrm>
          <a:prstGeom prst="ellipse">
            <a:avLst/>
          </a:prstGeom>
          <a:solidFill>
            <a:srgbClr val="FF5D5D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0"/>
          <p:cNvSpPr txBox="1"/>
          <p:nvPr/>
        </p:nvSpPr>
        <p:spPr>
          <a:xfrm>
            <a:off x="6170942" y="2240739"/>
            <a:ext cx="201622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Партнеры:</a:t>
            </a:r>
            <a:endParaRPr/>
          </a:p>
        </p:txBody>
      </p:sp>
      <p:sp>
        <p:nvSpPr>
          <p:cNvPr id="277" name="Google Shape;277;p10"/>
          <p:cNvSpPr txBox="1"/>
          <p:nvPr/>
        </p:nvSpPr>
        <p:spPr>
          <a:xfrm>
            <a:off x="6140361" y="2554188"/>
            <a:ext cx="587961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Министерство природопользования и экологии Республики Башкортостан </a:t>
            </a:r>
            <a:endParaRPr/>
          </a:p>
        </p:txBody>
      </p:sp>
      <p:sp>
        <p:nvSpPr>
          <p:cNvPr id="278" name="Google Shape;278;p10"/>
          <p:cNvSpPr txBox="1"/>
          <p:nvPr/>
        </p:nvSpPr>
        <p:spPr>
          <a:xfrm>
            <a:off x="6140361" y="3064996"/>
            <a:ext cx="545254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Письмо поддержки </a:t>
            </a:r>
            <a:r>
              <a:rPr lang="ru-RU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№ М09-09-5585 от 28.03.2023</a:t>
            </a:r>
            <a:endParaRPr/>
          </a:p>
        </p:txBody>
      </p:sp>
      <p:sp>
        <p:nvSpPr>
          <p:cNvPr id="279" name="Google Shape;279;p10"/>
          <p:cNvSpPr txBox="1"/>
          <p:nvPr/>
        </p:nvSpPr>
        <p:spPr>
          <a:xfrm>
            <a:off x="6165786" y="5012382"/>
            <a:ext cx="531663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Письмо поддержки </a:t>
            </a:r>
            <a:r>
              <a:rPr lang="ru-RU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№ 07-10/284 от 29.03.2023</a:t>
            </a:r>
            <a:endParaRPr/>
          </a:p>
        </p:txBody>
      </p:sp>
      <p:sp>
        <p:nvSpPr>
          <p:cNvPr id="280" name="Google Shape;280;p10"/>
          <p:cNvSpPr txBox="1"/>
          <p:nvPr/>
        </p:nvSpPr>
        <p:spPr>
          <a:xfrm>
            <a:off x="6165786" y="4729076"/>
            <a:ext cx="425365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ФГБОУ ВО «УУНиТ»</a:t>
            </a:r>
            <a:endParaRPr/>
          </a:p>
        </p:txBody>
      </p:sp>
      <p:sp>
        <p:nvSpPr>
          <p:cNvPr id="281" name="Google Shape;281;p10"/>
          <p:cNvSpPr/>
          <p:nvPr/>
        </p:nvSpPr>
        <p:spPr>
          <a:xfrm>
            <a:off x="6165785" y="3358410"/>
            <a:ext cx="609343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Региональное отделение ВОО волонтеров-экологов «Делай!» в Республике Башкортостан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Письмо поддержки </a:t>
            </a:r>
            <a:r>
              <a:rPr lang="ru-RU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№ 02.23 РБ от 28.03.2023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0"/>
          <p:cNvSpPr txBox="1"/>
          <p:nvPr/>
        </p:nvSpPr>
        <p:spPr>
          <a:xfrm>
            <a:off x="6165786" y="4442131"/>
            <a:ext cx="583738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Соглашение о сотрудничестве</a:t>
            </a:r>
            <a:r>
              <a:rPr lang="ru-RU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№ 145/3 от 02.05.2023</a:t>
            </a:r>
            <a:endParaRPr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0"/>
          <p:cNvSpPr txBox="1"/>
          <p:nvPr/>
        </p:nvSpPr>
        <p:spPr>
          <a:xfrm>
            <a:off x="6165785" y="4124002"/>
            <a:ext cx="42249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ООО «Алиот»</a:t>
            </a:r>
            <a:endParaRPr/>
          </a:p>
        </p:txBody>
      </p:sp>
      <p:sp>
        <p:nvSpPr>
          <p:cNvPr id="284" name="Google Shape;284;p10"/>
          <p:cNvSpPr txBox="1"/>
          <p:nvPr/>
        </p:nvSpPr>
        <p:spPr>
          <a:xfrm>
            <a:off x="5924336" y="5410744"/>
            <a:ext cx="5668574" cy="6459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77470" marR="194945" rtl="0" algn="l">
              <a:lnSpc>
                <a:spcPct val="102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>
                <a:solidFill>
                  <a:srgbClr val="9C5100"/>
                </a:solidFill>
                <a:latin typeface="Arial"/>
                <a:ea typeface="Arial"/>
                <a:cs typeface="Arial"/>
                <a:sym typeface="Arial"/>
              </a:rPr>
              <a:t>Потенциальное сотрудничество с</a:t>
            </a:r>
            <a:endParaRPr b="1" i="1" sz="1600">
              <a:solidFill>
                <a:srgbClr val="9C51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7470" marR="194945" rtl="0" algn="l">
              <a:lnSpc>
                <a:spcPct val="102299"/>
              </a:lnSpc>
              <a:spcBef>
                <a:spcPts val="380"/>
              </a:spcBef>
              <a:spcAft>
                <a:spcPts val="0"/>
              </a:spcAft>
              <a:buNone/>
            </a:pPr>
            <a:r>
              <a:rPr b="1" i="1" lang="ru-RU" sz="1600">
                <a:solidFill>
                  <a:srgbClr val="9C5100"/>
                </a:solidFill>
                <a:latin typeface="Arial"/>
                <a:ea typeface="Arial"/>
                <a:cs typeface="Arial"/>
                <a:sym typeface="Arial"/>
              </a:rPr>
              <a:t>ООО «Башкирская лесопромышленная компания»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"/>
          <p:cNvSpPr txBox="1"/>
          <p:nvPr>
            <p:ph type="title"/>
          </p:nvPr>
        </p:nvSpPr>
        <p:spPr>
          <a:xfrm>
            <a:off x="3143190" y="198388"/>
            <a:ext cx="9058183" cy="421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los Text SemiBold"/>
              <a:buNone/>
            </a:pPr>
            <a:r>
              <a:rPr lang="ru-RU" sz="2800"/>
              <a:t>Анализ рынка</a:t>
            </a:r>
            <a:endParaRPr/>
          </a:p>
        </p:txBody>
      </p:sp>
      <p:sp>
        <p:nvSpPr>
          <p:cNvPr id="291" name="Google Shape;291;p11"/>
          <p:cNvSpPr txBox="1"/>
          <p:nvPr/>
        </p:nvSpPr>
        <p:spPr>
          <a:xfrm>
            <a:off x="11386759" y="35168"/>
            <a:ext cx="8052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11</a:t>
            </a:r>
            <a:endParaRPr/>
          </a:p>
        </p:txBody>
      </p:sp>
      <p:sp>
        <p:nvSpPr>
          <p:cNvPr id="292" name="Google Shape;292;p11"/>
          <p:cNvSpPr/>
          <p:nvPr/>
        </p:nvSpPr>
        <p:spPr>
          <a:xfrm>
            <a:off x="7972679" y="1718093"/>
            <a:ext cx="24758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ОАО «УралХимСорб»</a:t>
            </a:r>
            <a:endParaRPr/>
          </a:p>
        </p:txBody>
      </p:sp>
      <p:pic>
        <p:nvPicPr>
          <p:cNvPr id="293" name="Google Shape;29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1857" y="2217594"/>
            <a:ext cx="1661644" cy="704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43896" y="3360793"/>
            <a:ext cx="1213897" cy="1104537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1"/>
          <p:cNvSpPr/>
          <p:nvPr/>
        </p:nvSpPr>
        <p:spPr>
          <a:xfrm>
            <a:off x="8067305" y="2956899"/>
            <a:ext cx="27759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СЕВЕРСТРОЙМОНТАЖ</a:t>
            </a:r>
            <a:endParaRPr/>
          </a:p>
        </p:txBody>
      </p:sp>
      <p:sp>
        <p:nvSpPr>
          <p:cNvPr id="296" name="Google Shape;296;p11"/>
          <p:cNvSpPr/>
          <p:nvPr/>
        </p:nvSpPr>
        <p:spPr>
          <a:xfrm>
            <a:off x="7501079" y="5970655"/>
            <a:ext cx="192910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Сорбенты Кузбасса</a:t>
            </a:r>
            <a:endParaRPr/>
          </a:p>
        </p:txBody>
      </p:sp>
      <p:pic>
        <p:nvPicPr>
          <p:cNvPr id="297" name="Google Shape;29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27526" y="4775441"/>
            <a:ext cx="1079558" cy="1103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19725" y="1181604"/>
            <a:ext cx="2794492" cy="87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76515" y="5606438"/>
            <a:ext cx="2857476" cy="694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0003" y="4047742"/>
            <a:ext cx="2319476" cy="1757488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1"/>
          <p:cNvSpPr/>
          <p:nvPr/>
        </p:nvSpPr>
        <p:spPr>
          <a:xfrm>
            <a:off x="4751089" y="6301066"/>
            <a:ext cx="17405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Башнефть</a:t>
            </a:r>
            <a:endParaRPr/>
          </a:p>
        </p:txBody>
      </p:sp>
      <p:sp>
        <p:nvSpPr>
          <p:cNvPr id="302" name="Google Shape;302;p11"/>
          <p:cNvSpPr/>
          <p:nvPr/>
        </p:nvSpPr>
        <p:spPr>
          <a:xfrm>
            <a:off x="982739" y="3514681"/>
            <a:ext cx="195135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Роснефть</a:t>
            </a:r>
            <a:endParaRPr/>
          </a:p>
        </p:txBody>
      </p:sp>
      <p:sp>
        <p:nvSpPr>
          <p:cNvPr id="303" name="Google Shape;303;p11"/>
          <p:cNvSpPr/>
          <p:nvPr/>
        </p:nvSpPr>
        <p:spPr>
          <a:xfrm>
            <a:off x="5195186" y="847837"/>
            <a:ext cx="201737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ЭкоАрхитектура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4" name="Google Shape;304;p11"/>
          <p:cNvPicPr preferRelativeResize="0"/>
          <p:nvPr/>
        </p:nvPicPr>
        <p:blipFill rotWithShape="1">
          <a:blip r:embed="rId9">
            <a:alphaModFix/>
          </a:blip>
          <a:srcRect b="20069" l="0" r="0" t="10958"/>
          <a:stretch/>
        </p:blipFill>
        <p:spPr>
          <a:xfrm>
            <a:off x="4178754" y="2835835"/>
            <a:ext cx="3328173" cy="2295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1805" y="2393801"/>
            <a:ext cx="4022950" cy="59800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1"/>
          <p:cNvSpPr/>
          <p:nvPr/>
        </p:nvSpPr>
        <p:spPr>
          <a:xfrm>
            <a:off x="1752601" y="2162867"/>
            <a:ext cx="23629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Транснефть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"/>
          <p:cNvSpPr txBox="1"/>
          <p:nvPr>
            <p:ph type="title"/>
          </p:nvPr>
        </p:nvSpPr>
        <p:spPr>
          <a:xfrm>
            <a:off x="3133817" y="202838"/>
            <a:ext cx="9058183" cy="421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los Text SemiBold"/>
              <a:buNone/>
            </a:pPr>
            <a:r>
              <a:rPr lang="ru-RU" sz="2800"/>
              <a:t>Дорожная карта</a:t>
            </a:r>
            <a:endParaRPr/>
          </a:p>
        </p:txBody>
      </p:sp>
      <p:sp>
        <p:nvSpPr>
          <p:cNvPr id="313" name="Google Shape;313;p12"/>
          <p:cNvSpPr txBox="1"/>
          <p:nvPr/>
        </p:nvSpPr>
        <p:spPr>
          <a:xfrm>
            <a:off x="11445766" y="0"/>
            <a:ext cx="7462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11</a:t>
            </a:r>
            <a:endParaRPr/>
          </a:p>
        </p:txBody>
      </p:sp>
      <p:grpSp>
        <p:nvGrpSpPr>
          <p:cNvPr id="314" name="Google Shape;314;p12"/>
          <p:cNvGrpSpPr/>
          <p:nvPr/>
        </p:nvGrpSpPr>
        <p:grpSpPr>
          <a:xfrm>
            <a:off x="1280833" y="5111655"/>
            <a:ext cx="9436277" cy="1738306"/>
            <a:chOff x="-364062" y="3142760"/>
            <a:chExt cx="12030080" cy="1738306"/>
          </a:xfrm>
        </p:grpSpPr>
        <p:cxnSp>
          <p:nvCxnSpPr>
            <p:cNvPr id="315" name="Google Shape;315;p12"/>
            <p:cNvCxnSpPr/>
            <p:nvPr/>
          </p:nvCxnSpPr>
          <p:spPr>
            <a:xfrm>
              <a:off x="2935493" y="4052394"/>
              <a:ext cx="6046286" cy="0"/>
            </a:xfrm>
            <a:prstGeom prst="straightConnector1">
              <a:avLst/>
            </a:prstGeom>
            <a:noFill/>
            <a:ln cap="flat" cmpd="sng" w="28575">
              <a:solidFill>
                <a:srgbClr val="7A4AF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16" name="Google Shape;316;p12"/>
            <p:cNvSpPr txBox="1"/>
            <p:nvPr/>
          </p:nvSpPr>
          <p:spPr>
            <a:xfrm>
              <a:off x="3002853" y="3565178"/>
              <a:ext cx="591156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Разработка методики модификации сорбента из биоугля и микоризмы</a:t>
              </a:r>
              <a:endParaRPr b="1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2"/>
            <p:cNvSpPr txBox="1"/>
            <p:nvPr/>
          </p:nvSpPr>
          <p:spPr>
            <a:xfrm>
              <a:off x="8688190" y="4142402"/>
              <a:ext cx="2977828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ru-RU" sz="1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Проведение испытаний в реальных условиях</a:t>
              </a:r>
              <a:endParaRPr/>
            </a:p>
          </p:txBody>
        </p:sp>
        <p:sp>
          <p:nvSpPr>
            <p:cNvPr id="318" name="Google Shape;318;p12"/>
            <p:cNvSpPr txBox="1"/>
            <p:nvPr/>
          </p:nvSpPr>
          <p:spPr>
            <a:xfrm>
              <a:off x="2125770" y="4253794"/>
              <a:ext cx="220266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ru-RU" sz="1600">
                  <a:solidFill>
                    <a:srgbClr val="00AEEF"/>
                  </a:solidFill>
                  <a:latin typeface="Arial"/>
                  <a:ea typeface="Arial"/>
                  <a:cs typeface="Arial"/>
                  <a:sym typeface="Arial"/>
                </a:rPr>
                <a:t>Студенческий стартап</a:t>
              </a:r>
              <a:endParaRPr b="1" i="1" sz="1600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9" name="Google Shape;319;p12"/>
            <p:cNvCxnSpPr/>
            <p:nvPr/>
          </p:nvCxnSpPr>
          <p:spPr>
            <a:xfrm flipH="1" rot="10800000">
              <a:off x="337027" y="4124401"/>
              <a:ext cx="8612373" cy="25145"/>
            </a:xfrm>
            <a:prstGeom prst="straightConnector1">
              <a:avLst/>
            </a:prstGeom>
            <a:noFill/>
            <a:ln cap="flat" cmpd="sng" w="28575">
              <a:solidFill>
                <a:srgbClr val="00AEE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20" name="Google Shape;320;p12"/>
            <p:cNvSpPr txBox="1"/>
            <p:nvPr/>
          </p:nvSpPr>
          <p:spPr>
            <a:xfrm>
              <a:off x="-364062" y="3213144"/>
              <a:ext cx="144453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2022</a:t>
              </a:r>
              <a:endParaRPr b="1" i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2"/>
            <p:cNvSpPr txBox="1"/>
            <p:nvPr/>
          </p:nvSpPr>
          <p:spPr>
            <a:xfrm>
              <a:off x="2342152" y="3224749"/>
              <a:ext cx="118668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2023</a:t>
              </a:r>
              <a:endParaRPr b="1" i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2"/>
            <p:cNvSpPr txBox="1"/>
            <p:nvPr/>
          </p:nvSpPr>
          <p:spPr>
            <a:xfrm>
              <a:off x="8463892" y="3162930"/>
              <a:ext cx="12572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2024</a:t>
              </a:r>
              <a:endParaRPr b="1" i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3" name="Google Shape;323;p12"/>
            <p:cNvGrpSpPr/>
            <p:nvPr/>
          </p:nvGrpSpPr>
          <p:grpSpPr>
            <a:xfrm>
              <a:off x="8981780" y="4124401"/>
              <a:ext cx="2484574" cy="0"/>
              <a:chOff x="8981780" y="4151967"/>
              <a:chExt cx="2484574" cy="0"/>
            </a:xfrm>
          </p:grpSpPr>
          <p:cxnSp>
            <p:nvCxnSpPr>
              <p:cNvPr id="324" name="Google Shape;324;p12"/>
              <p:cNvCxnSpPr/>
              <p:nvPr/>
            </p:nvCxnSpPr>
            <p:spPr>
              <a:xfrm>
                <a:off x="8981780" y="4151967"/>
                <a:ext cx="14347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0000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25" name="Google Shape;325;p12"/>
              <p:cNvCxnSpPr/>
              <p:nvPr/>
            </p:nvCxnSpPr>
            <p:spPr>
              <a:xfrm>
                <a:off x="10416480" y="4151967"/>
                <a:ext cx="1049874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E0000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</p:grpSp>
        <p:cxnSp>
          <p:nvCxnSpPr>
            <p:cNvPr id="326" name="Google Shape;326;p12"/>
            <p:cNvCxnSpPr/>
            <p:nvPr/>
          </p:nvCxnSpPr>
          <p:spPr>
            <a:xfrm>
              <a:off x="337027" y="3580837"/>
              <a:ext cx="0" cy="64025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7" name="Google Shape;327;p12"/>
            <p:cNvCxnSpPr/>
            <p:nvPr/>
          </p:nvCxnSpPr>
          <p:spPr>
            <a:xfrm>
              <a:off x="2924653" y="3580837"/>
              <a:ext cx="10840" cy="67295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8" name="Google Shape;328;p12"/>
            <p:cNvCxnSpPr/>
            <p:nvPr/>
          </p:nvCxnSpPr>
          <p:spPr>
            <a:xfrm>
              <a:off x="8981780" y="3589846"/>
              <a:ext cx="0" cy="6549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329" name="Google Shape;329;p12"/>
            <p:cNvSpPr txBox="1"/>
            <p:nvPr/>
          </p:nvSpPr>
          <p:spPr>
            <a:xfrm>
              <a:off x="4025257" y="3142760"/>
              <a:ext cx="39422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ru-RU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ДОРОЖНАЯ КАРТА ПРОЕКТА</a:t>
              </a:r>
              <a:endParaRPr/>
            </a:p>
          </p:txBody>
        </p:sp>
      </p:grpSp>
      <p:graphicFrame>
        <p:nvGraphicFramePr>
          <p:cNvPr id="330" name="Google Shape;330;p12"/>
          <p:cNvGraphicFramePr/>
          <p:nvPr/>
        </p:nvGraphicFramePr>
        <p:xfrm>
          <a:off x="191344" y="88908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{FDB57817-5B7D-4186-A466-214542A2890C}</a:tableStyleId>
              </a:tblPr>
              <a:tblGrid>
                <a:gridCol w="4176475"/>
                <a:gridCol w="3696400"/>
                <a:gridCol w="3936425"/>
              </a:tblGrid>
              <a:tr h="320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Прошлый/текущий год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Ближайший год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Через 5 лет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</a:tr>
              <a:tr h="1251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Заявка на патент способа получения нефтесорбента из биоугля и микоризы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CA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Проведение исследований в рамках «Студенческий стартап»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CA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Внедрение</a:t>
                      </a: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технологии получения нефтесорбента из биоугля и микоризы </a:t>
                      </a: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в Республике</a:t>
                      </a: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Башкортостан при содействии с </a:t>
                      </a: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ООО «Башкирская лесопромышленная компания»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CAF9"/>
                    </a:solidFill>
                  </a:tcPr>
                </a:tc>
              </a:tr>
              <a:tr h="1717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Победитель Российского конкурса на лучший научный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проект студентов высших учебных заведений в городском округе г. Уфа Республики Башкортостан, 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стипендиат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Президента РФ для обучения за рубежом (г. Сиена, Италия), 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CA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Участие в конкурсе на стипендию Президента РФ для обучения за рубежом.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Обмен опытом с коллегами из других стран, работа в научной лаборатории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CAF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Выход</a:t>
                      </a: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на рынок нефтесорбентов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CAF9"/>
                    </a:solidFill>
                  </a:tcPr>
                </a:tc>
              </a:tr>
              <a:tr h="786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Участие в интенсиве от Университета 20:35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CA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Участие в конкурсах на грант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CAF9"/>
                    </a:solidFill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"/>
          <p:cNvSpPr txBox="1"/>
          <p:nvPr>
            <p:ph type="title"/>
          </p:nvPr>
        </p:nvSpPr>
        <p:spPr>
          <a:xfrm>
            <a:off x="4226560" y="155015"/>
            <a:ext cx="7470140" cy="421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olos Text SemiBold"/>
              <a:buNone/>
            </a:pPr>
            <a:r>
              <a:rPr lang="ru-RU"/>
              <a:t>Контактная иформация</a:t>
            </a:r>
            <a:endParaRPr/>
          </a:p>
        </p:txBody>
      </p:sp>
      <p:sp>
        <p:nvSpPr>
          <p:cNvPr id="337" name="Google Shape;337;p13"/>
          <p:cNvSpPr txBox="1"/>
          <p:nvPr/>
        </p:nvSpPr>
        <p:spPr>
          <a:xfrm>
            <a:off x="3423787" y="1879594"/>
            <a:ext cx="6399726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Александров Дмитрий Валерьевич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Аспирант 2-го года обучения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Кафедры «Безопасность производства и промышленная экология»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Уфимского университета науки и технологий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e-mail: aleksandrov.dv@ugatu.su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тел: +7 (987) 485-94-82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4035" y="1846566"/>
            <a:ext cx="1778971" cy="1749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23513" y="4224904"/>
            <a:ext cx="1688971" cy="165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30509" y="1220470"/>
            <a:ext cx="1874980" cy="56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32041" y="3639883"/>
            <a:ext cx="2164659" cy="56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2759" y="1944543"/>
            <a:ext cx="3091362" cy="3738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type="title"/>
          </p:nvPr>
        </p:nvSpPr>
        <p:spPr>
          <a:xfrm>
            <a:off x="3151573" y="155015"/>
            <a:ext cx="8545127" cy="421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los Text SemiBold"/>
              <a:buNone/>
            </a:pPr>
            <a:r>
              <a:rPr lang="ru-RU" sz="2800"/>
              <a:t>Актуальность проблемы</a:t>
            </a:r>
            <a:br>
              <a:rPr lang="ru-RU"/>
            </a:b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11702242" y="19522"/>
            <a:ext cx="46370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2</a:t>
            </a:r>
            <a:endParaRPr b="0" i="0" sz="3200" u="none" cap="none" strike="noStrik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graphicFrame>
        <p:nvGraphicFramePr>
          <p:cNvPr id="104" name="Google Shape;104;p2"/>
          <p:cNvGraphicFramePr/>
          <p:nvPr/>
        </p:nvGraphicFramePr>
        <p:xfrm>
          <a:off x="100194" y="1401686"/>
          <a:ext cx="5795185" cy="3611748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05" name="Google Shape;105;p2"/>
          <p:cNvSpPr txBox="1"/>
          <p:nvPr/>
        </p:nvSpPr>
        <p:spPr>
          <a:xfrm>
            <a:off x="-147031" y="840117"/>
            <a:ext cx="601187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Статистика аварий на магистральных трубопроводах России за 2010-2020гг. </a:t>
            </a:r>
            <a:endParaRPr/>
          </a:p>
        </p:txBody>
      </p:sp>
      <p:pic>
        <p:nvPicPr>
          <p:cNvPr descr="https://api.rbsmi.ru/attachments/0dea03e13858d82bd7c231b76d903d2b0e50900e/store/crop/0/0/1024/576/1024/576/0/f413bd913b649836582be3cd9cbbdb21caf4960985b9cf143c40ddfa2873/63158436db52962cebf8bae953ef3948.jpg" id="106" name="Google Shape;10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4029" y="5115729"/>
            <a:ext cx="2067341" cy="1162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avatars.dzeninfra.ru/get-zen_doc/5231691/pub_62de8dd872bafb012aa2a9fd_62de91147a79ba74e215a224/scale_1200" id="107" name="Google Shape;107;p2"/>
          <p:cNvPicPr preferRelativeResize="0"/>
          <p:nvPr/>
        </p:nvPicPr>
        <p:blipFill rotWithShape="1">
          <a:blip r:embed="rId5">
            <a:alphaModFix/>
          </a:blip>
          <a:srcRect b="14144" l="0" r="0" t="0"/>
          <a:stretch/>
        </p:blipFill>
        <p:spPr>
          <a:xfrm>
            <a:off x="6280814" y="5119641"/>
            <a:ext cx="2017999" cy="115505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8860518" y="5115729"/>
            <a:ext cx="309879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разрушается структура почвенных биоценозов - вначале гибнут микроорганизмы</a:t>
            </a: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8718605" y="5860579"/>
            <a:ext cx="342714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впоследствии насекомые, животные, птицы страдают от отравления химическими веществами</a:t>
            </a:r>
            <a:endParaRPr b="0" i="0" sz="1400" u="none" cap="none" strike="noStrike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35818" y="5165231"/>
            <a:ext cx="1965434" cy="1169551"/>
          </a:xfrm>
          <a:prstGeom prst="rect">
            <a:avLst/>
          </a:prstGeom>
          <a:noFill/>
          <a:ln cap="flat" cmpd="sng" w="190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17 171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авария с разливами нефти произошла на предприятиях ТЭК в 2020 году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2137351" y="5165231"/>
            <a:ext cx="1713148" cy="1169551"/>
          </a:xfrm>
          <a:prstGeom prst="rect">
            <a:avLst/>
          </a:prstGeom>
          <a:noFill/>
          <a:ln cap="flat" cmpd="sng" w="190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260C66"/>
                </a:solidFill>
                <a:latin typeface="Arial"/>
                <a:ea typeface="Arial"/>
                <a:cs typeface="Arial"/>
                <a:sym typeface="Arial"/>
              </a:rPr>
              <a:t>90 %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260C66"/>
                </a:solidFill>
                <a:latin typeface="Arial"/>
                <a:ea typeface="Arial"/>
                <a:cs typeface="Arial"/>
                <a:sym typeface="Arial"/>
              </a:rPr>
              <a:t>аварий на нефтепроводах происходит из-за коррозии труб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505573" y="6334782"/>
            <a:ext cx="280598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данным Минэнэрго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3" name="Google Shape;113;p2"/>
          <p:cNvGraphicFramePr/>
          <p:nvPr/>
        </p:nvGraphicFramePr>
        <p:xfrm>
          <a:off x="6084721" y="1374616"/>
          <a:ext cx="5997949" cy="3606619"/>
        </p:xfrm>
        <a:graphic>
          <a:graphicData uri="http://schemas.openxmlformats.org/drawingml/2006/chart">
            <c:chart r:id="rId6"/>
          </a:graphicData>
        </a:graphic>
      </p:graphicFrame>
      <p:sp>
        <p:nvSpPr>
          <p:cNvPr id="114" name="Google Shape;114;p2"/>
          <p:cNvSpPr txBox="1"/>
          <p:nvPr/>
        </p:nvSpPr>
        <p:spPr>
          <a:xfrm>
            <a:off x="6334771" y="963892"/>
            <a:ext cx="582568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Объем, загрязнений, тонн.</a:t>
            </a:r>
            <a:endParaRPr/>
          </a:p>
        </p:txBody>
      </p:sp>
      <p:pic>
        <p:nvPicPr>
          <p:cNvPr descr="Лист" id="115" name="Google Shape;11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86285" y="5238973"/>
            <a:ext cx="363868" cy="3638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Листопадное дерево" id="116" name="Google Shape;116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97506" y="6096188"/>
            <a:ext cx="357014" cy="357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>
            <p:ph type="title"/>
          </p:nvPr>
        </p:nvSpPr>
        <p:spPr>
          <a:xfrm>
            <a:off x="3151573" y="155015"/>
            <a:ext cx="8545127" cy="421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los Text SemiBold"/>
              <a:buNone/>
            </a:pPr>
            <a:r>
              <a:rPr lang="ru-RU" sz="2800"/>
              <a:t>Решение проблемы</a:t>
            </a:r>
            <a:endParaRPr/>
          </a:p>
        </p:txBody>
      </p:sp>
      <p:sp>
        <p:nvSpPr>
          <p:cNvPr id="123" name="Google Shape;123;p3"/>
          <p:cNvSpPr txBox="1"/>
          <p:nvPr/>
        </p:nvSpPr>
        <p:spPr>
          <a:xfrm>
            <a:off x="11872823" y="-8205"/>
            <a:ext cx="3191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3</a:t>
            </a:r>
            <a:endParaRPr/>
          </a:p>
        </p:txBody>
      </p:sp>
      <p:grpSp>
        <p:nvGrpSpPr>
          <p:cNvPr id="124" name="Google Shape;124;p3"/>
          <p:cNvGrpSpPr/>
          <p:nvPr/>
        </p:nvGrpSpPr>
        <p:grpSpPr>
          <a:xfrm>
            <a:off x="-3449834" y="366917"/>
            <a:ext cx="8222195" cy="4364369"/>
            <a:chOff x="-3641178" y="-562553"/>
            <a:chExt cx="8222195" cy="4364369"/>
          </a:xfrm>
        </p:grpSpPr>
        <p:sp>
          <p:nvSpPr>
            <p:cNvPr id="125" name="Google Shape;125;p3"/>
            <p:cNvSpPr/>
            <p:nvPr/>
          </p:nvSpPr>
          <p:spPr>
            <a:xfrm>
              <a:off x="-3641178" y="-562553"/>
              <a:ext cx="4364369" cy="4364369"/>
            </a:xfrm>
            <a:prstGeom prst="blockArc">
              <a:avLst>
                <a:gd fmla="val 18900000" name="adj1"/>
                <a:gd fmla="val 2700000" name="adj2"/>
                <a:gd fmla="val 495" name="adj3"/>
              </a:avLst>
            </a:prstGeom>
            <a:noFill/>
            <a:ln cap="flat" cmpd="sng" w="12700">
              <a:solidFill>
                <a:srgbClr val="7030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28392" y="202389"/>
              <a:ext cx="4252624" cy="40503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7030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 txBox="1"/>
            <p:nvPr/>
          </p:nvSpPr>
          <p:spPr>
            <a:xfrm>
              <a:off x="328392" y="202389"/>
              <a:ext cx="4252624" cy="405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321475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ru-RU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высадка растений</a:t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0" y="33999"/>
              <a:ext cx="556926" cy="556926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7030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618630" y="809750"/>
              <a:ext cx="3962386" cy="40503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7030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618630" y="809750"/>
              <a:ext cx="3962386" cy="405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321475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ru-RU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сорбенты </a:t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40167" y="733806"/>
              <a:ext cx="556926" cy="556926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7030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707710" y="1417112"/>
              <a:ext cx="3873307" cy="40503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7030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 txBox="1"/>
            <p:nvPr/>
          </p:nvSpPr>
          <p:spPr>
            <a:xfrm>
              <a:off x="707710" y="1417112"/>
              <a:ext cx="3873307" cy="405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321475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ru-RU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биопрепараты, удобрения</a:t>
              </a: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29247" y="1341168"/>
              <a:ext cx="556926" cy="55692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7030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618630" y="2024474"/>
              <a:ext cx="3962386" cy="40503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7030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3"/>
            <p:cNvSpPr txBox="1"/>
            <p:nvPr/>
          </p:nvSpPr>
          <p:spPr>
            <a:xfrm>
              <a:off x="618630" y="2024474"/>
              <a:ext cx="3962386" cy="405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321475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ru-RU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нефтеперекачивающие системы (насосы)</a:t>
              </a: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40167" y="1948530"/>
              <a:ext cx="556926" cy="556926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7030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28392" y="2631836"/>
              <a:ext cx="4252624" cy="40503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7030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328392" y="2631836"/>
              <a:ext cx="4252624" cy="405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321475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ru-RU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емкости для приема и временного хранения собранной нефти </a:t>
              </a: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0" y="2530227"/>
              <a:ext cx="612593" cy="62240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7030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" name="Google Shape;141;p3"/>
          <p:cNvSpPr/>
          <p:nvPr/>
        </p:nvSpPr>
        <p:spPr>
          <a:xfrm>
            <a:off x="793928" y="4576891"/>
            <a:ext cx="13596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rPr>
              <a:t>РЕШЕНИЕ</a:t>
            </a:r>
            <a:endParaRPr b="1" sz="1800" u="sng">
              <a:solidFill>
                <a:srgbClr val="00AE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"/>
          <p:cNvSpPr txBox="1"/>
          <p:nvPr/>
        </p:nvSpPr>
        <p:spPr>
          <a:xfrm>
            <a:off x="2858904" y="4691451"/>
            <a:ext cx="9141751" cy="83099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Возможность удаления загрязнений любой природы до остаточной концентрации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Быстрота воздействия и управляемость процессом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Экологичный метод</a:t>
            </a:r>
            <a:endParaRPr/>
          </a:p>
        </p:txBody>
      </p:sp>
      <p:sp>
        <p:nvSpPr>
          <p:cNvPr id="143" name="Google Shape;143;p3"/>
          <p:cNvSpPr txBox="1"/>
          <p:nvPr/>
        </p:nvSpPr>
        <p:spPr>
          <a:xfrm>
            <a:off x="191344" y="4962091"/>
            <a:ext cx="2653044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Применение экологически чистых и дешевых сорбентов</a:t>
            </a:r>
            <a:endParaRPr/>
          </a:p>
        </p:txBody>
      </p:sp>
      <p:pic>
        <p:nvPicPr>
          <p:cNvPr id="144" name="Google Shape;144;p3"/>
          <p:cNvPicPr preferRelativeResize="0"/>
          <p:nvPr/>
        </p:nvPicPr>
        <p:blipFill rotWithShape="1">
          <a:blip r:embed="rId6">
            <a:alphaModFix/>
          </a:blip>
          <a:srcRect b="20069" l="0" r="0" t="10958"/>
          <a:stretch/>
        </p:blipFill>
        <p:spPr>
          <a:xfrm>
            <a:off x="5979399" y="5879428"/>
            <a:ext cx="851505" cy="58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20665" y="5522448"/>
            <a:ext cx="1146061" cy="122464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"/>
          <p:cNvSpPr/>
          <p:nvPr/>
        </p:nvSpPr>
        <p:spPr>
          <a:xfrm>
            <a:off x="5102406" y="984728"/>
            <a:ext cx="686891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Структура рынка нефтяных сорбентов по отраслям применения</a:t>
            </a:r>
            <a:endParaRPr/>
          </a:p>
        </p:txBody>
      </p:sp>
      <p:graphicFrame>
        <p:nvGraphicFramePr>
          <p:cNvPr id="147" name="Google Shape;147;p3"/>
          <p:cNvGraphicFramePr/>
          <p:nvPr/>
        </p:nvGraphicFramePr>
        <p:xfrm>
          <a:off x="4943871" y="1414655"/>
          <a:ext cx="6907821" cy="2788707"/>
        </p:xfrm>
        <a:graphic>
          <a:graphicData uri="http://schemas.openxmlformats.org/drawingml/2006/chart">
            <c:chart r:id="rId8"/>
          </a:graphicData>
        </a:graphic>
      </p:graphicFrame>
      <p:pic>
        <p:nvPicPr>
          <p:cNvPr id="148" name="Google Shape;148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1344" y="980729"/>
            <a:ext cx="555779" cy="523848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Сорбент ОДМ-5ф" id="149" name="Google Shape;149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1384" y="1686207"/>
            <a:ext cx="504056" cy="511890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/>
          <p:nvPr>
            <p:ph type="title"/>
          </p:nvPr>
        </p:nvSpPr>
        <p:spPr>
          <a:xfrm>
            <a:off x="3151573" y="155015"/>
            <a:ext cx="8545127" cy="421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los Text SemiBold"/>
              <a:buNone/>
            </a:pPr>
            <a:r>
              <a:rPr lang="ru-RU" sz="2800"/>
              <a:t>Решение проблемы</a:t>
            </a:r>
            <a:endParaRPr/>
          </a:p>
        </p:txBody>
      </p:sp>
      <p:sp>
        <p:nvSpPr>
          <p:cNvPr id="156" name="Google Shape;156;p4"/>
          <p:cNvSpPr txBox="1"/>
          <p:nvPr/>
        </p:nvSpPr>
        <p:spPr>
          <a:xfrm>
            <a:off x="11841292" y="-8205"/>
            <a:ext cx="3191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4</a:t>
            </a:r>
            <a:endParaRPr/>
          </a:p>
        </p:txBody>
      </p:sp>
      <p:sp>
        <p:nvSpPr>
          <p:cNvPr id="157" name="Google Shape;157;p4"/>
          <p:cNvSpPr txBox="1"/>
          <p:nvPr/>
        </p:nvSpPr>
        <p:spPr>
          <a:xfrm>
            <a:off x="4161763" y="1230255"/>
            <a:ext cx="4432510" cy="46166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Лесная промышленность</a:t>
            </a:r>
            <a:endParaRPr/>
          </a:p>
        </p:txBody>
      </p:sp>
      <p:sp>
        <p:nvSpPr>
          <p:cNvPr id="158" name="Google Shape;158;p4"/>
          <p:cNvSpPr txBox="1"/>
          <p:nvPr/>
        </p:nvSpPr>
        <p:spPr>
          <a:xfrm>
            <a:off x="4161763" y="2049552"/>
            <a:ext cx="4432510" cy="46166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Лесозаготовка</a:t>
            </a:r>
            <a:endParaRPr/>
          </a:p>
        </p:txBody>
      </p:sp>
      <p:sp>
        <p:nvSpPr>
          <p:cNvPr id="159" name="Google Shape;159;p4"/>
          <p:cNvSpPr txBox="1"/>
          <p:nvPr/>
        </p:nvSpPr>
        <p:spPr>
          <a:xfrm>
            <a:off x="157324" y="2973646"/>
            <a:ext cx="3060386" cy="46166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Деревообработка</a:t>
            </a:r>
            <a:endParaRPr/>
          </a:p>
        </p:txBody>
      </p:sp>
      <p:sp>
        <p:nvSpPr>
          <p:cNvPr id="160" name="Google Shape;160;p4"/>
          <p:cNvSpPr txBox="1"/>
          <p:nvPr/>
        </p:nvSpPr>
        <p:spPr>
          <a:xfrm>
            <a:off x="111761" y="3971861"/>
            <a:ext cx="3151513" cy="156966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Строительные материалы, фанера, мебель, спички и др.</a:t>
            </a:r>
            <a:endParaRPr/>
          </a:p>
        </p:txBody>
      </p:sp>
      <p:sp>
        <p:nvSpPr>
          <p:cNvPr id="161" name="Google Shape;161;p4"/>
          <p:cNvSpPr txBox="1"/>
          <p:nvPr/>
        </p:nvSpPr>
        <p:spPr>
          <a:xfrm>
            <a:off x="4181774" y="2973646"/>
            <a:ext cx="4392487" cy="46166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0000"/>
                </a:solidFill>
                <a:latin typeface="Golos Text"/>
                <a:ea typeface="Golos Text"/>
                <a:cs typeface="Golos Text"/>
                <a:sym typeface="Golos Text"/>
              </a:rPr>
              <a:t>Отходы</a:t>
            </a:r>
            <a:endParaRPr/>
          </a:p>
        </p:txBody>
      </p:sp>
      <p:sp>
        <p:nvSpPr>
          <p:cNvPr id="162" name="Google Shape;162;p4"/>
          <p:cNvSpPr txBox="1"/>
          <p:nvPr/>
        </p:nvSpPr>
        <p:spPr>
          <a:xfrm>
            <a:off x="6235647" y="3941668"/>
            <a:ext cx="2737106" cy="101566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Целлюлозно-бумажная промышленность</a:t>
            </a:r>
            <a:endParaRPr/>
          </a:p>
        </p:txBody>
      </p:sp>
      <p:sp>
        <p:nvSpPr>
          <p:cNvPr id="163" name="Google Shape;163;p4"/>
          <p:cNvSpPr txBox="1"/>
          <p:nvPr/>
        </p:nvSpPr>
        <p:spPr>
          <a:xfrm>
            <a:off x="3523139" y="3950444"/>
            <a:ext cx="2528719" cy="46166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Лесная химия</a:t>
            </a:r>
            <a:endParaRPr/>
          </a:p>
        </p:txBody>
      </p:sp>
      <p:sp>
        <p:nvSpPr>
          <p:cNvPr id="164" name="Google Shape;164;p4"/>
          <p:cNvSpPr txBox="1"/>
          <p:nvPr/>
        </p:nvSpPr>
        <p:spPr>
          <a:xfrm>
            <a:off x="3431814" y="5220829"/>
            <a:ext cx="2663969" cy="120032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Спирт, скипидар, канифоль, лаки</a:t>
            </a:r>
            <a:endParaRPr/>
          </a:p>
        </p:txBody>
      </p:sp>
      <p:sp>
        <p:nvSpPr>
          <p:cNvPr id="165" name="Google Shape;165;p4"/>
          <p:cNvSpPr txBox="1"/>
          <p:nvPr/>
        </p:nvSpPr>
        <p:spPr>
          <a:xfrm>
            <a:off x="6219557" y="6054708"/>
            <a:ext cx="2747831" cy="70788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Целлюлоза, бумага, картон и т. д.</a:t>
            </a:r>
            <a:endParaRPr/>
          </a:p>
        </p:txBody>
      </p:sp>
      <p:cxnSp>
        <p:nvCxnSpPr>
          <p:cNvPr id="166" name="Google Shape;166;p4"/>
          <p:cNvCxnSpPr>
            <a:stCxn id="157" idx="2"/>
            <a:endCxn id="158" idx="0"/>
          </p:cNvCxnSpPr>
          <p:nvPr/>
        </p:nvCxnSpPr>
        <p:spPr>
          <a:xfrm>
            <a:off x="6378018" y="1691920"/>
            <a:ext cx="0" cy="3576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7" name="Google Shape;167;p4"/>
          <p:cNvCxnSpPr>
            <a:stCxn id="159" idx="3"/>
            <a:endCxn id="161" idx="1"/>
          </p:cNvCxnSpPr>
          <p:nvPr/>
        </p:nvCxnSpPr>
        <p:spPr>
          <a:xfrm>
            <a:off x="3217710" y="3204479"/>
            <a:ext cx="964200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8" name="Google Shape;168;p4"/>
          <p:cNvCxnSpPr>
            <a:stCxn id="159" idx="2"/>
            <a:endCxn id="160" idx="0"/>
          </p:cNvCxnSpPr>
          <p:nvPr/>
        </p:nvCxnSpPr>
        <p:spPr>
          <a:xfrm>
            <a:off x="1687517" y="3435311"/>
            <a:ext cx="0" cy="5367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9" name="Google Shape;169;p4"/>
          <p:cNvCxnSpPr>
            <a:endCxn id="163" idx="0"/>
          </p:cNvCxnSpPr>
          <p:nvPr/>
        </p:nvCxnSpPr>
        <p:spPr>
          <a:xfrm flipH="1">
            <a:off x="4787499" y="3435944"/>
            <a:ext cx="6000" cy="5145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70" name="Google Shape;170;p4"/>
          <p:cNvCxnSpPr>
            <a:stCxn id="163" idx="2"/>
          </p:cNvCxnSpPr>
          <p:nvPr/>
        </p:nvCxnSpPr>
        <p:spPr>
          <a:xfrm>
            <a:off x="4787499" y="4412109"/>
            <a:ext cx="6000" cy="8094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71" name="Google Shape;171;p4"/>
          <p:cNvCxnSpPr>
            <a:stCxn id="158" idx="1"/>
            <a:endCxn id="159" idx="0"/>
          </p:cNvCxnSpPr>
          <p:nvPr/>
        </p:nvCxnSpPr>
        <p:spPr>
          <a:xfrm flipH="1">
            <a:off x="1687663" y="2280385"/>
            <a:ext cx="2474100" cy="693300"/>
          </a:xfrm>
          <a:prstGeom prst="bentConnector2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72" name="Google Shape;172;p4"/>
          <p:cNvCxnSpPr/>
          <p:nvPr/>
        </p:nvCxnSpPr>
        <p:spPr>
          <a:xfrm>
            <a:off x="7811272" y="3435311"/>
            <a:ext cx="0" cy="51439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73" name="Google Shape;173;p4"/>
          <p:cNvCxnSpPr>
            <a:stCxn id="162" idx="2"/>
            <a:endCxn id="165" idx="0"/>
          </p:cNvCxnSpPr>
          <p:nvPr/>
        </p:nvCxnSpPr>
        <p:spPr>
          <a:xfrm flipH="1">
            <a:off x="7593400" y="4957331"/>
            <a:ext cx="10800" cy="10974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4" name="Google Shape;174;p4"/>
          <p:cNvSpPr txBox="1"/>
          <p:nvPr/>
        </p:nvSpPr>
        <p:spPr>
          <a:xfrm>
            <a:off x="9135090" y="2918756"/>
            <a:ext cx="2974751" cy="132343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0000"/>
                </a:solidFill>
                <a:latin typeface="Golos Text"/>
                <a:ea typeface="Golos Text"/>
                <a:cs typeface="Golos Text"/>
                <a:sym typeface="Golos Text"/>
              </a:rPr>
              <a:t>Производство биоугля путем пиролиза отходов ЛПК</a:t>
            </a:r>
            <a:endParaRPr/>
          </a:p>
        </p:txBody>
      </p:sp>
      <p:cxnSp>
        <p:nvCxnSpPr>
          <p:cNvPr id="175" name="Google Shape;175;p4"/>
          <p:cNvCxnSpPr>
            <a:stCxn id="161" idx="3"/>
          </p:cNvCxnSpPr>
          <p:nvPr/>
        </p:nvCxnSpPr>
        <p:spPr>
          <a:xfrm>
            <a:off x="8574261" y="3204479"/>
            <a:ext cx="560700" cy="0"/>
          </a:xfrm>
          <a:prstGeom prst="straightConnector1">
            <a:avLst/>
          </a:prstGeom>
          <a:noFill/>
          <a:ln cap="flat" cmpd="sng" w="57150">
            <a:solidFill>
              <a:srgbClr val="ED383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6" name="Google Shape;176;p4"/>
          <p:cNvSpPr txBox="1"/>
          <p:nvPr/>
        </p:nvSpPr>
        <p:spPr>
          <a:xfrm>
            <a:off x="9055785" y="5158153"/>
            <a:ext cx="3104684" cy="1015663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0000"/>
                </a:solidFill>
                <a:latin typeface="Golos Text"/>
                <a:ea typeface="Golos Text"/>
                <a:cs typeface="Golos Text"/>
                <a:sym typeface="Golos Text"/>
              </a:rPr>
              <a:t>Создание нефтесорбента из биоугля и микоризы</a:t>
            </a:r>
            <a:endParaRPr/>
          </a:p>
        </p:txBody>
      </p:sp>
      <p:cxnSp>
        <p:nvCxnSpPr>
          <p:cNvPr id="177" name="Google Shape;177;p4"/>
          <p:cNvCxnSpPr>
            <a:stCxn id="174" idx="2"/>
            <a:endCxn id="176" idx="0"/>
          </p:cNvCxnSpPr>
          <p:nvPr/>
        </p:nvCxnSpPr>
        <p:spPr>
          <a:xfrm flipH="1">
            <a:off x="10608066" y="4242195"/>
            <a:ext cx="14400" cy="915900"/>
          </a:xfrm>
          <a:prstGeom prst="straightConnector1">
            <a:avLst/>
          </a:prstGeom>
          <a:noFill/>
          <a:ln cap="flat" cmpd="sng" w="57150">
            <a:solidFill>
              <a:srgbClr val="ED383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8" name="Google Shape;178;p4"/>
          <p:cNvSpPr/>
          <p:nvPr/>
        </p:nvSpPr>
        <p:spPr>
          <a:xfrm>
            <a:off x="9135090" y="1414855"/>
            <a:ext cx="2969270" cy="1323439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оценкам исследователей в Российской Федерации ежегодно образуется порядка 35,5 млн. м3 древесных отходов.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"/>
          <p:cNvSpPr txBox="1"/>
          <p:nvPr>
            <p:ph type="title"/>
          </p:nvPr>
        </p:nvSpPr>
        <p:spPr>
          <a:xfrm>
            <a:off x="3133817" y="0"/>
            <a:ext cx="9058183" cy="421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los Text SemiBold"/>
              <a:buNone/>
            </a:pPr>
            <a:r>
              <a:rPr lang="ru-RU" sz="2800"/>
              <a:t>Технологический задел</a:t>
            </a:r>
            <a:br>
              <a:rPr lang="ru-RU" sz="2800"/>
            </a:br>
            <a:endParaRPr/>
          </a:p>
        </p:txBody>
      </p:sp>
      <p:sp>
        <p:nvSpPr>
          <p:cNvPr id="185" name="Google Shape;185;p5"/>
          <p:cNvSpPr txBox="1"/>
          <p:nvPr/>
        </p:nvSpPr>
        <p:spPr>
          <a:xfrm>
            <a:off x="11853551" y="-42937"/>
            <a:ext cx="3191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5</a:t>
            </a:r>
            <a:endParaRPr/>
          </a:p>
        </p:txBody>
      </p:sp>
      <p:graphicFrame>
        <p:nvGraphicFramePr>
          <p:cNvPr id="186" name="Google Shape;186;p5"/>
          <p:cNvGraphicFramePr/>
          <p:nvPr/>
        </p:nvGraphicFramePr>
        <p:xfrm>
          <a:off x="-1" y="9807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{5DA6E657-3D5D-4877-8C14-17694F208A29}</a:tableStyleId>
              </a:tblPr>
              <a:tblGrid>
                <a:gridCol w="4176425"/>
                <a:gridCol w="7986500"/>
              </a:tblGrid>
              <a:tr h="36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ru-RU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Наименование НИР:</a:t>
                      </a:r>
                      <a:endParaRPr/>
                    </a:p>
                  </a:txBody>
                  <a:tcPr marT="45700" marB="45700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Нефтесорбент из биоугля и микоризы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9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Научная новизна</a:t>
                      </a:r>
                      <a:r>
                        <a:rPr b="1"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Golos Text"/>
                        <a:buNone/>
                      </a:pPr>
                      <a:r>
                        <a:t/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Golos Text"/>
                        <a:buNone/>
                      </a:pPr>
                      <a:r>
                        <a:t/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25" marL="91425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Разработка возможности использования биоугля и микоризы в качестве нефтесорбента для рекультивации</a:t>
                      </a:r>
                      <a:r>
                        <a:rPr b="0" lang="ru-RU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ru-RU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нефтезагрязнененных</a:t>
                      </a:r>
                      <a:r>
                        <a:rPr b="0" lang="ru-RU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земель</a:t>
                      </a:r>
                      <a:r>
                        <a:rPr b="0" lang="ru-RU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;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Создание методики модификации сорбента из биоугля и микоризы</a:t>
                      </a:r>
                      <a:r>
                        <a:rPr b="0" lang="ru-RU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ru-RU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для улучшения физико-химических свойств.</a:t>
                      </a:r>
                      <a:endParaRPr b="0"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6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ru-RU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Научно-технический и практический задел</a:t>
                      </a:r>
                      <a:r>
                        <a:rPr b="1"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/>
                    </a:p>
                  </a:txBody>
                  <a:tcPr marT="45725" marB="45725" marR="91425" marL="91425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Научные работы:</a:t>
                      </a: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b="1"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Заявка на п</a:t>
                      </a:r>
                      <a:r>
                        <a:rPr b="1"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атент РФ № 2022135135, свидетельство</a:t>
                      </a:r>
                      <a:r>
                        <a:rPr b="1"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о регистрации ЭВМ №2021681002, </a:t>
                      </a:r>
                      <a:r>
                        <a:rPr b="1"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опубликовано</a:t>
                      </a:r>
                      <a:r>
                        <a:rPr b="1"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6 статей.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7" name="Google Shape;187;p5"/>
          <p:cNvSpPr txBox="1"/>
          <p:nvPr/>
        </p:nvSpPr>
        <p:spPr>
          <a:xfrm>
            <a:off x="-3449" y="3037948"/>
            <a:ext cx="28803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 нас в СМИ:</a:t>
            </a:r>
            <a:endParaRPr/>
          </a:p>
        </p:txBody>
      </p:sp>
      <p:sp>
        <p:nvSpPr>
          <p:cNvPr id="188" name="Google Shape;188;p5"/>
          <p:cNvSpPr/>
          <p:nvPr/>
        </p:nvSpPr>
        <p:spPr>
          <a:xfrm>
            <a:off x="97742" y="3318910"/>
            <a:ext cx="4628227" cy="288430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89" name="Google Shape;18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4742803" y="3432227"/>
            <a:ext cx="3050768" cy="249120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90" name="Google Shape;19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0405" y="3147103"/>
            <a:ext cx="1852833" cy="305610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http://qrcoder.ru/code/?https%3A%2F%2Fnocrb.ru%2Fcrk%2Ftpost%2Fa802fkmsk1-evraziiskii-nots-nagradil-molodih-ucheni&amp;4&amp;0" id="191" name="Google Shape;19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2569" y="3471070"/>
            <a:ext cx="1641874" cy="1641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qrcoder.ru/code/?https%3A%2F%2Fvk.com%2Fgreenprojectufa%3Fw%3Dwall-164073062_645&amp;4&amp;0" id="192" name="Google Shape;19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93434" y="3428249"/>
            <a:ext cx="1719519" cy="171951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5"/>
          <p:cNvSpPr/>
          <p:nvPr/>
        </p:nvSpPr>
        <p:spPr>
          <a:xfrm>
            <a:off x="140926" y="4968534"/>
            <a:ext cx="230516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Награда за лучшую научную работу молодых ученых от Евразийскго НОЦ</a:t>
            </a:r>
            <a:endParaRPr/>
          </a:p>
        </p:txBody>
      </p:sp>
      <p:sp>
        <p:nvSpPr>
          <p:cNvPr id="194" name="Google Shape;194;p5"/>
          <p:cNvSpPr/>
          <p:nvPr/>
        </p:nvSpPr>
        <p:spPr>
          <a:xfrm>
            <a:off x="2345216" y="5131653"/>
            <a:ext cx="230516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Победа на Молодежном форуме «iВолга» </a:t>
            </a:r>
            <a:endParaRPr/>
          </a:p>
        </p:txBody>
      </p:sp>
      <p:pic>
        <p:nvPicPr>
          <p:cNvPr descr="http://qrcoder.ru/code/?https%3A%2F%2Flink.springer.com%2Farticle%2F10.1007%2Fs11356-022-24127-w&amp;4&amp;0" id="195" name="Google Shape;19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91545" y="2909335"/>
            <a:ext cx="1810463" cy="181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5"/>
          <p:cNvSpPr/>
          <p:nvPr/>
        </p:nvSpPr>
        <p:spPr>
          <a:xfrm>
            <a:off x="9844196" y="4551562"/>
            <a:ext cx="230516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Публикация статьи скопус 1-го квартиля совместно с Итальяскими учеными о влиянии биоугля на нефтезагрязненные земли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 txBox="1"/>
          <p:nvPr>
            <p:ph type="title"/>
          </p:nvPr>
        </p:nvSpPr>
        <p:spPr>
          <a:xfrm>
            <a:off x="3133817" y="0"/>
            <a:ext cx="8722471" cy="421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los Text SemiBold"/>
              <a:buNone/>
            </a:pPr>
            <a:r>
              <a:rPr lang="ru-RU" sz="2800"/>
              <a:t>Анализ рынка</a:t>
            </a:r>
            <a:endParaRPr/>
          </a:p>
        </p:txBody>
      </p:sp>
      <p:sp>
        <p:nvSpPr>
          <p:cNvPr id="203" name="Google Shape;203;p6"/>
          <p:cNvSpPr txBox="1"/>
          <p:nvPr/>
        </p:nvSpPr>
        <p:spPr>
          <a:xfrm>
            <a:off x="11836580" y="12085"/>
            <a:ext cx="3191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6</a:t>
            </a:r>
            <a:endParaRPr/>
          </a:p>
        </p:txBody>
      </p:sp>
      <p:grpSp>
        <p:nvGrpSpPr>
          <p:cNvPr id="204" name="Google Shape;204;p6"/>
          <p:cNvGrpSpPr/>
          <p:nvPr/>
        </p:nvGrpSpPr>
        <p:grpSpPr>
          <a:xfrm>
            <a:off x="43373" y="1111533"/>
            <a:ext cx="12112384" cy="5604577"/>
            <a:chOff x="50524" y="1003724"/>
            <a:chExt cx="12112384" cy="4634934"/>
          </a:xfrm>
        </p:grpSpPr>
        <p:graphicFrame>
          <p:nvGraphicFramePr>
            <p:cNvPr id="205" name="Google Shape;205;p6"/>
            <p:cNvGraphicFramePr/>
            <p:nvPr/>
          </p:nvGraphicFramePr>
          <p:xfrm>
            <a:off x="50524" y="1003724"/>
            <a:ext cx="12112384" cy="4634934"/>
          </p:xfrm>
          <a:graphic>
            <a:graphicData uri="http://schemas.openxmlformats.org/drawingml/2006/chart">
              <c:chart r:id="rId3"/>
            </a:graphicData>
          </a:graphic>
        </p:graphicFrame>
        <p:sp>
          <p:nvSpPr>
            <p:cNvPr id="206" name="Google Shape;206;p6"/>
            <p:cNvSpPr/>
            <p:nvPr/>
          </p:nvSpPr>
          <p:spPr>
            <a:xfrm>
              <a:off x="935632" y="1628800"/>
              <a:ext cx="4224264" cy="3600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</p:txBody>
        </p:sp>
        <p:sp>
          <p:nvSpPr>
            <p:cNvPr id="207" name="Google Shape;207;p6"/>
            <p:cNvSpPr txBox="1"/>
            <p:nvPr/>
          </p:nvSpPr>
          <p:spPr>
            <a:xfrm>
              <a:off x="600200" y="1645074"/>
              <a:ext cx="45596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Нефтесорбент из биоугля и микоризы</a:t>
              </a:r>
              <a:endParaRPr/>
            </a:p>
          </p:txBody>
        </p:sp>
      </p:grpSp>
      <p:sp>
        <p:nvSpPr>
          <p:cNvPr id="208" name="Google Shape;208;p6"/>
          <p:cNvSpPr txBox="1"/>
          <p:nvPr/>
        </p:nvSpPr>
        <p:spPr>
          <a:xfrm>
            <a:off x="3040613" y="1062905"/>
            <a:ext cx="72206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Стоимость 1 кг различных сорбентов на рынке, руб.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/>
          <p:nvPr>
            <p:ph type="title"/>
          </p:nvPr>
        </p:nvSpPr>
        <p:spPr>
          <a:xfrm>
            <a:off x="3056727" y="157716"/>
            <a:ext cx="9058183" cy="421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los Text SemiBold"/>
              <a:buNone/>
            </a:pPr>
            <a:r>
              <a:rPr lang="ru-RU" sz="2800"/>
              <a:t>Анализ рынка</a:t>
            </a:r>
            <a:endParaRPr/>
          </a:p>
        </p:txBody>
      </p:sp>
      <p:sp>
        <p:nvSpPr>
          <p:cNvPr id="215" name="Google Shape;215;p7"/>
          <p:cNvSpPr txBox="1"/>
          <p:nvPr/>
        </p:nvSpPr>
        <p:spPr>
          <a:xfrm>
            <a:off x="11868556" y="-973"/>
            <a:ext cx="3191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7</a:t>
            </a:r>
            <a:endParaRPr/>
          </a:p>
        </p:txBody>
      </p:sp>
      <p:sp>
        <p:nvSpPr>
          <p:cNvPr id="216" name="Google Shape;216;p7"/>
          <p:cNvSpPr txBox="1"/>
          <p:nvPr/>
        </p:nvSpPr>
        <p:spPr>
          <a:xfrm>
            <a:off x="2410561" y="842435"/>
            <a:ext cx="82089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Характеристики различных нефтесорбентов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7" name="Google Shape;217;p7"/>
          <p:cNvGraphicFramePr/>
          <p:nvPr/>
        </p:nvGraphicFramePr>
        <p:xfrm>
          <a:off x="105102" y="13792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{FDB57817-5B7D-4186-A466-214542A2890C}</a:tableStyleId>
              </a:tblPr>
              <a:tblGrid>
                <a:gridCol w="1905575"/>
                <a:gridCol w="1224450"/>
                <a:gridCol w="1683625"/>
                <a:gridCol w="1913200"/>
                <a:gridCol w="1760150"/>
                <a:gridCol w="3520300"/>
              </a:tblGrid>
              <a:tr h="479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Наименование нефтесорбента</a:t>
                      </a:r>
                      <a:endParaRPr b="1" i="0"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Стоимость, руб</a:t>
                      </a:r>
                      <a:endParaRPr b="1" i="0" sz="1400" u="none" strike="noStrike">
                        <a:solidFill>
                          <a:srgbClr val="303E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Сорбционная емкость н/п на 1 кг</a:t>
                      </a:r>
                      <a:endParaRPr b="1" i="0" sz="1400" u="none" strike="noStrike">
                        <a:solidFill>
                          <a:srgbClr val="303E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Насыпная плотность, кг/м3</a:t>
                      </a:r>
                      <a:endParaRPr b="1" i="0" sz="1400" u="none" strike="noStrike">
                        <a:solidFill>
                          <a:srgbClr val="303E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Температура применения</a:t>
                      </a:r>
                      <a:endParaRPr b="1" i="0" sz="1400" u="none" strike="noStrike">
                        <a:solidFill>
                          <a:srgbClr val="303E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Утилизация</a:t>
                      </a:r>
                      <a:endParaRPr b="1" i="0" sz="1400" u="none" strike="noStrike">
                        <a:solidFill>
                          <a:srgbClr val="303E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 u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Нефтесорбент из биоугля и микоризы</a:t>
                      </a:r>
                      <a:endParaRPr b="1" i="0" sz="1400" u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 u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140,35</a:t>
                      </a:r>
                      <a:endParaRPr b="1" i="0" sz="1400" u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 u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 8,93 кг</a:t>
                      </a:r>
                      <a:endParaRPr b="1" i="0" sz="1400" u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 u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730</a:t>
                      </a:r>
                      <a:endParaRPr b="1" i="0" sz="1400" u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 u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 −60 до +100° С</a:t>
                      </a:r>
                      <a:endParaRPr b="1" i="0" sz="1400" u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 u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при применении на почве не требуется </a:t>
                      </a:r>
                      <a:endParaRPr b="1" i="0" sz="1400" u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44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Spill-sorb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576,5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до 9 кг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135–180 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От −40 до +65° С</a:t>
                      </a:r>
                      <a:endParaRPr b="0" i="0" sz="1400" u="none" strike="noStrike">
                        <a:solidFill>
                          <a:srgbClr val="22222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при применении на почве не требуется — биоразложение не менее 110 дней, в иных местах: асфальт, водная поверхность и др. — сбор и захоронение в почве или сжигание</a:t>
                      </a:r>
                      <a:endParaRPr b="0" i="0" sz="1400" u="none" strike="noStrike">
                        <a:solidFill>
                          <a:srgbClr val="22222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4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НПО Биомикрогели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125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до 8,6 кг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620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От −30 до +80° С</a:t>
                      </a:r>
                      <a:endParaRPr b="0" i="0" sz="1400" u="none" strike="noStrike">
                        <a:solidFill>
                          <a:srgbClr val="22222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нужна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Сорбент фирмы "ОЗОН" НЕС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130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до 7 кг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 — 130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От −35 до +85° С</a:t>
                      </a:r>
                      <a:endParaRPr b="0" i="0" sz="1400" u="none" strike="noStrike">
                        <a:solidFill>
                          <a:srgbClr val="22222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не нужна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2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SORBITEX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168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до 8 кг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70-100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От −50 до +80° С</a:t>
                      </a:r>
                      <a:endParaRPr b="0" i="0" sz="1400" u="none" strike="noStrike">
                        <a:solidFill>
                          <a:srgbClr val="22222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при применении на почве не требуется </a:t>
                      </a:r>
                      <a:endParaRPr b="0" i="0" sz="1400" u="none" strike="noStrike">
                        <a:solidFill>
                          <a:srgbClr val="22222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99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Профсорб Эко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126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до 7 кг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120 – 200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От −50 до +60° С</a:t>
                      </a:r>
                      <a:endParaRPr b="0" i="0" sz="1400" u="none" strike="noStrike">
                        <a:solidFill>
                          <a:srgbClr val="22222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При применении на почве не требуется – биоразложение (не менее 150 дней**).</a:t>
                      </a:r>
                      <a:b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В иных местах (асфальт, водная поверхность и др.) – сбор и захоронение в почве или сжигание.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4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Профсорб-ультра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135,6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до 8  кг 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70–200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От −50 до +60° С</a:t>
                      </a:r>
                      <a:endParaRPr b="0" i="0" sz="1400" u="none" strike="noStrike">
                        <a:solidFill>
                          <a:srgbClr val="22222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захоронение или выжигание</a:t>
                      </a:r>
                      <a:endParaRPr b="0" i="0" sz="1400" u="none" strike="noStrike">
                        <a:solidFill>
                          <a:srgbClr val="22222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 txBox="1"/>
          <p:nvPr>
            <p:ph type="title"/>
          </p:nvPr>
        </p:nvSpPr>
        <p:spPr>
          <a:xfrm>
            <a:off x="3113009" y="134988"/>
            <a:ext cx="9058183" cy="421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los Text SemiBold"/>
              <a:buNone/>
            </a:pPr>
            <a:r>
              <a:rPr lang="ru-RU" sz="2800"/>
              <a:t>Бизнес модель по Остервальдеру</a:t>
            </a:r>
            <a:endParaRPr/>
          </a:p>
        </p:txBody>
      </p:sp>
      <p:sp>
        <p:nvSpPr>
          <p:cNvPr id="224" name="Google Shape;224;p8"/>
          <p:cNvSpPr txBox="1"/>
          <p:nvPr/>
        </p:nvSpPr>
        <p:spPr>
          <a:xfrm>
            <a:off x="11847950" y="0"/>
            <a:ext cx="3191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8</a:t>
            </a:r>
            <a:endParaRPr/>
          </a:p>
        </p:txBody>
      </p:sp>
      <p:graphicFrame>
        <p:nvGraphicFramePr>
          <p:cNvPr id="225" name="Google Shape;225;p8"/>
          <p:cNvGraphicFramePr/>
          <p:nvPr/>
        </p:nvGraphicFramePr>
        <p:xfrm>
          <a:off x="191343" y="9604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{5DA6E657-3D5D-4877-8C14-17694F208A29}</a:tableStyleId>
              </a:tblPr>
              <a:tblGrid>
                <a:gridCol w="2241725"/>
                <a:gridCol w="2331700"/>
                <a:gridCol w="1279000"/>
                <a:gridCol w="1385575"/>
                <a:gridCol w="2675050"/>
                <a:gridCol w="1968275"/>
              </a:tblGrid>
              <a:tr h="1262275">
                <a:tc rowSpan="3">
                  <a:txBody>
                    <a:bodyPr/>
                    <a:lstStyle/>
                    <a:p>
                      <a:pPr indent="0" lvl="0" marL="1536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Ключевые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53670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партнёры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19379" marR="0" rtl="0" algn="l">
                        <a:lnSpc>
                          <a:spcPct val="100000"/>
                        </a:lnSpc>
                        <a:spcBef>
                          <a:spcPts val="98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Ключевыми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19379" marR="8318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поставщиками	и  партнерами являются</a:t>
                      </a: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 объекты лесопромышленного комплекса РФ, в частности ООО «Башкирская лесопромышленная компания» 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075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501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Ключевые активности</a:t>
                      </a:r>
                      <a:endParaRPr b="1"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50165" marR="0" rtl="0" algn="l">
                        <a:lnSpc>
                          <a:spcPct val="100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Подтверждение</a:t>
                      </a:r>
                      <a:r>
                        <a:rPr b="0"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 эффективности методики модификации технологии в лабораторных условиях</a:t>
                      </a:r>
                      <a:endParaRPr b="0"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1425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 rowSpan="3">
                  <a:txBody>
                    <a:bodyPr/>
                    <a:lstStyle/>
                    <a:p>
                      <a:pPr indent="0" lvl="0" marL="1111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Ценность предложения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028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Полученный сорбент позволит не только сэкономить деньги предприятия на</a:t>
                      </a:r>
                      <a:endParaRPr/>
                    </a:p>
                    <a:p>
                      <a:pPr indent="0" lvl="0" marL="1028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утилизации отходов лесопроизводства, но и привлечь дополнительную прибыль от продажи сорбента. А также эффективно и экологично решить проблему нефтяных разливов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460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 hMerge="1"/>
                <a:tc>
                  <a:txBody>
                    <a:bodyPr/>
                    <a:lstStyle/>
                    <a:p>
                      <a:pPr indent="0" lvl="0" marL="77470" marR="194945" rtl="0" algn="l">
                        <a:lnSpc>
                          <a:spcPct val="1022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Отношения с заказчиком  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Потенциальное сотрудничество с ООО «Башкирская лесопромышленная компания» </a:t>
                      </a:r>
                      <a:endParaRPr/>
                    </a:p>
                  </a:txBody>
                  <a:tcPr marT="4825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101600" marR="15557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Потребительские  сегменты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23825" marR="0" rtl="0" algn="l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Данная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23825" marR="62039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продукция  является</a:t>
                      </a:r>
                      <a:endParaRPr/>
                    </a:p>
                    <a:p>
                      <a:pPr indent="0" lvl="0" marL="123825" marR="113029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значимой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для  лесопромышленных организаций 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 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коммерческих  организаций,  занимающихся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ликвидацией аварийных разливов нефти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4925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200">
                <a:tc vMerge="1"/>
                <a:tc vMerge="1"/>
                <a:tc gridSpan="2" vMerge="1"/>
                <a:tc hMerge="1" vMerge="1"/>
                <a:tc rowSpan="2">
                  <a:txBody>
                    <a:bodyPr/>
                    <a:lstStyle/>
                    <a:p>
                      <a:pPr indent="0" lvl="0" marL="9652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Каналы поставки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02870" marR="100330" rtl="0" algn="l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Планируется  сотрудничество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компаниями,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занимающимися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лесопромышленным комплексом и  рекультивации нефтезагрязненных земель;</a:t>
                      </a:r>
                      <a:endParaRPr/>
                    </a:p>
                    <a:p>
                      <a:pPr indent="0" lvl="0" marL="102870" marR="9969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Создание сайта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795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1913800">
                <a:tc vMerge="1"/>
                <a:tc>
                  <a:txBody>
                    <a:bodyPr/>
                    <a:lstStyle/>
                    <a:p>
                      <a:pPr indent="0" lvl="0" marL="933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Ключевые ресурсы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99060" marR="64008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Биоуголь и микориза</a:t>
                      </a: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;</a:t>
                      </a:r>
                      <a:endParaRPr/>
                    </a:p>
                    <a:p>
                      <a:pPr indent="0" lvl="0" marL="99060" marR="64008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Установка для модификации биоугля и микоризы; ресурсы для ее обслуживания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350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 vMerge="1"/>
                <a:tc hMerge="1" vMerge="1"/>
                <a:tc vMerge="1"/>
                <a:tc vMerge="1"/>
              </a:tr>
              <a:tr h="1346400">
                <a:tc gridSpan="3">
                  <a:txBody>
                    <a:bodyPr/>
                    <a:lstStyle/>
                    <a:p>
                      <a:pPr indent="0" lvl="0" marL="1536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Структура затрат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536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Модификация технологии на производстве:</a:t>
                      </a: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 электроэнергия, вода; обслуживающий персонал;</a:t>
                      </a:r>
                      <a:endParaRPr/>
                    </a:p>
                    <a:p>
                      <a:pPr indent="0" lvl="0" marL="1536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Упаковка готового сорбента;</a:t>
                      </a:r>
                      <a:endParaRPr/>
                    </a:p>
                    <a:p>
                      <a:pPr indent="0" lvl="0" marL="1536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Затраты на логистику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12509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Источники доходов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25095" marR="274955" rtl="0" algn="l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Потребитель платит за эффективный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экологичный и доступный сорбент. Наибольший доход приносит реализация  продукции через коммерческие организации, занимающиеся ЛАРН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715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"/>
          <p:cNvSpPr txBox="1"/>
          <p:nvPr>
            <p:ph type="title"/>
          </p:nvPr>
        </p:nvSpPr>
        <p:spPr>
          <a:xfrm>
            <a:off x="3133817" y="0"/>
            <a:ext cx="9058183" cy="421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los Text SemiBold"/>
              <a:buNone/>
            </a:pPr>
            <a:r>
              <a:rPr lang="ru-RU" sz="2800"/>
              <a:t>Бизнес модель PAM TAM SAM SOM</a:t>
            </a:r>
            <a:br>
              <a:rPr lang="ru-RU" sz="2800"/>
            </a:br>
            <a:br>
              <a:rPr lang="ru-RU"/>
            </a:b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11845158" y="1723"/>
            <a:ext cx="3468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9</a:t>
            </a:r>
            <a:endParaRPr/>
          </a:p>
        </p:txBody>
      </p:sp>
      <p:sp>
        <p:nvSpPr>
          <p:cNvPr id="233" name="Google Shape;233;p9"/>
          <p:cNvSpPr/>
          <p:nvPr/>
        </p:nvSpPr>
        <p:spPr>
          <a:xfrm>
            <a:off x="3425390" y="1049172"/>
            <a:ext cx="5308161" cy="5308161"/>
          </a:xfrm>
          <a:prstGeom prst="ellipse">
            <a:avLst/>
          </a:prstGeom>
          <a:solidFill>
            <a:srgbClr val="D8D8D8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8940630" y="1171207"/>
            <a:ext cx="3197440" cy="94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64" y="60170"/>
                </a:moveTo>
                <a:lnTo>
                  <a:pt x="-37298" y="128142"/>
                </a:lnTo>
              </a:path>
            </a:pathLst>
          </a:cu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35" name="Google Shape;235;p9"/>
          <p:cNvSpPr txBox="1"/>
          <p:nvPr/>
        </p:nvSpPr>
        <p:spPr>
          <a:xfrm>
            <a:off x="9062072" y="1171208"/>
            <a:ext cx="307599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Объем рынка сорбентов РФ на 2023 год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2,7 млрд. руб.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3931223" y="2077292"/>
            <a:ext cx="4296493" cy="4296493"/>
          </a:xfrm>
          <a:prstGeom prst="ellipse">
            <a:avLst/>
          </a:prstGeom>
          <a:solidFill>
            <a:srgbClr val="E9E2FF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37" name="Google Shape;237;p9"/>
          <p:cNvSpPr txBox="1"/>
          <p:nvPr/>
        </p:nvSpPr>
        <p:spPr>
          <a:xfrm>
            <a:off x="173551" y="1443625"/>
            <a:ext cx="319983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Объем рынка сорбентов РФ на 2022 год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2,3 млрд. руб.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9"/>
          <p:cNvSpPr/>
          <p:nvPr/>
        </p:nvSpPr>
        <p:spPr>
          <a:xfrm>
            <a:off x="173550" y="1480246"/>
            <a:ext cx="3251838" cy="91115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20002" y="57209"/>
                </a:moveTo>
                <a:lnTo>
                  <a:pt x="174539" y="190819"/>
                </a:lnTo>
              </a:path>
            </a:pathLst>
          </a:cu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39" name="Google Shape;239;p9"/>
          <p:cNvSpPr/>
          <p:nvPr/>
        </p:nvSpPr>
        <p:spPr>
          <a:xfrm>
            <a:off x="4655246" y="3473357"/>
            <a:ext cx="2908420" cy="2908420"/>
          </a:xfrm>
          <a:prstGeom prst="ellipse">
            <a:avLst/>
          </a:prstGeom>
          <a:solidFill>
            <a:srgbClr val="DFD3FF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40" name="Google Shape;240;p9"/>
          <p:cNvSpPr/>
          <p:nvPr/>
        </p:nvSpPr>
        <p:spPr>
          <a:xfrm>
            <a:off x="8955190" y="3414840"/>
            <a:ext cx="3197440" cy="94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64" y="60170"/>
                </a:moveTo>
                <a:lnTo>
                  <a:pt x="-65420" y="163517"/>
                </a:lnTo>
              </a:path>
            </a:pathLst>
          </a:cu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41" name="Google Shape;241;p9"/>
          <p:cNvSpPr txBox="1"/>
          <p:nvPr/>
        </p:nvSpPr>
        <p:spPr>
          <a:xfrm>
            <a:off x="9032775" y="3397173"/>
            <a:ext cx="315922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Доступный объем рынка сорбентов в РФ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1,6 млрд. руб.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9"/>
          <p:cNvSpPr/>
          <p:nvPr/>
        </p:nvSpPr>
        <p:spPr>
          <a:xfrm>
            <a:off x="5091420" y="4321262"/>
            <a:ext cx="2036071" cy="2036071"/>
          </a:xfrm>
          <a:prstGeom prst="ellipse">
            <a:avLst/>
          </a:prstGeom>
          <a:solidFill>
            <a:srgbClr val="FF0000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43" name="Google Shape;243;p9"/>
          <p:cNvSpPr txBox="1"/>
          <p:nvPr/>
        </p:nvSpPr>
        <p:spPr>
          <a:xfrm>
            <a:off x="115930" y="4165844"/>
            <a:ext cx="29673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Реально достижимый объем рынка сорбентов РФ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 млрд. руб.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9"/>
          <p:cNvSpPr txBox="1"/>
          <p:nvPr/>
        </p:nvSpPr>
        <p:spPr>
          <a:xfrm>
            <a:off x="5412587" y="1066666"/>
            <a:ext cx="135181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PAM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9"/>
          <p:cNvSpPr txBox="1"/>
          <p:nvPr/>
        </p:nvSpPr>
        <p:spPr>
          <a:xfrm>
            <a:off x="5412586" y="2287948"/>
            <a:ext cx="135181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TAM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9"/>
          <p:cNvSpPr txBox="1"/>
          <p:nvPr/>
        </p:nvSpPr>
        <p:spPr>
          <a:xfrm>
            <a:off x="5403562" y="3448119"/>
            <a:ext cx="135181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9"/>
          <p:cNvSpPr txBox="1"/>
          <p:nvPr/>
        </p:nvSpPr>
        <p:spPr>
          <a:xfrm>
            <a:off x="5455918" y="4614272"/>
            <a:ext cx="135181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9"/>
          <p:cNvSpPr/>
          <p:nvPr/>
        </p:nvSpPr>
        <p:spPr>
          <a:xfrm>
            <a:off x="115930" y="4231100"/>
            <a:ext cx="3143364" cy="11304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20002" y="57209"/>
                </a:moveTo>
                <a:lnTo>
                  <a:pt x="207374" y="172321"/>
                </a:lnTo>
              </a:path>
            </a:pathLst>
          </a:cu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49" name="Google Shape;249;p9"/>
          <p:cNvSpPr/>
          <p:nvPr/>
        </p:nvSpPr>
        <p:spPr>
          <a:xfrm>
            <a:off x="5256879" y="2819034"/>
            <a:ext cx="17692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2,3 млрд. руб.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9"/>
          <p:cNvSpPr/>
          <p:nvPr/>
        </p:nvSpPr>
        <p:spPr>
          <a:xfrm>
            <a:off x="5233053" y="1583208"/>
            <a:ext cx="17692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2,7 млрд. руб.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9"/>
          <p:cNvSpPr/>
          <p:nvPr/>
        </p:nvSpPr>
        <p:spPr>
          <a:xfrm>
            <a:off x="5256879" y="3919026"/>
            <a:ext cx="17692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1,6 млрд. руб.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5256879" y="5075937"/>
            <a:ext cx="17692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 млрд. руб.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УУНиТ">
      <a:dk1>
        <a:srgbClr val="2A1468"/>
      </a:dk1>
      <a:lt1>
        <a:srgbClr val="FFFFFF"/>
      </a:lt1>
      <a:dk2>
        <a:srgbClr val="CBB8FF"/>
      </a:dk2>
      <a:lt2>
        <a:srgbClr val="FFFFFF"/>
      </a:lt2>
      <a:accent1>
        <a:srgbClr val="4D19CC"/>
      </a:accent1>
      <a:accent2>
        <a:srgbClr val="C1F26B"/>
      </a:accent2>
      <a:accent3>
        <a:srgbClr val="FFA039"/>
      </a:accent3>
      <a:accent4>
        <a:srgbClr val="EA591F"/>
      </a:accent4>
      <a:accent5>
        <a:srgbClr val="F9D84B"/>
      </a:accent5>
      <a:accent6>
        <a:srgbClr val="00BC7D"/>
      </a:accent6>
      <a:hlink>
        <a:srgbClr val="4D19CC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УУНиТ 1">
  <a:themeElements>
    <a:clrScheme name="УУНиТ">
      <a:dk1>
        <a:srgbClr val="2A1468"/>
      </a:dk1>
      <a:lt1>
        <a:srgbClr val="FFFFFF"/>
      </a:lt1>
      <a:dk2>
        <a:srgbClr val="CBB8FF"/>
      </a:dk2>
      <a:lt2>
        <a:srgbClr val="FFFFFF"/>
      </a:lt2>
      <a:accent1>
        <a:srgbClr val="4D19CC"/>
      </a:accent1>
      <a:accent2>
        <a:srgbClr val="C1F26B"/>
      </a:accent2>
      <a:accent3>
        <a:srgbClr val="FFA039"/>
      </a:accent3>
      <a:accent4>
        <a:srgbClr val="EA591F"/>
      </a:accent4>
      <a:accent5>
        <a:srgbClr val="F9D84B"/>
      </a:accent5>
      <a:accent6>
        <a:srgbClr val="00BC7D"/>
      </a:accent6>
      <a:hlink>
        <a:srgbClr val="4D19CC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2023-01-19T05:23:30Z</dcterms:created>
  <dc:creator>User</dc:creator>
</cp:coreProperties>
</file>